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1"/>
  </p:notesMasterIdLst>
  <p:handoutMasterIdLst>
    <p:handoutMasterId r:id="rId12"/>
  </p:handoutMasterIdLst>
  <p:sldIdLst>
    <p:sldId id="256" r:id="rId2"/>
    <p:sldId id="477" r:id="rId3"/>
    <p:sldId id="475" r:id="rId4"/>
    <p:sldId id="439" r:id="rId5"/>
    <p:sldId id="479" r:id="rId6"/>
    <p:sldId id="481" r:id="rId7"/>
    <p:sldId id="471" r:id="rId8"/>
    <p:sldId id="480" r:id="rId9"/>
    <p:sldId id="340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BE"/>
    <a:srgbClr val="FF3E00"/>
    <a:srgbClr val="EF2D1F"/>
    <a:srgbClr val="EF2D24"/>
    <a:srgbClr val="FD0900"/>
    <a:srgbClr val="FD0000"/>
    <a:srgbClr val="FFCC66"/>
    <a:srgbClr val="FFCB45"/>
    <a:srgbClr val="A90021"/>
    <a:srgbClr val="143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6" d="100"/>
          <a:sy n="156" d="100"/>
        </p:scale>
        <p:origin x="-272" y="-1704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18.jp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1" Type="http://schemas.openxmlformats.org/officeDocument/2006/relationships/tags" Target="../tags/tag2.xml"/><Relationship Id="rId2" Type="http://schemas.microsoft.com/office/2007/relationships/media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850" y="-1"/>
            <a:ext cx="9221468" cy="5238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6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24383" y="1498999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-32564" y="4551820"/>
            <a:ext cx="9156696" cy="6731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294066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BE"/>
                </a:solidFill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January 13-18, 2014</a:t>
            </a:r>
            <a:endParaRPr lang="en-US" sz="4400" b="1" dirty="0">
              <a:solidFill>
                <a:srgbClr val="FFFFBE"/>
              </a:solidFill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3032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0" y="285751"/>
            <a:ext cx="9144000" cy="523218"/>
          </a:xfrm>
          <a:prstGeom prst="rect">
            <a:avLst/>
          </a:prstGeom>
          <a:noFill/>
        </p:spPr>
        <p:txBody>
          <a:bodyPr lIns="91439" tIns="45719" rIns="91439" bIns="45719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3175">
                  <a:noFill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igurino" pitchFamily="2" charset="0"/>
                <a:ea typeface="Gulim" pitchFamily="34" charset="-127"/>
                <a:cs typeface="Iskoola Pota" pitchFamily="34" charset="0"/>
              </a:rPr>
              <a:t>PPPL Alternative Commuting Incentives</a:t>
            </a:r>
          </a:p>
        </p:txBody>
      </p: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514147" y="1037792"/>
            <a:ext cx="8088312" cy="3614560"/>
            <a:chOff x="-5159602" y="9987414"/>
            <a:chExt cx="21847403" cy="13019714"/>
          </a:xfrm>
        </p:grpSpPr>
        <p:pic>
          <p:nvPicPr>
            <p:cNvPr id="10" name="Picture 16" descr="Bike Circl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59602" y="12251420"/>
              <a:ext cx="3704739" cy="370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-1038827" y="11810093"/>
              <a:ext cx="17726628" cy="111970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>
                  <a:latin typeface="+mj-lt"/>
                  <a:ea typeface="+mn-ea"/>
                </a:rPr>
                <a:t>Princeton University will provide a van to groups of at least 5 whom live more than 10 miles from the laboratory. </a:t>
              </a:r>
            </a:p>
            <a:p>
              <a:pPr>
                <a:defRPr/>
              </a:pPr>
              <a:endParaRPr lang="en-US" sz="2800" dirty="0">
                <a:latin typeface="+mj-lt"/>
                <a:ea typeface="+mn-ea"/>
              </a:endParaRPr>
            </a:p>
            <a:p>
              <a:pPr>
                <a:defRPr/>
              </a:pPr>
              <a:r>
                <a:rPr lang="en-US" sz="2800" dirty="0">
                  <a:latin typeface="+mj-lt"/>
                  <a:ea typeface="+mn-ea"/>
                </a:rPr>
                <a:t>The group is responsible for gas and the university is responsible for all other costs and maintenance.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33003" y="9987414"/>
              <a:ext cx="16080033" cy="21063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u="sng" dirty="0">
                  <a:latin typeface="+mj-lt"/>
                  <a:ea typeface="+mn-ea"/>
                </a:rPr>
                <a:t>Vanpool</a:t>
              </a:r>
              <a:endParaRPr lang="en-US" sz="2800" b="1" u="sng" dirty="0">
                <a:latin typeface="+mj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19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3582">
        <p:circle/>
      </p:transition>
    </mc:Choice>
    <mc:Fallback>
      <p:transition xmlns:p14="http://schemas.microsoft.com/office/powerpoint/2010/main" spd="slow" advTm="13582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3939793"/>
            <a:ext cx="914451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WEDNESDAY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,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JAN. 15</a:t>
            </a:r>
            <a:endParaRPr lang="en-US" sz="3600" b="1" kern="500" spc="-100" dirty="0">
              <a:ln w="6350">
                <a:solidFill>
                  <a:schemeClr val="tx1"/>
                </a:solidFill>
              </a:ln>
              <a:solidFill>
                <a:srgbClr val="0000FF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rgbClr val="0000FF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857396" y="1698456"/>
            <a:ext cx="7405395" cy="1957610"/>
            <a:chOff x="857396" y="1596857"/>
            <a:chExt cx="7405395" cy="19576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7396" y="1596857"/>
              <a:ext cx="3408320" cy="1940093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509935" y="1597008"/>
              <a:ext cx="3752856" cy="1957459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 w="28575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46304" bIns="146304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sz="2800" dirty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The Global Carbon Cycle and Earth's </a:t>
              </a:r>
              <a:r>
                <a:rPr lang="en-US" sz="2800" dirty="0" smtClean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Climate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David </a:t>
              </a: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Archer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University of Chicago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5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2835">
        <p:split orient="vert"/>
      </p:transition>
    </mc:Choice>
    <mc:Fallback>
      <p:transition xmlns:p14="http://schemas.microsoft.com/office/powerpoint/2010/main" spd="slow" advClick="0" advTm="22835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100000">
              <a:srgbClr val="FF66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1"/>
          </a:solidFill>
        </p:spPr>
        <p:txBody>
          <a:bodyPr wrap="square" tIns="137160" bIns="45720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452" y="679450"/>
            <a:ext cx="8065260" cy="714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 Black"/>
                <a:cs typeface="Arial Black"/>
              </a:rPr>
              <a:t>Wednesday, January 15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PPPL </a:t>
            </a:r>
            <a:r>
              <a:rPr lang="en-US" sz="1400" dirty="0"/>
              <a:t>Colloquium • 4:15 p.m. </a:t>
            </a:r>
            <a:r>
              <a:rPr lang="en-US" sz="1400" dirty="0" smtClean="0"/>
              <a:t>– </a:t>
            </a:r>
            <a:r>
              <a:rPr lang="en-US" sz="1400" dirty="0"/>
              <a:t>MBG Auditorium – </a:t>
            </a:r>
            <a:r>
              <a:rPr lang="en-US" sz="1400" dirty="0" smtClean="0"/>
              <a:t>“The Global Carbon Cycle”</a:t>
            </a:r>
            <a:endParaRPr lang="en-US" sz="1400" i="1" dirty="0"/>
          </a:p>
          <a:p>
            <a:r>
              <a:rPr lang="en-US" sz="1800" b="1" dirty="0" smtClean="0">
                <a:latin typeface="Arial Black"/>
                <a:cs typeface="Arial Black"/>
              </a:rPr>
              <a:t>Saturday, January 18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Science on Saturday – 9:30 a.m. – MBG Auditorium – “Physics of Cancer”</a:t>
            </a:r>
          </a:p>
          <a:p>
            <a:r>
              <a:rPr lang="en-US" sz="1800" b="1" dirty="0">
                <a:latin typeface="Arial Black"/>
                <a:cs typeface="Arial Black"/>
              </a:rPr>
              <a:t>Wednesday, January </a:t>
            </a:r>
            <a:r>
              <a:rPr lang="en-US" sz="1800" b="1" dirty="0" smtClean="0">
                <a:latin typeface="Arial Black"/>
                <a:cs typeface="Arial Black"/>
              </a:rPr>
              <a:t>22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</a:t>
            </a:r>
            <a:r>
              <a:rPr lang="en-US" sz="1400" dirty="0" smtClean="0"/>
              <a:t>– </a:t>
            </a:r>
            <a:r>
              <a:rPr lang="en-US" sz="1400" dirty="0"/>
              <a:t>MBG Auditorium – “Addressing Big Data Challenges in Simulation-based Science”</a:t>
            </a:r>
            <a:endParaRPr lang="en-US" sz="1400" i="1" dirty="0"/>
          </a:p>
          <a:p>
            <a:r>
              <a:rPr lang="en-US" sz="1800" b="1" dirty="0">
                <a:latin typeface="Arial Black"/>
                <a:cs typeface="Arial Black"/>
              </a:rPr>
              <a:t>Saturday, January </a:t>
            </a:r>
            <a:r>
              <a:rPr lang="en-US" sz="1800" b="1" dirty="0" smtClean="0">
                <a:latin typeface="Arial Black"/>
                <a:cs typeface="Arial Black"/>
              </a:rPr>
              <a:t>25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Science on </a:t>
            </a:r>
            <a:r>
              <a:rPr lang="en-US" sz="1400" dirty="0" smtClean="0"/>
              <a:t>Saturday </a:t>
            </a:r>
            <a:r>
              <a:rPr lang="en-US" sz="1400" dirty="0"/>
              <a:t>– 9:30 a.m. – MBG Auditorium – </a:t>
            </a:r>
            <a:r>
              <a:rPr lang="en-US" sz="1400" dirty="0" smtClean="0"/>
              <a:t>“</a:t>
            </a:r>
            <a:r>
              <a:rPr lang="en-US" sz="1400" dirty="0"/>
              <a:t>The atmosphere as a laboratory: aerosols, air quality</a:t>
            </a:r>
            <a:r>
              <a:rPr lang="en-US" sz="1400" dirty="0" smtClean="0"/>
              <a:t>, and </a:t>
            </a:r>
            <a:r>
              <a:rPr lang="en-US" sz="1400" dirty="0"/>
              <a:t>climate</a:t>
            </a:r>
            <a:r>
              <a:rPr lang="en-US" sz="1400" dirty="0" smtClean="0"/>
              <a:t>”</a:t>
            </a:r>
          </a:p>
          <a:p>
            <a:r>
              <a:rPr lang="en-US" sz="1800" b="1" dirty="0">
                <a:latin typeface="Arial Black"/>
                <a:cs typeface="Arial Black"/>
              </a:rPr>
              <a:t>Wednesday, January </a:t>
            </a:r>
            <a:r>
              <a:rPr lang="en-US" sz="1800" b="1" dirty="0" smtClean="0">
                <a:latin typeface="Arial Black"/>
                <a:cs typeface="Arial Black"/>
              </a:rPr>
              <a:t>29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PPPL Colloquium • 4:15 p.m. – MBG Auditorium – “The Usefulness of Useless </a:t>
            </a:r>
            <a:r>
              <a:rPr lang="en-US" sz="1400" dirty="0" smtClean="0"/>
              <a:t>Knowledge: </a:t>
            </a:r>
            <a:r>
              <a:rPr lang="en-US" sz="1400" dirty="0"/>
              <a:t>The History of the Institute for Advanced Study”</a:t>
            </a:r>
            <a:endParaRPr lang="en-US" sz="1400" i="1" dirty="0"/>
          </a:p>
          <a:p>
            <a:r>
              <a:rPr lang="en-US" sz="1800" b="1" dirty="0">
                <a:latin typeface="Arial Black"/>
                <a:cs typeface="Arial Black"/>
              </a:rPr>
              <a:t>Saturday, </a:t>
            </a:r>
            <a:r>
              <a:rPr lang="en-US" sz="1800" b="1" dirty="0" err="1" smtClean="0">
                <a:latin typeface="Arial Black"/>
                <a:cs typeface="Arial Black"/>
              </a:rPr>
              <a:t>Febuary</a:t>
            </a:r>
            <a:r>
              <a:rPr lang="en-US" sz="1800" b="1" dirty="0" smtClean="0">
                <a:latin typeface="Arial Black"/>
                <a:cs typeface="Arial Black"/>
              </a:rPr>
              <a:t> 1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/>
              <a:t>Science on </a:t>
            </a:r>
            <a:r>
              <a:rPr lang="en-US" sz="1400" dirty="0" smtClean="0"/>
              <a:t>Saturday </a:t>
            </a:r>
            <a:r>
              <a:rPr lang="en-US" sz="1400" dirty="0"/>
              <a:t>– 9:30 a.m. – MBG Auditorium – “The invisible world of marine microbes: how Earth’s smallest living things have the biggest impact on how our ocean works”</a:t>
            </a:r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 lvl="1">
              <a:spcAft>
                <a:spcPts val="600"/>
              </a:spcAft>
            </a:pPr>
            <a:endParaRPr lang="en-US" sz="1400" i="1" dirty="0"/>
          </a:p>
          <a:p>
            <a:pPr lvl="1">
              <a:spcAft>
                <a:spcPts val="600"/>
              </a:spcAft>
            </a:pPr>
            <a:endParaRPr lang="en-US" sz="1400" i="1" dirty="0"/>
          </a:p>
          <a:p>
            <a:pPr lvl="1">
              <a:spcAft>
                <a:spcPts val="600"/>
              </a:spcAft>
            </a:pPr>
            <a:endParaRPr lang="en-US" sz="1400" i="1" dirty="0" smtClean="0"/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450" y="793750"/>
            <a:ext cx="2794000" cy="332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5219">
        <p:circle/>
      </p:transition>
    </mc:Choice>
    <mc:Fallback>
      <p:transition xmlns:p14="http://schemas.microsoft.com/office/powerpoint/2010/main" spd="slow" advClick="0" advTm="55219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0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3939793"/>
            <a:ext cx="914451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Next Week - WEDNESDAY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,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0000FF"/>
                </a:solidFill>
                <a:latin typeface="Bookman Old Style"/>
                <a:cs typeface="Bookman Old Style"/>
              </a:rPr>
              <a:t>JAN. 22</a:t>
            </a:r>
            <a:endParaRPr lang="en-US" sz="3600" b="1" kern="500" spc="-100" dirty="0">
              <a:ln w="6350">
                <a:solidFill>
                  <a:schemeClr val="tx1"/>
                </a:solidFill>
              </a:ln>
              <a:solidFill>
                <a:srgbClr val="0000FF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solidFill>
                  <a:srgbClr val="0000FF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rgbClr val="0000FF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92948" y="1689918"/>
            <a:ext cx="7583817" cy="1981200"/>
            <a:chOff x="792948" y="1588319"/>
            <a:chExt cx="7583817" cy="1981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948" y="1588319"/>
              <a:ext cx="3688636" cy="1981200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23909" y="1589313"/>
              <a:ext cx="3752856" cy="1972848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 w="28575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46304" bIns="146304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smtClean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Addressing Big Data Challenges in Simulation-based Science</a:t>
              </a:r>
            </a:p>
            <a:p>
              <a:pPr algn="ctr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Manish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Prashar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Rutgers University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82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1602">
        <p:split orient="vert"/>
      </p:transition>
    </mc:Choice>
    <mc:Fallback>
      <p:transition xmlns:p14="http://schemas.microsoft.com/office/powerpoint/2010/main" spd="slow" advClick="0" advTm="21602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E0107__0010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852" y="195400"/>
            <a:ext cx="3607348" cy="4443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14E0107__0028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616" y="195400"/>
            <a:ext cx="3682970" cy="21552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78851" y="4663962"/>
            <a:ext cx="782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Black"/>
                <a:cs typeface="Arial Black"/>
              </a:rPr>
              <a:t>Winding up the NSTX-U center stack </a:t>
            </a:r>
          </a:p>
        </p:txBody>
      </p:sp>
      <p:pic>
        <p:nvPicPr>
          <p:cNvPr id="6" name="Sequence 01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t="12577" b="11706"/>
          <a:stretch/>
        </p:blipFill>
        <p:spPr>
          <a:xfrm>
            <a:off x="4263148" y="2510832"/>
            <a:ext cx="4347451" cy="21945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49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3386">
        <p:circle/>
      </p:transition>
    </mc:Choice>
    <mc:Fallback>
      <p:transition xmlns:p14="http://schemas.microsoft.com/office/powerpoint/2010/main" spd="slow" advTm="33386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13692" objId="6"/>
        <p14:playEvt time="20505" objId="6"/>
        <p14:playEvt time="27179" objId="6"/>
        <p14:stopEvt time="33386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34586" y="28513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17773"/>
            <a:ext cx="9253049" cy="6699250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-25400" y="2124976"/>
            <a:ext cx="9169400" cy="37044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hade val="100000"/>
                  <a:satMod val="150000"/>
                  <a:alpha val="57000"/>
                </a:schemeClr>
              </a:gs>
              <a:gs pos="40000">
                <a:schemeClr val="accent1">
                  <a:tint val="70000"/>
                  <a:shade val="100000"/>
                  <a:satMod val="150000"/>
                  <a:alpha val="57000"/>
                </a:schemeClr>
              </a:gs>
              <a:gs pos="100000">
                <a:schemeClr val="accent1">
                  <a:shade val="90000"/>
                  <a:satMod val="110000"/>
                  <a:alpha val="57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738"/>
            <a:ext cx="9144000" cy="1584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758258"/>
      </p:ext>
    </p:extLst>
  </p:cSld>
  <p:clrMapOvr>
    <a:masterClrMapping/>
  </p:clrMapOvr>
  <p:transition xmlns:p14="http://schemas.microsoft.com/office/powerpoint/2010/main" spd="slow" advClick="0" advTm="1581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5" y="-5043715"/>
            <a:ext cx="8620961" cy="93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6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390">
        <p:wheel spokes="1"/>
      </p:transition>
    </mc:Choice>
    <mc:Fallback>
      <p:transition xmlns:p14="http://schemas.microsoft.com/office/powerpoint/2010/main" spd="slow" advClick="0" advTm="25390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562" y="0"/>
            <a:ext cx="927512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28188" y="4848035"/>
            <a:ext cx="2924175" cy="2308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A90021"/>
                </a:solidFill>
                <a:latin typeface="Calibri" charset="0"/>
                <a:cs typeface="+mn-cs"/>
              </a:rPr>
              <a:t>Menu subject to change without notice.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740">
        <p:wheel spokes="1"/>
      </p:transition>
    </mc:Choice>
    <mc:Fallback>
      <p:transition xmlns:p14="http://schemas.microsoft.com/office/powerpoint/2010/main" spd="slow" advClick="0" advTm="22740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:|6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110575</TotalTime>
  <Words>330</Words>
  <Application>Microsoft Macintosh PowerPoint</Application>
  <PresentationFormat>On-screen Show (16:9)</PresentationFormat>
  <Paragraphs>43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1799</cp:revision>
  <cp:lastPrinted>2012-11-12T18:02:51Z</cp:lastPrinted>
  <dcterms:created xsi:type="dcterms:W3CDTF">2012-10-22T15:52:33Z</dcterms:created>
  <dcterms:modified xsi:type="dcterms:W3CDTF">2014-01-08T19:19:21Z</dcterms:modified>
  <cp:category/>
</cp:coreProperties>
</file>