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02" r:id="rId1"/>
  </p:sldMasterIdLst>
  <p:notesMasterIdLst>
    <p:notesMasterId r:id="rId15"/>
  </p:notesMasterIdLst>
  <p:handoutMasterIdLst>
    <p:handoutMasterId r:id="rId16"/>
  </p:handoutMasterIdLst>
  <p:sldIdLst>
    <p:sldId id="256" r:id="rId2"/>
    <p:sldId id="436" r:id="rId3"/>
    <p:sldId id="422" r:id="rId4"/>
    <p:sldId id="438" r:id="rId5"/>
    <p:sldId id="424" r:id="rId6"/>
    <p:sldId id="435" r:id="rId7"/>
    <p:sldId id="432" r:id="rId8"/>
    <p:sldId id="434" r:id="rId9"/>
    <p:sldId id="437" r:id="rId10"/>
    <p:sldId id="440" r:id="rId11"/>
    <p:sldId id="430" r:id="rId12"/>
    <p:sldId id="439" r:id="rId13"/>
    <p:sldId id="340" r:id="rId14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kiosk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90021"/>
    <a:srgbClr val="14399E"/>
    <a:srgbClr val="FF2183"/>
    <a:srgbClr val="FF5AED"/>
    <a:srgbClr val="CC2EB8"/>
    <a:srgbClr val="9A001B"/>
    <a:srgbClr val="FFFF58"/>
    <a:srgbClr val="FFE69C"/>
    <a:srgbClr val="6AF463"/>
    <a:srgbClr val="1B4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8" autoAdjust="0"/>
    <p:restoredTop sz="99224" autoAdjust="0"/>
  </p:normalViewPr>
  <p:slideViewPr>
    <p:cSldViewPr snapToGrid="0" snapToObjects="1">
      <p:cViewPr>
        <p:scale>
          <a:sx n="150" d="100"/>
          <a:sy n="150" d="100"/>
        </p:scale>
        <p:origin x="-2760" y="-2312"/>
      </p:cViewPr>
      <p:guideLst>
        <p:guide orient="horz" pos="3239"/>
        <p:guide pos="28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376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C53DCE-FBFC-F342-AFA5-6F077C71EE7E}" type="datetime1">
              <a:rPr lang="en-US"/>
              <a:pPr>
                <a:defRPr/>
              </a:pPr>
              <a:t>10/9/13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83265F-31CD-944B-8C64-F736A64C9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82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289EBD-AA38-A342-8F46-4C68F3AC6E62}" type="datetime1">
              <a:rPr lang="en-US"/>
              <a:pPr>
                <a:defRPr/>
              </a:pPr>
              <a:t>10/9/13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E94F65-F006-F345-BE36-FCD9F8C8F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493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1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DF1C20-A47E-5C4A-8AA2-6FF145CB2CE8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E0F4F6-397A-DB4F-9975-11C0B1C4990A}" type="slidenum">
              <a:rPr lang="en-US" sz="1200"/>
              <a:pPr eaLnBrk="1" hangingPunct="1"/>
              <a:t>13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71550"/>
            <a:ext cx="8228013" cy="1445419"/>
          </a:xfrm>
          <a:prstGeom prst="rect">
            <a:avLst/>
          </a:prstGeo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80982"/>
            <a:ext cx="8228013" cy="800100"/>
          </a:xfrm>
          <a:prstGeom prst="rect">
            <a:avLst/>
          </a:prstGeo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A24CD3-204F-4468-8EE4-28A6668D006A}" type="datetimeFigureOut">
              <a:rPr lang="en-US" smtClean="0"/>
              <a:pPr/>
              <a:t>10/9/13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B887A7B-5908-014F-8AAE-1F7362F76B68}" type="datetime1">
              <a:rPr lang="en-US" smtClean="0"/>
              <a:pPr>
                <a:defRPr/>
              </a:pPr>
              <a:t>10/9/13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DE6FA7-0733-CE4A-A70B-A4ED66C227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1"/>
            <a:ext cx="3509683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04788"/>
            <a:ext cx="3657600" cy="4389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6803"/>
            <a:ext cx="3509683" cy="25411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619CB2-AE81-5D49-BD41-4CCAE826C5B0}" type="datetime1">
              <a:rPr lang="en-US" smtClean="0"/>
              <a:pPr>
                <a:defRPr/>
              </a:pPr>
              <a:t>10/9/13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3E87A8-B380-BA47-8EA0-406CD7F68F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855B178-6897-C846-9FD7-FA8D0F21F626}" type="datetime1">
              <a:rPr lang="en-US" smtClean="0"/>
              <a:pPr>
                <a:defRPr/>
              </a:pPr>
              <a:t>10/9/13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D64EA03-BD01-1343-9DE1-19421FBE56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857250"/>
            <a:ext cx="4267200" cy="32004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10/9/13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1943100"/>
            <a:ext cx="3505200" cy="26289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6" y="945357"/>
            <a:ext cx="1254125" cy="94059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6" y="571500"/>
            <a:ext cx="2092325" cy="156924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926292"/>
            <a:ext cx="8228013" cy="2601656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80160F-568D-024F-8335-8BD058FDF1FA}" type="datetime1">
              <a:rPr lang="en-US" smtClean="0"/>
              <a:pPr>
                <a:defRPr/>
              </a:pPr>
              <a:t>10/9/13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E950DD-CB45-0E45-A100-CB47277501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05979"/>
            <a:ext cx="1524000" cy="4388644"/>
          </a:xfrm>
          <a:prstGeom prst="rect">
            <a:avLst/>
          </a:prstGeo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2644"/>
            <a:ext cx="6019800" cy="4211732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FC90B1-2386-1D41-85B8-9347A4CBDACA}" type="datetime1">
              <a:rPr lang="en-US" smtClean="0"/>
              <a:pPr>
                <a:defRPr/>
              </a:pPr>
              <a:t>10/9/13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4CE5DB-8480-3D48-BBEA-756594F4CA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10/9/13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077571"/>
            <a:ext cx="7662864" cy="2450377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C7A8030-0FD6-D246-9B42-DB45DC685505}" type="datetime1">
              <a:rPr lang="en-US" smtClean="0"/>
              <a:pPr>
                <a:defRPr/>
              </a:pPr>
              <a:t>10/9/13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87A894-7C5E-1340-A00F-FF4CD8D1F9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7521"/>
            <a:ext cx="6400800" cy="1021556"/>
          </a:xfrm>
          <a:prstGeom prst="rect">
            <a:avLst/>
          </a:prstGeo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2707272"/>
            <a:ext cx="5181601" cy="112514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pPr/>
              <a:t>10/9/13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4767263"/>
            <a:ext cx="144621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FA15492-5B9E-6F43-8E60-A4A9FD086FF3}" type="datetime1">
              <a:rPr lang="en-US" smtClean="0"/>
              <a:pPr>
                <a:defRPr/>
              </a:pPr>
              <a:t>10/9/13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7C364D-0116-D647-8F6F-5B1FB640FF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63C1875-5082-DB4F-A9B7-B8DACB88AD4E}" type="datetime1">
              <a:rPr lang="en-US" smtClean="0"/>
              <a:pPr>
                <a:defRPr/>
              </a:pPr>
              <a:t>10/9/13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D352A9-19AB-784E-A79E-208455803D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088356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10/9/13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3372802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10/9/13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10/9/13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9B24F7-4F80-BE4A-B8A0-C30B09B13516}" type="datetime1">
              <a:rPr lang="en-US" smtClean="0"/>
              <a:pPr>
                <a:defRPr/>
              </a:pPr>
              <a:t>10/9/13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371A92-273D-074E-8CC2-33EBC2DEBF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503" r:id="rId1"/>
    <p:sldLayoutId id="2147485504" r:id="rId2"/>
    <p:sldLayoutId id="2147485505" r:id="rId3"/>
    <p:sldLayoutId id="2147485506" r:id="rId4"/>
    <p:sldLayoutId id="2147485507" r:id="rId5"/>
    <p:sldLayoutId id="2147485508" r:id="rId6"/>
    <p:sldLayoutId id="2147485509" r:id="rId7"/>
    <p:sldLayoutId id="2147485510" r:id="rId8"/>
    <p:sldLayoutId id="2147485511" r:id="rId9"/>
    <p:sldLayoutId id="2147485512" r:id="rId10"/>
    <p:sldLayoutId id="2147485513" r:id="rId11"/>
    <p:sldLayoutId id="2147485514" r:id="rId12"/>
    <p:sldLayoutId id="2147485515" r:id="rId13"/>
    <p:sldLayoutId id="2147485516" r:id="rId14"/>
    <p:sldLayoutId id="2147485517" r:id="rId15"/>
    <p:sldLayoutId id="2147485518" r:id="rId16"/>
  </p:sldLayoutIdLst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Relationship Id="rId3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6" Type="http://schemas.openxmlformats.org/officeDocument/2006/relationships/image" Target="../media/image23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2278"/>
            <a:ext cx="9156700" cy="1102519"/>
          </a:xfrm>
          <a:ln>
            <a:miter lim="800000"/>
            <a:headEnd/>
            <a:tailEnd/>
          </a:ln>
          <a:effectLst>
            <a:softEdge rad="76200"/>
          </a:effectLst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This Week </a:t>
            </a:r>
            <a:r>
              <a:rPr lang="en-US" sz="3600" b="1" i="1" normalizeH="1" dirty="0" smtClean="0"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@</a:t>
            </a: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 </a:t>
            </a:r>
            <a:r>
              <a:rPr lang="en-US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PPPL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38"/>
          <a:stretch/>
        </p:blipFill>
        <p:spPr bwMode="auto">
          <a:xfrm>
            <a:off x="789508" y="1491878"/>
            <a:ext cx="7634817" cy="1524372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3355" y="-23761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0" y="4334933"/>
            <a:ext cx="9156696" cy="808567"/>
          </a:xfrm>
          <a:prstGeom prst="rect">
            <a:avLst/>
          </a:prstGeom>
          <a:solidFill>
            <a:srgbClr val="FF6600">
              <a:alpha val="60000"/>
            </a:srgbClr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i="1" dirty="0">
                <a:ln w="22225" cmpd="sng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29000"/>
                    </a:srgbClr>
                  </a:outerShdw>
                </a:effectLst>
                <a:latin typeface="Verdana"/>
                <a:cs typeface="Verdana"/>
              </a:rPr>
              <a:t>From the PPPL Office of Communications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3518515"/>
            <a:ext cx="9156700" cy="800100"/>
          </a:xfr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4400" b="1" dirty="0" smtClean="0">
                <a:ln>
                  <a:solidFill>
                    <a:srgbClr val="FF6600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Rockwell"/>
                <a:cs typeface="Rockwell"/>
              </a:rPr>
              <a:t>October 7, 2013</a:t>
            </a:r>
            <a:endParaRPr lang="en-US" sz="4400" b="1" dirty="0">
              <a:ln>
                <a:solidFill>
                  <a:srgbClr val="FF6600"/>
                </a:solidFill>
              </a:ln>
              <a:effectLst>
                <a:outerShdw blurRad="53975" dist="25400" dir="2700000" sx="101000" sy="101000" algn="tl" rotWithShape="0">
                  <a:srgbClr val="000000"/>
                </a:outerShdw>
              </a:effectLst>
              <a:latin typeface="Rockwell"/>
              <a:cs typeface="Rockwell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25996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tirement-cover.jpg"/>
          <p:cNvPicPr>
            <a:picLocks noChangeAspect="1"/>
          </p:cNvPicPr>
          <p:nvPr/>
        </p:nvPicPr>
        <p:blipFill rotWithShape="1">
          <a:blip r:embed="rId2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7" t="999" b="2452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" t="12288" r="1662" b="12382"/>
          <a:stretch/>
        </p:blipFill>
        <p:spPr>
          <a:xfrm>
            <a:off x="649652" y="238745"/>
            <a:ext cx="7884747" cy="4771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698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1945">
        <p:circle/>
      </p:transition>
    </mc:Choice>
    <mc:Fallback xmlns="">
      <p:transition xmlns:p14="http://schemas.microsoft.com/office/powerpoint/2010/main" spd="slow" advClick="0" advTm="31945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100000">
              <a:srgbClr val="FF0000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933" y="943314"/>
            <a:ext cx="8576734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000" dirty="0" smtClean="0">
                <a:latin typeface="Cooper Black Std Italic"/>
                <a:cs typeface="Cooper Black Std Italic"/>
              </a:rPr>
              <a:t>is one of the most reported reasons behind unsafe behavior, 	per STOP Program data.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Don’t accept shortcuts for yourself or from others</a:t>
            </a:r>
            <a:r>
              <a:rPr lang="en-US" b="1" dirty="0" smtClean="0">
                <a:latin typeface="Arial"/>
                <a:cs typeface="Arial"/>
              </a:rPr>
              <a:t>.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Consider the potential outcome of your actions </a:t>
            </a:r>
            <a:r>
              <a:rPr lang="en-US" b="1" dirty="0" smtClean="0">
                <a:latin typeface="Arial"/>
                <a:cs typeface="Arial"/>
              </a:rPr>
              <a:t>- for </a:t>
            </a:r>
            <a:r>
              <a:rPr lang="en-US" b="1" dirty="0">
                <a:latin typeface="Arial"/>
                <a:cs typeface="Arial"/>
              </a:rPr>
              <a:t>yourself, your family, and your coworkers</a:t>
            </a:r>
            <a:r>
              <a:rPr lang="en-US" b="1" dirty="0" smtClean="0">
                <a:latin typeface="Arial"/>
                <a:cs typeface="Arial"/>
              </a:rPr>
              <a:t>.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Analyze hazards and have protective measures in place before you begin to work</a:t>
            </a:r>
            <a:r>
              <a:rPr lang="en-US" b="1" dirty="0" smtClean="0">
                <a:latin typeface="Arial"/>
                <a:cs typeface="Arial"/>
              </a:rPr>
              <a:t>.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Take the time to do it right!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106" y="3714751"/>
            <a:ext cx="1660561" cy="12488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0196" y="206713"/>
            <a:ext cx="8576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5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/>
                <a:cs typeface="Cooper Black"/>
              </a:rPr>
              <a:t>Convenience</a:t>
            </a:r>
            <a:endParaRPr lang="en-US" sz="5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970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2121">
        <p:circle/>
      </p:transition>
    </mc:Choice>
    <mc:Fallback xmlns="">
      <p:transition xmlns:p14="http://schemas.microsoft.com/office/powerpoint/2010/main" spd="slow" advClick="0" advTm="22121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chemeClr val="bg1"/>
            </a:gs>
            <a:gs pos="100000">
              <a:srgbClr val="FF6600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5802" y="558800"/>
            <a:ext cx="7628466" cy="4878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 Black"/>
                <a:cs typeface="Arial Black"/>
              </a:rPr>
              <a:t>Wednesday, October 9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PPPL Colloquium • </a:t>
            </a:r>
            <a:r>
              <a:rPr lang="en-US" sz="1400" dirty="0" smtClean="0"/>
              <a:t>3:00 </a:t>
            </a:r>
            <a:r>
              <a:rPr lang="en-US" sz="1400" dirty="0" smtClean="0"/>
              <a:t>p.m. - MBG Auditorium – Jennifer Francis, Rutgers University  </a:t>
            </a:r>
          </a:p>
          <a:p>
            <a:r>
              <a:rPr lang="en-US" sz="1400" b="1" dirty="0" smtClean="0">
                <a:latin typeface="Arial Black"/>
                <a:cs typeface="Arial Black"/>
              </a:rPr>
              <a:t>Saturday, October 12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Princeton </a:t>
            </a:r>
            <a:r>
              <a:rPr lang="en-US" sz="1400" dirty="0"/>
              <a:t>University </a:t>
            </a:r>
            <a:r>
              <a:rPr lang="en-US" sz="1400" dirty="0" smtClean="0"/>
              <a:t>Community </a:t>
            </a:r>
            <a:r>
              <a:rPr lang="en-US" sz="1400" dirty="0"/>
              <a:t>&amp; Staff </a:t>
            </a:r>
            <a:r>
              <a:rPr lang="en-US" sz="1400" dirty="0" smtClean="0"/>
              <a:t>Day • 10 </a:t>
            </a:r>
            <a:r>
              <a:rPr lang="en-US" sz="1400" dirty="0"/>
              <a:t>a.m. - </a:t>
            </a:r>
            <a:r>
              <a:rPr lang="en-US" sz="1400" dirty="0" err="1"/>
              <a:t>Jadwin</a:t>
            </a:r>
            <a:r>
              <a:rPr lang="en-US" sz="1400" dirty="0"/>
              <a:t> Gym, </a:t>
            </a:r>
            <a:r>
              <a:rPr lang="en-US" sz="1400" dirty="0" smtClean="0"/>
              <a:t>Princeton Stadium</a:t>
            </a:r>
            <a:endParaRPr lang="en-US" sz="1400" dirty="0"/>
          </a:p>
          <a:p>
            <a:r>
              <a:rPr lang="en-US" sz="1400" b="1" dirty="0">
                <a:latin typeface="Arial Black"/>
                <a:cs typeface="Arial Black"/>
              </a:rPr>
              <a:t>Saturday, October 12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Princeton </a:t>
            </a:r>
            <a:r>
              <a:rPr lang="en-US" sz="1400" dirty="0"/>
              <a:t>University Freshman Parents </a:t>
            </a:r>
            <a:r>
              <a:rPr lang="en-US" sz="1400" dirty="0" smtClean="0"/>
              <a:t>Tour at PPPL • 2 </a:t>
            </a:r>
            <a:r>
              <a:rPr lang="en-US" sz="1400" dirty="0"/>
              <a:t>p.m. and 3 p.m</a:t>
            </a:r>
            <a:r>
              <a:rPr lang="en-US" sz="1400" dirty="0" smtClean="0"/>
              <a:t>.</a:t>
            </a:r>
          </a:p>
          <a:p>
            <a:r>
              <a:rPr lang="en-US" sz="1400" b="1" dirty="0">
                <a:latin typeface="Arial Black"/>
                <a:cs typeface="Arial Black"/>
              </a:rPr>
              <a:t>Wednesday, October </a:t>
            </a:r>
            <a:r>
              <a:rPr lang="en-US" sz="1400" b="1" dirty="0" smtClean="0">
                <a:latin typeface="Arial Black"/>
                <a:cs typeface="Arial Black"/>
              </a:rPr>
              <a:t>16</a:t>
            </a:r>
            <a:endParaRPr lang="en-US" sz="1400" b="1" dirty="0">
              <a:latin typeface="Arial Black"/>
              <a:cs typeface="Arial Black"/>
            </a:endParaRPr>
          </a:p>
          <a:p>
            <a:pPr>
              <a:spcAft>
                <a:spcPts val="600"/>
              </a:spcAft>
            </a:pPr>
            <a:r>
              <a:rPr lang="en-US" sz="1400" dirty="0"/>
              <a:t>PPPL Colloquium • 4:15 p.m. - MBG Auditorium – </a:t>
            </a:r>
            <a:r>
              <a:rPr lang="en-US" sz="1400" dirty="0" smtClean="0"/>
              <a:t>Christopher Tully, Princeton </a:t>
            </a:r>
            <a:r>
              <a:rPr lang="en-US" sz="1400" dirty="0"/>
              <a:t>University  </a:t>
            </a:r>
          </a:p>
          <a:p>
            <a:r>
              <a:rPr lang="en-US" sz="1400" b="1" dirty="0" smtClean="0">
                <a:latin typeface="Arial Black"/>
                <a:cs typeface="Arial Black"/>
              </a:rPr>
              <a:t>Sat.- Sun., October </a:t>
            </a:r>
            <a:r>
              <a:rPr lang="en-US" sz="1400" b="1" dirty="0">
                <a:latin typeface="Arial Black"/>
                <a:cs typeface="Arial Black"/>
              </a:rPr>
              <a:t>19-20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Lyman Spitzer </a:t>
            </a:r>
            <a:r>
              <a:rPr lang="en-US" sz="1400" dirty="0" smtClean="0"/>
              <a:t>Conference</a:t>
            </a:r>
            <a:r>
              <a:rPr lang="en-US" sz="1400" dirty="0"/>
              <a:t> </a:t>
            </a:r>
            <a:r>
              <a:rPr lang="en-US" sz="1400" dirty="0" smtClean="0"/>
              <a:t>• Dept</a:t>
            </a:r>
            <a:r>
              <a:rPr lang="en-US" sz="1400" dirty="0"/>
              <a:t>. of Astrophysical Sciences Peyton Hall, Princeton University</a:t>
            </a:r>
          </a:p>
          <a:p>
            <a:r>
              <a:rPr lang="en-US" sz="1400" b="1" dirty="0" smtClean="0">
                <a:latin typeface="Arial Black"/>
                <a:cs typeface="Arial Black"/>
              </a:rPr>
              <a:t>Monday, October 21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Open </a:t>
            </a:r>
            <a:r>
              <a:rPr lang="en-US" sz="1400" dirty="0"/>
              <a:t>Enrollment </a:t>
            </a:r>
            <a:r>
              <a:rPr lang="en-US" sz="1400" dirty="0" smtClean="0"/>
              <a:t>Begins for Princeton University Healthcare Plans</a:t>
            </a:r>
            <a:endParaRPr lang="en-US" sz="1400" dirty="0"/>
          </a:p>
          <a:p>
            <a:r>
              <a:rPr lang="en-US" sz="1400" b="1" dirty="0" smtClean="0">
                <a:latin typeface="Arial Black"/>
                <a:cs typeface="Arial Black"/>
              </a:rPr>
              <a:t>Saturday</a:t>
            </a:r>
            <a:r>
              <a:rPr lang="en-US" sz="1400" b="1" dirty="0" smtClean="0">
                <a:latin typeface="Arial Black"/>
                <a:cs typeface="Arial Black"/>
              </a:rPr>
              <a:t>, October </a:t>
            </a:r>
            <a:r>
              <a:rPr lang="en-US" sz="1400" b="1" dirty="0" smtClean="0">
                <a:latin typeface="Arial Black"/>
                <a:cs typeface="Arial Black"/>
              </a:rPr>
              <a:t>26</a:t>
            </a:r>
            <a:endParaRPr lang="en-US" sz="1400" b="1" dirty="0" smtClean="0">
              <a:latin typeface="Arial Black"/>
              <a:cs typeface="Arial Black"/>
            </a:endParaRPr>
          </a:p>
          <a:p>
            <a:pPr>
              <a:spcAft>
                <a:spcPts val="600"/>
              </a:spcAft>
            </a:pPr>
            <a:r>
              <a:rPr lang="en-US" sz="1400" dirty="0" smtClean="0"/>
              <a:t>Boy </a:t>
            </a:r>
            <a:r>
              <a:rPr lang="en-US" sz="1400" dirty="0"/>
              <a:t>Scout Merit Badge </a:t>
            </a:r>
            <a:r>
              <a:rPr lang="en-US" sz="1400" dirty="0" smtClean="0"/>
              <a:t>Fair at PPPL</a:t>
            </a:r>
            <a:endParaRPr lang="en-US" sz="1400" dirty="0"/>
          </a:p>
          <a:p>
            <a:r>
              <a:rPr lang="en-US" sz="1400" b="1" dirty="0" smtClean="0">
                <a:latin typeface="Arial Black"/>
                <a:cs typeface="Arial Black"/>
              </a:rPr>
              <a:t>Wednesday, November 6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Open Enrollment Health </a:t>
            </a:r>
            <a:r>
              <a:rPr lang="en-US" sz="1400" dirty="0"/>
              <a:t>Fair at PPPL</a:t>
            </a:r>
          </a:p>
          <a:p>
            <a:r>
              <a:rPr lang="en-US" sz="1400" b="1" dirty="0" smtClean="0">
                <a:latin typeface="Arial Black"/>
                <a:cs typeface="Arial Black"/>
              </a:rPr>
              <a:t>Mon.-Fri., November 11–15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/>
              <a:t>55th </a:t>
            </a:r>
            <a:r>
              <a:rPr lang="en-US" sz="1400" dirty="0"/>
              <a:t>Annual Meeting of the </a:t>
            </a:r>
            <a:r>
              <a:rPr lang="en-US" sz="1400" dirty="0" smtClean="0"/>
              <a:t>APS </a:t>
            </a:r>
            <a:r>
              <a:rPr lang="en-US" sz="1400" dirty="0"/>
              <a:t>Division of Plasma </a:t>
            </a:r>
            <a:r>
              <a:rPr lang="en-US" sz="1400" dirty="0" smtClean="0"/>
              <a:t>Physics, Denver</a:t>
            </a:r>
            <a:r>
              <a:rPr lang="en-US" sz="1400" dirty="0"/>
              <a:t>, Colo.</a:t>
            </a:r>
          </a:p>
          <a:p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tx1"/>
          </a:solidFill>
        </p:spPr>
        <p:txBody>
          <a:bodyPr wrap="square" tIns="137160" bIns="45720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Black"/>
                <a:cs typeface="Arial Black"/>
              </a:rPr>
              <a:t>UPCOMING EVENTS</a:t>
            </a:r>
            <a:endParaRPr lang="en-US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11" name="Picture 10" descr="PPPL-LOGO-FNL-158-Y-GRADIENT-KW-LMC_TRANSPARENT.png"/>
          <p:cNvPicPr>
            <a:picLocks noChangeAspect="1"/>
          </p:cNvPicPr>
          <p:nvPr/>
        </p:nvPicPr>
        <p:blipFill rotWithShape="1">
          <a:blip r:embed="rId3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28"/>
          <a:stretch/>
        </p:blipFill>
        <p:spPr>
          <a:xfrm>
            <a:off x="7319434" y="3369734"/>
            <a:ext cx="2112433" cy="21336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108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9545">
        <p:circle/>
      </p:transition>
    </mc:Choice>
    <mc:Fallback xmlns="">
      <p:transition xmlns:p14="http://schemas.microsoft.com/office/powerpoint/2010/main" spd="slow" advClick="0" advTm="49545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10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4000"/>
                            </p:stCondLst>
                            <p:childTnLst>
                              <p:par>
                                <p:cTn id="66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7000"/>
                            </p:stCondLst>
                            <p:childTnLst>
                              <p:par>
                                <p:cTn id="7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0"/>
                            </p:stCondLst>
                            <p:childTnLst>
                              <p:par>
                                <p:cTn id="84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21788" r="818" b="18639"/>
          <a:stretch/>
        </p:blipFill>
        <p:spPr>
          <a:xfrm>
            <a:off x="2" y="855133"/>
            <a:ext cx="9143998" cy="42883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31467" y="492760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026070" y="4748553"/>
            <a:ext cx="2924175" cy="24622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1000" b="1" dirty="0" smtClean="0">
                <a:solidFill>
                  <a:srgbClr val="0000FF"/>
                </a:solidFill>
                <a:latin typeface="Calibri" charset="0"/>
                <a:cs typeface="+mn-cs"/>
              </a:rPr>
              <a:t>Menu subject to change without notice</a:t>
            </a:r>
            <a:r>
              <a:rPr lang="en-US" sz="1000" dirty="0" smtClean="0">
                <a:solidFill>
                  <a:srgbClr val="0000FF"/>
                </a:solidFill>
                <a:latin typeface="Calibri" charset="0"/>
                <a:cs typeface="+mn-cs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66" r="5138" b="44672"/>
          <a:stretch/>
        </p:blipFill>
        <p:spPr>
          <a:xfrm>
            <a:off x="2" y="0"/>
            <a:ext cx="9144000" cy="920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854">
        <p:wheel spokes="1"/>
      </p:transition>
    </mc:Choice>
    <mc:Fallback xmlns="">
      <p:transition xmlns:p14="http://schemas.microsoft.com/office/powerpoint/2010/main" spd="slow" advClick="0" advTm="45854">
        <p:wheel spokes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42335" y="861483"/>
            <a:ext cx="9262533" cy="4297349"/>
            <a:chOff x="-42335" y="776813"/>
            <a:chExt cx="9262533" cy="4297349"/>
          </a:xfrm>
        </p:grpSpPr>
        <p:pic>
          <p:nvPicPr>
            <p:cNvPr id="4" name="Picture 3" descr="FPW.2013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1" t="5423" r="1746" b="5423"/>
            <a:stretch/>
          </p:blipFill>
          <p:spPr>
            <a:xfrm>
              <a:off x="-25816" y="776813"/>
              <a:ext cx="9188768" cy="29718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-42335" y="3750723"/>
              <a:ext cx="9262533" cy="132343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600" b="1" i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1600" b="1" i="1" dirty="0" smtClean="0">
                  <a:solidFill>
                    <a:schemeClr val="bg1"/>
                  </a:solidFill>
                </a:rPr>
                <a:t>P</a:t>
              </a:r>
              <a:r>
                <a:rPr lang="en-US" sz="1600" b="1" i="1" dirty="0" smtClean="0">
                  <a:solidFill>
                    <a:schemeClr val="bg1"/>
                  </a:solidFill>
                  <a:latin typeface="Arial"/>
                  <a:cs typeface="Arial"/>
                </a:rPr>
                <a:t>lease </a:t>
              </a:r>
              <a:r>
                <a:rPr lang="en-US" sz="1600" b="1" i="1" dirty="0">
                  <a:solidFill>
                    <a:schemeClr val="bg1"/>
                  </a:solidFill>
                  <a:latin typeface="Arial"/>
                  <a:cs typeface="Arial"/>
                </a:rPr>
                <a:t>join </a:t>
              </a:r>
              <a:r>
                <a:rPr lang="en-US" sz="1600" b="1" i="1" dirty="0" smtClean="0">
                  <a:solidFill>
                    <a:schemeClr val="bg1"/>
                  </a:solidFill>
                  <a:latin typeface="Arial"/>
                  <a:cs typeface="Arial"/>
                </a:rPr>
                <a:t>the Site Protection Division </a:t>
              </a:r>
              <a:r>
                <a:rPr lang="en-US" sz="1600" b="1" i="1" dirty="0">
                  <a:solidFill>
                    <a:schemeClr val="bg1"/>
                  </a:solidFill>
                  <a:latin typeface="Arial"/>
                  <a:cs typeface="Arial"/>
                </a:rPr>
                <a:t>on Friday, October 11 from </a:t>
              </a:r>
              <a:r>
                <a:rPr lang="en-US" sz="1600" b="1" i="1" dirty="0" smtClean="0">
                  <a:solidFill>
                    <a:schemeClr val="bg1"/>
                  </a:solidFill>
                  <a:latin typeface="Arial"/>
                  <a:cs typeface="Arial"/>
                </a:rPr>
                <a:t>11 a.m. </a:t>
              </a:r>
              <a:r>
                <a:rPr lang="en-US" sz="1600" b="1" i="1" dirty="0">
                  <a:solidFill>
                    <a:schemeClr val="bg1"/>
                  </a:solidFill>
                  <a:latin typeface="Arial"/>
                  <a:cs typeface="Arial"/>
                </a:rPr>
                <a:t>to </a:t>
              </a:r>
              <a:r>
                <a:rPr lang="en-US" sz="1600" b="1" i="1" dirty="0" smtClean="0">
                  <a:solidFill>
                    <a:schemeClr val="bg1"/>
                  </a:solidFill>
                  <a:latin typeface="Arial"/>
                  <a:cs typeface="Arial"/>
                </a:rPr>
                <a:t>2 p.m. </a:t>
              </a:r>
              <a:r>
                <a:rPr lang="en-US" sz="1600" b="1" i="1" dirty="0">
                  <a:solidFill>
                    <a:schemeClr val="bg1"/>
                  </a:solidFill>
                  <a:latin typeface="Arial"/>
                  <a:cs typeface="Arial"/>
                </a:rPr>
                <a:t>in the </a:t>
              </a:r>
              <a:endParaRPr lang="en-US" sz="1600" b="1" i="1" dirty="0" smtClean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algn="ctr"/>
              <a:r>
                <a:rPr lang="en-US" sz="1600" b="1" i="1" dirty="0" smtClean="0">
                  <a:solidFill>
                    <a:schemeClr val="bg1"/>
                  </a:solidFill>
                  <a:latin typeface="Arial"/>
                  <a:cs typeface="Arial"/>
                </a:rPr>
                <a:t>LSB </a:t>
              </a:r>
              <a:r>
                <a:rPr lang="en-US" sz="1600" b="1" i="1" dirty="0">
                  <a:solidFill>
                    <a:schemeClr val="bg1"/>
                  </a:solidFill>
                  <a:latin typeface="Arial"/>
                  <a:cs typeface="Arial"/>
                </a:rPr>
                <a:t>Loop to learn about fire safety. There will be a fire hose demonstration with a hose house, </a:t>
              </a:r>
              <a:r>
                <a:rPr lang="en-US" sz="1600" b="1" i="1" dirty="0" smtClean="0">
                  <a:solidFill>
                    <a:schemeClr val="bg1"/>
                  </a:solidFill>
                  <a:latin typeface="Arial"/>
                  <a:cs typeface="Arial"/>
                </a:rPr>
                <a:t>PPPL </a:t>
              </a:r>
              <a:r>
                <a:rPr lang="en-US" sz="1600" b="1" i="1" dirty="0">
                  <a:solidFill>
                    <a:schemeClr val="bg1"/>
                  </a:solidFill>
                  <a:latin typeface="Arial"/>
                  <a:cs typeface="Arial"/>
                </a:rPr>
                <a:t>Fire Engine </a:t>
              </a:r>
              <a:r>
                <a:rPr lang="en-US" sz="1600" b="1" i="1" dirty="0" smtClean="0">
                  <a:solidFill>
                    <a:schemeClr val="bg1"/>
                  </a:solidFill>
                  <a:latin typeface="Arial"/>
                  <a:cs typeface="Arial"/>
                </a:rPr>
                <a:t>66 and </a:t>
              </a:r>
              <a:r>
                <a:rPr lang="en-US" sz="1600" b="1" i="1" dirty="0">
                  <a:solidFill>
                    <a:schemeClr val="bg1"/>
                  </a:solidFill>
                  <a:latin typeface="Arial"/>
                  <a:cs typeface="Arial"/>
                </a:rPr>
                <a:t>a fire extinguisher demonstration</a:t>
              </a:r>
              <a:r>
                <a:rPr lang="en-US" sz="1600" b="1" i="1" dirty="0" smtClean="0">
                  <a:solidFill>
                    <a:schemeClr val="bg1"/>
                  </a:solidFill>
                  <a:latin typeface="Arial"/>
                  <a:cs typeface="Arial"/>
                </a:rPr>
                <a:t>.</a:t>
              </a:r>
            </a:p>
            <a:p>
              <a:pPr algn="ctr"/>
              <a:endParaRPr lang="en-US" sz="1600" b="1" i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3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2140">
        <p:circle/>
      </p:transition>
    </mc:Choice>
    <mc:Fallback xmlns="">
      <p:transition xmlns:p14="http://schemas.microsoft.com/office/powerpoint/2010/main" spd="slow" advClick="0" advTm="22140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4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4"/>
          <p:cNvSpPr>
            <a:spLocks noChangeArrowheads="1"/>
          </p:cNvSpPr>
          <p:nvPr/>
        </p:nvSpPr>
        <p:spPr bwMode="auto">
          <a:xfrm>
            <a:off x="8" y="4054093"/>
            <a:ext cx="914451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FF"/>
                </a:solidFill>
                <a:latin typeface="Bookman Old Style"/>
                <a:cs typeface="Bookman Old Style"/>
              </a:rPr>
              <a:t>WEDNESDAY, OCTOBER 9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NOTE&gt;&gt;&gt;&gt; 3:00 p</a:t>
            </a:r>
            <a:r>
              <a:rPr lang="en-US" sz="1400" b="1" dirty="0" smtClean="0">
                <a:solidFill>
                  <a:srgbClr val="FF0000"/>
                </a:solidFill>
                <a:effectLst/>
                <a:latin typeface="Bookman Old Style"/>
                <a:cs typeface="Bookman Old Style"/>
              </a:rPr>
              <a:t>.m. </a:t>
            </a:r>
            <a:r>
              <a:rPr lang="en-US" sz="1400" dirty="0" smtClean="0">
                <a:solidFill>
                  <a:srgbClr val="FF0000"/>
                </a:solidFill>
                <a:effectLst/>
                <a:latin typeface="Bookman Old Style"/>
                <a:cs typeface="Bookman Old Style"/>
              </a:rPr>
              <a:t>(Coffee/Tea at 2:45 p.m.) • </a:t>
            </a:r>
            <a:r>
              <a:rPr lang="en-US" sz="1400" b="1" dirty="0" smtClean="0">
                <a:solidFill>
                  <a:srgbClr val="FF0000"/>
                </a:solidFill>
                <a:effectLst/>
                <a:latin typeface="Bookman Old Style"/>
                <a:cs typeface="Bookman Old Style"/>
              </a:rPr>
              <a:t>M.B.G. Auditorium</a:t>
            </a:r>
            <a:endParaRPr lang="en-US" sz="1400" b="1" dirty="0">
              <a:solidFill>
                <a:srgbClr val="FF0000"/>
              </a:solidFill>
              <a:effectLst/>
              <a:latin typeface="Bookman Old Style"/>
              <a:cs typeface="Bookman Old Style"/>
            </a:endParaRPr>
          </a:p>
        </p:txBody>
      </p:sp>
      <p:pic>
        <p:nvPicPr>
          <p:cNvPr id="3" name="Picture 2" descr="Colloquium.a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47" y="279400"/>
            <a:ext cx="7329706" cy="1208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335998" y="1400063"/>
            <a:ext cx="8457187" cy="2554545"/>
            <a:chOff x="335998" y="1298463"/>
            <a:chExt cx="8457187" cy="255454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998" y="1406183"/>
              <a:ext cx="4145537" cy="2339102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softEdge rad="112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2" name="Rectangle 1"/>
            <p:cNvSpPr/>
            <p:nvPr/>
          </p:nvSpPr>
          <p:spPr>
            <a:xfrm>
              <a:off x="4647648" y="1406183"/>
              <a:ext cx="4145537" cy="23391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  <a:scene3d>
              <a:camera prst="perspectiveFront" fov="4800000"/>
              <a:lightRig rig="morning" dir="tl"/>
            </a:scene3d>
            <a:sp3d prstMaterial="softmetal"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4647648" y="1298463"/>
              <a:ext cx="4145537" cy="2554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wrap="square" tIns="137160" bIns="137160" anchor="ctr" anchorCtr="1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0000FF"/>
                  </a:solidFill>
                  <a:latin typeface="Abadi MT Condensed Extra Bold"/>
                  <a:ea typeface="ＭＳ Ｐゴシック" pitchFamily="1" charset="-128"/>
                  <a:cs typeface="Abadi MT Condensed Extra Bold"/>
                </a:rPr>
                <a:t>Effects of a Rapidly Warming Arctic on Weather Patterns in Mid-Latitudes</a:t>
              </a:r>
            </a:p>
            <a:p>
              <a:pPr algn="ctr">
                <a:spcAft>
                  <a:spcPts val="0"/>
                </a:spcAft>
                <a:defRPr/>
              </a:pPr>
              <a:endParaRPr lang="en-US" sz="1800" dirty="0" smtClean="0">
                <a:latin typeface="Arial Black"/>
                <a:ea typeface="ＭＳ Ｐゴシック" pitchFamily="1" charset="-128"/>
                <a:cs typeface="Arial Black"/>
              </a:endParaRPr>
            </a:p>
            <a:p>
              <a:pPr algn="ctr">
                <a:spcAft>
                  <a:spcPts val="0"/>
                </a:spcAft>
                <a:defRPr/>
              </a:pPr>
              <a:r>
                <a:rPr lang="en-US" sz="1800" dirty="0">
                  <a:latin typeface="Arial Black"/>
                  <a:ea typeface="ＭＳ Ｐゴシック" pitchFamily="1" charset="-128"/>
                  <a:cs typeface="Arial Black"/>
                </a:rPr>
                <a:t>Jennifer </a:t>
              </a:r>
              <a:r>
                <a:rPr lang="en-US" sz="1800" dirty="0" smtClean="0">
                  <a:latin typeface="Arial Black"/>
                  <a:ea typeface="ＭＳ Ｐゴシック" pitchFamily="1" charset="-128"/>
                  <a:cs typeface="Arial Black"/>
                </a:rPr>
                <a:t>Francis</a:t>
              </a:r>
            </a:p>
            <a:p>
              <a:pPr algn="ctr"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rgbClr val="010236"/>
                  </a:solidFill>
                  <a:latin typeface="Arial" pitchFamily="1" charset="0"/>
                  <a:ea typeface="ＭＳ Ｐゴシック" pitchFamily="1" charset="-128"/>
                  <a:cs typeface="ＭＳ Ｐゴシック" pitchFamily="1" charset="-128"/>
                </a:rPr>
                <a:t>Rutgers University</a:t>
              </a:r>
            </a:p>
            <a:p>
              <a:pPr algn="ctr">
                <a:spcAft>
                  <a:spcPts val="0"/>
                </a:spcAft>
                <a:defRPr/>
              </a:pPr>
              <a:endParaRPr lang="en-US" sz="1400" dirty="0">
                <a:solidFill>
                  <a:srgbClr val="010236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885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4473">
        <p:split orient="vert"/>
      </p:transition>
    </mc:Choice>
    <mc:Fallback xmlns="">
      <p:transition xmlns:p14="http://schemas.microsoft.com/office/powerpoint/2010/main" spd="slow" advClick="0" advTm="24473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avid_APS_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" t="32786" r="35508" b="13042"/>
          <a:stretch/>
        </p:blipFill>
        <p:spPr>
          <a:xfrm>
            <a:off x="0" y="0"/>
            <a:ext cx="4580467" cy="5143500"/>
          </a:xfrm>
          <a:prstGeom prst="rect">
            <a:avLst/>
          </a:prstGeom>
        </p:spPr>
      </p:pic>
      <p:pic>
        <p:nvPicPr>
          <p:cNvPr id="7" name="Picture 6" descr="Charles 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1" r="13330"/>
          <a:stretch/>
        </p:blipFill>
        <p:spPr>
          <a:xfrm>
            <a:off x="4580467" y="-19050"/>
            <a:ext cx="4563533" cy="51625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515702"/>
            <a:ext cx="9144000" cy="677108"/>
          </a:xfrm>
          <a:prstGeom prst="rect">
            <a:avLst/>
          </a:prstGeom>
          <a:solidFill>
            <a:srgbClr val="A90021"/>
          </a:solidFill>
        </p:spPr>
        <p:txBody>
          <a:bodyPr wrap="square" lIns="0" tIns="0" rIns="0" bIns="182880" rtlCol="0">
            <a:spAutoFit/>
          </a:bodyPr>
          <a:lstStyle/>
          <a:p>
            <a:pPr marL="182880">
              <a:spcBef>
                <a:spcPts val="600"/>
              </a:spcBef>
              <a:spcAft>
                <a:spcPts val="600"/>
              </a:spcAft>
            </a:pPr>
            <a:r>
              <a:rPr lang="en-US" sz="3200" b="1" cap="all" dirty="0" smtClean="0">
                <a:solidFill>
                  <a:srgbClr val="A90021"/>
                </a:solidFill>
              </a:rPr>
              <a:t>-</a:t>
            </a:r>
            <a:endParaRPr lang="en-US" sz="3200" b="1" cap="all" dirty="0">
              <a:solidFill>
                <a:srgbClr val="A9002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2876933" y="4560324"/>
            <a:ext cx="32020933" cy="615553"/>
          </a:xfrm>
          <a:prstGeom prst="rect">
            <a:avLst/>
          </a:prstGeom>
          <a:solidFill>
            <a:srgbClr val="A90021"/>
          </a:solidFill>
        </p:spPr>
        <p:txBody>
          <a:bodyPr wrap="square" lIns="0" tIns="0" rIns="0" bIns="182880" rtlCol="0">
            <a:spAutoFit/>
          </a:bodyPr>
          <a:lstStyle/>
          <a:p>
            <a:pPr marL="182880">
              <a:spcBef>
                <a:spcPts val="600"/>
              </a:spcBef>
              <a:spcAft>
                <a:spcPts val="600"/>
              </a:spcAft>
            </a:pPr>
            <a:r>
              <a:rPr lang="en-US" sz="2800" b="1" cap="all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David Gates and Charles Skinner were elected as APS fellows for their pioneering work in plasma physics.</a:t>
            </a:r>
          </a:p>
        </p:txBody>
      </p:sp>
    </p:spTree>
    <p:extLst>
      <p:ext uri="{BB962C8B-B14F-4D97-AF65-F5344CB8AC3E}">
        <p14:creationId xmlns:p14="http://schemas.microsoft.com/office/powerpoint/2010/main" val="256918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1747">
        <p:circle/>
      </p:transition>
    </mc:Choice>
    <mc:Fallback xmlns="">
      <p:transition xmlns:p14="http://schemas.microsoft.com/office/powerpoint/2010/main" spd="slow" advClick="0" advTm="21747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4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06880" y="304800"/>
            <a:ext cx="5461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pc="40" dirty="0">
                <a:solidFill>
                  <a:srgbClr val="0000FF"/>
                </a:solidFill>
                <a:latin typeface="Impact"/>
                <a:cs typeface="Impact"/>
              </a:rPr>
              <a:t>Influenza is a contagious disease caused by a virus that can be spread by coughing, sneezing </a:t>
            </a:r>
            <a:endParaRPr lang="en-US" sz="2000" spc="40" dirty="0" smtClean="0">
              <a:solidFill>
                <a:srgbClr val="0000FF"/>
              </a:solidFill>
              <a:latin typeface="Impact"/>
              <a:cs typeface="Impact"/>
            </a:endParaRPr>
          </a:p>
          <a:p>
            <a:r>
              <a:rPr lang="en-US" sz="2000" spc="40" dirty="0" smtClean="0">
                <a:solidFill>
                  <a:srgbClr val="0000FF"/>
                </a:solidFill>
                <a:latin typeface="Impact"/>
                <a:cs typeface="Impact"/>
              </a:rPr>
              <a:t>or </a:t>
            </a:r>
            <a:r>
              <a:rPr lang="en-US" sz="2000" spc="40" dirty="0">
                <a:solidFill>
                  <a:srgbClr val="0000FF"/>
                </a:solidFill>
                <a:latin typeface="Impact"/>
                <a:cs typeface="Impact"/>
              </a:rPr>
              <a:t>nasal secretions</a:t>
            </a:r>
            <a:r>
              <a:rPr lang="en-US" sz="2000" spc="40" dirty="0" smtClean="0">
                <a:solidFill>
                  <a:srgbClr val="0000FF"/>
                </a:solidFill>
                <a:latin typeface="Impact"/>
                <a:cs typeface="Impact"/>
              </a:rPr>
              <a:t>.</a:t>
            </a:r>
          </a:p>
          <a:p>
            <a:r>
              <a:rPr lang="en-US" sz="2000" spc="40" dirty="0" smtClean="0">
                <a:latin typeface="Impact"/>
                <a:cs typeface="Impact"/>
              </a:rPr>
              <a:t> </a:t>
            </a:r>
          </a:p>
          <a:p>
            <a:r>
              <a:rPr lang="en-US" sz="2000" spc="40" dirty="0" smtClean="0">
                <a:solidFill>
                  <a:srgbClr val="FF0000"/>
                </a:solidFill>
                <a:latin typeface="Impact"/>
                <a:cs typeface="Impact"/>
              </a:rPr>
              <a:t>The </a:t>
            </a:r>
            <a:r>
              <a:rPr lang="en-US" sz="2000" spc="40" dirty="0">
                <a:solidFill>
                  <a:srgbClr val="FF0000"/>
                </a:solidFill>
                <a:latin typeface="Impact"/>
                <a:cs typeface="Impact"/>
              </a:rPr>
              <a:t>best single way to prevent seasonal flu </a:t>
            </a:r>
            <a:endParaRPr lang="en-US" sz="2000" spc="40" dirty="0" smtClean="0">
              <a:solidFill>
                <a:srgbClr val="FF0000"/>
              </a:solidFill>
              <a:latin typeface="Impact"/>
              <a:cs typeface="Impact"/>
            </a:endParaRPr>
          </a:p>
          <a:p>
            <a:r>
              <a:rPr lang="en-US" sz="2000" spc="40" dirty="0" smtClean="0">
                <a:solidFill>
                  <a:srgbClr val="FF0000"/>
                </a:solidFill>
                <a:latin typeface="Impact"/>
                <a:cs typeface="Impact"/>
              </a:rPr>
              <a:t>is to </a:t>
            </a:r>
            <a:r>
              <a:rPr lang="en-US" sz="2000" spc="40" dirty="0">
                <a:solidFill>
                  <a:srgbClr val="FF0000"/>
                </a:solidFill>
                <a:latin typeface="Impact"/>
                <a:cs typeface="Impact"/>
              </a:rPr>
              <a:t>get an annual influenza vaccination</a:t>
            </a:r>
            <a:r>
              <a:rPr lang="en-US" sz="2000" spc="40" dirty="0" smtClean="0">
                <a:solidFill>
                  <a:srgbClr val="FF0000"/>
                </a:solidFill>
                <a:latin typeface="Impact"/>
                <a:cs typeface="Impact"/>
              </a:rPr>
              <a:t>.</a:t>
            </a:r>
          </a:p>
          <a:p>
            <a:r>
              <a:rPr lang="en-US" sz="2000" spc="40" dirty="0" smtClean="0">
                <a:latin typeface="Impact"/>
                <a:cs typeface="Impact"/>
              </a:rPr>
              <a:t> </a:t>
            </a:r>
          </a:p>
          <a:p>
            <a:r>
              <a:rPr lang="en-US" sz="2000" spc="40" dirty="0" smtClean="0">
                <a:solidFill>
                  <a:srgbClr val="0000FF"/>
                </a:solidFill>
                <a:latin typeface="Impact"/>
                <a:cs typeface="Impact"/>
              </a:rPr>
              <a:t>By </a:t>
            </a:r>
            <a:r>
              <a:rPr lang="en-US" sz="2000" spc="40" dirty="0">
                <a:solidFill>
                  <a:srgbClr val="0000FF"/>
                </a:solidFill>
                <a:latin typeface="Impact"/>
                <a:cs typeface="Impact"/>
              </a:rPr>
              <a:t>getting vaccinated you can protect yourself from influenza and may also avoid spreading </a:t>
            </a:r>
            <a:endParaRPr lang="en-US" sz="2000" spc="40" dirty="0" smtClean="0">
              <a:solidFill>
                <a:srgbClr val="0000FF"/>
              </a:solidFill>
              <a:latin typeface="Impact"/>
              <a:cs typeface="Impact"/>
            </a:endParaRPr>
          </a:p>
          <a:p>
            <a:r>
              <a:rPr lang="en-US" sz="2000" spc="40" dirty="0" smtClean="0">
                <a:solidFill>
                  <a:srgbClr val="0000FF"/>
                </a:solidFill>
                <a:latin typeface="Impact"/>
                <a:cs typeface="Impact"/>
              </a:rPr>
              <a:t>this </a:t>
            </a:r>
            <a:r>
              <a:rPr lang="en-US" sz="2000" spc="40" dirty="0">
                <a:solidFill>
                  <a:srgbClr val="0000FF"/>
                </a:solidFill>
                <a:latin typeface="Impact"/>
                <a:cs typeface="Impact"/>
              </a:rPr>
              <a:t>illness to others</a:t>
            </a:r>
            <a:r>
              <a:rPr lang="en-US" sz="2000" spc="40" dirty="0" smtClean="0">
                <a:solidFill>
                  <a:srgbClr val="0000FF"/>
                </a:solidFill>
                <a:latin typeface="Impact"/>
                <a:cs typeface="Impact"/>
              </a:rPr>
              <a:t>.</a:t>
            </a:r>
          </a:p>
        </p:txBody>
      </p:sp>
      <p:pic>
        <p:nvPicPr>
          <p:cNvPr id="6" name="Picture 5" descr="Flu-Shot-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501653"/>
            <a:ext cx="3551280" cy="2952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589866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spc="30" dirty="0">
                <a:solidFill>
                  <a:srgbClr val="FF0000"/>
                </a:solidFill>
                <a:latin typeface="Impact"/>
                <a:cs typeface="Impact"/>
              </a:rPr>
              <a:t>Flu vaccine appointments are available NOW</a:t>
            </a:r>
            <a:r>
              <a:rPr lang="en-US" sz="3200" spc="30" dirty="0">
                <a:solidFill>
                  <a:srgbClr val="FF0000"/>
                </a:solidFill>
                <a:latin typeface="Impact"/>
                <a:cs typeface="Impact"/>
              </a:rPr>
              <a:t>. </a:t>
            </a:r>
            <a:endParaRPr lang="en-US" sz="3200" spc="30" dirty="0" smtClean="0">
              <a:solidFill>
                <a:srgbClr val="FF0000"/>
              </a:solidFill>
              <a:latin typeface="Impact"/>
              <a:cs typeface="Impact"/>
            </a:endParaRPr>
          </a:p>
          <a:p>
            <a:pPr algn="ctr"/>
            <a:r>
              <a:rPr lang="en-US" sz="3200" spc="30" dirty="0">
                <a:solidFill>
                  <a:srgbClr val="0000FF"/>
                </a:solidFill>
                <a:latin typeface="Impact"/>
                <a:cs typeface="Impact"/>
              </a:rPr>
              <a:t>C</a:t>
            </a:r>
            <a:r>
              <a:rPr lang="en-US" sz="3200" spc="30" dirty="0" smtClean="0">
                <a:solidFill>
                  <a:srgbClr val="0000FF"/>
                </a:solidFill>
                <a:latin typeface="Impact"/>
                <a:cs typeface="Impact"/>
              </a:rPr>
              <a:t>ontact </a:t>
            </a:r>
            <a:r>
              <a:rPr lang="en-US" sz="3200" spc="30" dirty="0">
                <a:solidFill>
                  <a:srgbClr val="0000FF"/>
                </a:solidFill>
                <a:latin typeface="Impact"/>
                <a:cs typeface="Impact"/>
              </a:rPr>
              <a:t>the OMO at </a:t>
            </a:r>
            <a:r>
              <a:rPr lang="en-US" sz="4400" spc="30" dirty="0" smtClean="0">
                <a:ln w="6350">
                  <a:noFill/>
                </a:ln>
                <a:solidFill>
                  <a:srgbClr val="0000FF"/>
                </a:solidFill>
                <a:latin typeface="Impact"/>
                <a:cs typeface="Impact"/>
              </a:rPr>
              <a:t>3200</a:t>
            </a:r>
            <a:r>
              <a:rPr lang="en-US" sz="3200" spc="30" dirty="0" smtClean="0">
                <a:solidFill>
                  <a:srgbClr val="0000FF"/>
                </a:solidFill>
                <a:latin typeface="Impact"/>
                <a:cs typeface="Impact"/>
              </a:rPr>
              <a:t> </a:t>
            </a:r>
            <a:r>
              <a:rPr lang="en-US" sz="3200" spc="30" dirty="0">
                <a:solidFill>
                  <a:srgbClr val="0000FF"/>
                </a:solidFill>
                <a:latin typeface="Impact"/>
                <a:cs typeface="Impact"/>
              </a:rPr>
              <a:t>for </a:t>
            </a:r>
            <a:r>
              <a:rPr lang="en-US" sz="3200" spc="30" dirty="0" smtClean="0">
                <a:solidFill>
                  <a:srgbClr val="0000FF"/>
                </a:solidFill>
                <a:latin typeface="Impact"/>
                <a:cs typeface="Impact"/>
              </a:rPr>
              <a:t>an </a:t>
            </a:r>
            <a:r>
              <a:rPr lang="en-US" sz="3200" spc="30" dirty="0">
                <a:solidFill>
                  <a:srgbClr val="0000FF"/>
                </a:solidFill>
                <a:latin typeface="Impact"/>
                <a:cs typeface="Impact"/>
              </a:rPr>
              <a:t>appointment.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36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261">
        <p:wipe/>
      </p:transition>
    </mc:Choice>
    <mc:Fallback xmlns="">
      <p:transition xmlns:p14="http://schemas.microsoft.com/office/powerpoint/2010/main" spd="slow" advClick="0" advTm="31261">
        <p:wip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4"/>
          <p:cNvSpPr>
            <a:spLocks noChangeArrowheads="1"/>
          </p:cNvSpPr>
          <p:nvPr/>
        </p:nvSpPr>
        <p:spPr bwMode="auto">
          <a:xfrm>
            <a:off x="8" y="4054093"/>
            <a:ext cx="914451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6350">
                  <a:solidFill>
                    <a:schemeClr val="bg1"/>
                  </a:solidFill>
                </a:ln>
                <a:solidFill>
                  <a:srgbClr val="800000"/>
                </a:solidFill>
                <a:latin typeface="Bookman Old Style"/>
                <a:cs typeface="Bookman Old Style"/>
              </a:rPr>
              <a:t>Next week WEDNESDAY</a:t>
            </a:r>
            <a:r>
              <a:rPr lang="en-US" sz="3200" b="1" dirty="0">
                <a:ln w="6350">
                  <a:solidFill>
                    <a:schemeClr val="bg1"/>
                  </a:solidFill>
                </a:ln>
                <a:solidFill>
                  <a:srgbClr val="800000"/>
                </a:solidFill>
                <a:latin typeface="Bookman Old Style"/>
                <a:cs typeface="Bookman Old Style"/>
              </a:rPr>
              <a:t>, OCTOBER </a:t>
            </a:r>
            <a:r>
              <a:rPr lang="en-US" sz="3200" b="1" dirty="0" smtClean="0">
                <a:ln w="6350">
                  <a:solidFill>
                    <a:schemeClr val="bg1"/>
                  </a:solidFill>
                </a:ln>
                <a:solidFill>
                  <a:srgbClr val="800000"/>
                </a:solidFill>
                <a:latin typeface="Bookman Old Style"/>
                <a:cs typeface="Bookman Old Style"/>
              </a:rPr>
              <a:t>16</a:t>
            </a:r>
            <a:endParaRPr lang="en-US" sz="3200" b="1" dirty="0">
              <a:ln w="6350">
                <a:solidFill>
                  <a:schemeClr val="bg1"/>
                </a:solidFill>
              </a:ln>
              <a:solidFill>
                <a:srgbClr val="800000"/>
              </a:solidFill>
              <a:latin typeface="Bookman Old Style"/>
              <a:cs typeface="Bookman Old Style"/>
            </a:endParaRPr>
          </a:p>
          <a:p>
            <a:pPr algn="ctr">
              <a:defRPr/>
            </a:pPr>
            <a:r>
              <a:rPr lang="en-US" sz="1400" b="1" dirty="0" smtClean="0">
                <a:latin typeface="Bookman Old Style"/>
                <a:cs typeface="Bookman Old Style"/>
              </a:rPr>
              <a:t>4:15 p</a:t>
            </a:r>
            <a:r>
              <a:rPr lang="en-US" sz="1400" b="1" dirty="0" smtClean="0">
                <a:effectLst/>
                <a:latin typeface="Bookman Old Style"/>
                <a:cs typeface="Bookman Old Style"/>
              </a:rPr>
              <a:t>.m. </a:t>
            </a:r>
            <a:r>
              <a:rPr lang="en-US" sz="1400" dirty="0" smtClean="0">
                <a:effectLst/>
                <a:latin typeface="Bookman Old Style"/>
                <a:cs typeface="Bookman Old Style"/>
              </a:rPr>
              <a:t>(Coffee/Tea at 4 p.m.) • </a:t>
            </a:r>
            <a:r>
              <a:rPr lang="en-US" sz="1400" b="1" dirty="0" smtClean="0">
                <a:effectLst/>
                <a:latin typeface="Bookman Old Style"/>
                <a:cs typeface="Bookman Old Style"/>
              </a:rPr>
              <a:t>M.B.G. Auditorium</a:t>
            </a:r>
            <a:endParaRPr lang="en-US" sz="1400" b="1" dirty="0">
              <a:solidFill>
                <a:srgbClr val="000000"/>
              </a:solidFill>
              <a:effectLst/>
              <a:latin typeface="Bookman Old Style"/>
              <a:cs typeface="Bookman Old Style"/>
            </a:endParaRPr>
          </a:p>
        </p:txBody>
      </p:sp>
      <p:pic>
        <p:nvPicPr>
          <p:cNvPr id="3" name="Picture 2" descr="Colloquium.a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47" y="279400"/>
            <a:ext cx="7329706" cy="1208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335998" y="1564031"/>
            <a:ext cx="8457187" cy="2226606"/>
            <a:chOff x="335998" y="1462431"/>
            <a:chExt cx="8457187" cy="222660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998" y="1462431"/>
              <a:ext cx="4145537" cy="2226606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softEdge rad="112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2" name="Rectangle 1"/>
            <p:cNvSpPr/>
            <p:nvPr/>
          </p:nvSpPr>
          <p:spPr>
            <a:xfrm>
              <a:off x="4647648" y="1462431"/>
              <a:ext cx="4145537" cy="2226606"/>
            </a:xfrm>
            <a:prstGeom prst="rect">
              <a:avLst/>
            </a:prstGeom>
            <a:solidFill>
              <a:schemeClr val="bg1">
                <a:alpha val="36000"/>
              </a:schemeClr>
            </a:solidFill>
            <a:ln w="28575" cmpd="sng">
              <a:solidFill>
                <a:schemeClr val="tx1"/>
              </a:solidFill>
            </a:ln>
            <a:effectLst/>
            <a:scene3d>
              <a:camera prst="perspectiveFront" fov="4800000"/>
              <a:lightRig rig="morning" dir="tl"/>
            </a:scene3d>
            <a:sp3d prstMaterial="softmetal"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4647648" y="1729350"/>
              <a:ext cx="4145537" cy="1692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wrap="square" tIns="137160" bIns="137160" anchor="ctr" anchorCtr="1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800000"/>
                  </a:solidFill>
                  <a:latin typeface="Abadi MT Condensed Extra Bold"/>
                  <a:ea typeface="ＭＳ Ｐゴシック" pitchFamily="1" charset="-128"/>
                  <a:cs typeface="Abadi MT Condensed Extra Bold"/>
                </a:rPr>
                <a:t>Big Bang </a:t>
              </a:r>
              <a:r>
                <a:rPr lang="en-US" sz="2800" dirty="0" smtClean="0">
                  <a:solidFill>
                    <a:srgbClr val="800000"/>
                  </a:solidFill>
                  <a:latin typeface="Abadi MT Condensed Extra Bold"/>
                  <a:ea typeface="ＭＳ Ｐゴシック" pitchFamily="1" charset="-128"/>
                  <a:cs typeface="Abadi MT Condensed Extra Bold"/>
                </a:rPr>
                <a:t>Neutrinos</a:t>
              </a:r>
              <a:endParaRPr lang="en-US" sz="2800" dirty="0">
                <a:solidFill>
                  <a:srgbClr val="800000"/>
                </a:solidFill>
                <a:latin typeface="Abadi MT Condensed Extra Bold"/>
                <a:ea typeface="ＭＳ Ｐゴシック" pitchFamily="1" charset="-128"/>
                <a:cs typeface="Abadi MT Condensed Extra Bold"/>
              </a:endParaRPr>
            </a:p>
            <a:p>
              <a:pPr algn="ctr">
                <a:spcAft>
                  <a:spcPts val="0"/>
                </a:spcAft>
                <a:defRPr/>
              </a:pPr>
              <a:endParaRPr lang="en-US" sz="1800" dirty="0" smtClean="0">
                <a:latin typeface="Arial Black"/>
                <a:ea typeface="ＭＳ Ｐゴシック" pitchFamily="1" charset="-128"/>
                <a:cs typeface="Arial Black"/>
              </a:endParaRPr>
            </a:p>
            <a:p>
              <a:pPr algn="ctr">
                <a:spcAft>
                  <a:spcPts val="0"/>
                </a:spcAft>
                <a:defRPr/>
              </a:pPr>
              <a:r>
                <a:rPr lang="en-US" sz="1800" dirty="0">
                  <a:latin typeface="Arial Black"/>
                  <a:ea typeface="ＭＳ Ｐゴシック" pitchFamily="1" charset="-128"/>
                  <a:cs typeface="Arial Black"/>
                </a:rPr>
                <a:t>Christopher </a:t>
              </a:r>
              <a:r>
                <a:rPr lang="en-US" sz="1800" dirty="0" smtClean="0">
                  <a:latin typeface="Arial Black"/>
                  <a:ea typeface="ＭＳ Ｐゴシック" pitchFamily="1" charset="-128"/>
                  <a:cs typeface="Arial Black"/>
                </a:rPr>
                <a:t>Tully</a:t>
              </a:r>
            </a:p>
            <a:p>
              <a:pPr algn="ctr"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rgbClr val="010236"/>
                  </a:solidFill>
                  <a:latin typeface="Arial" pitchFamily="1" charset="0"/>
                  <a:ea typeface="ＭＳ Ｐゴシック" pitchFamily="1" charset="-128"/>
                  <a:cs typeface="ＭＳ Ｐゴシック" pitchFamily="1" charset="-128"/>
                </a:rPr>
                <a:t>Princeton University</a:t>
              </a:r>
            </a:p>
            <a:p>
              <a:pPr algn="ctr">
                <a:spcAft>
                  <a:spcPts val="0"/>
                </a:spcAft>
                <a:defRPr/>
              </a:pPr>
              <a:endParaRPr lang="en-US" sz="1400" dirty="0">
                <a:solidFill>
                  <a:srgbClr val="010236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148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959">
        <p:split orient="vert"/>
      </p:transition>
    </mc:Choice>
    <mc:Fallback xmlns="">
      <p:transition xmlns:p14="http://schemas.microsoft.com/office/powerpoint/2010/main" spd="slow" advClick="0" advTm="20959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U.PATCH.FINAL.FINAL.4.19.13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356482"/>
            <a:ext cx="4191000" cy="45756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70942" y="4316395"/>
            <a:ext cx="3039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6600"/>
                </a:solidFill>
              </a:rPr>
              <a:t>ESU debuts new Patch</a:t>
            </a:r>
            <a:endParaRPr lang="en-US" sz="1800" b="1" dirty="0">
              <a:solidFill>
                <a:srgbClr val="FF6600"/>
              </a:solidFill>
            </a:endParaRPr>
          </a:p>
        </p:txBody>
      </p:sp>
      <p:pic>
        <p:nvPicPr>
          <p:cNvPr id="3" name="Picture 2" descr="131001_3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368" y="174634"/>
            <a:ext cx="3441700" cy="4825263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131001_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6" y="812801"/>
            <a:ext cx="4961465" cy="335915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282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5084">
        <p:circle/>
      </p:transition>
    </mc:Choice>
    <mc:Fallback xmlns="">
      <p:transition xmlns:p14="http://schemas.microsoft.com/office/powerpoint/2010/main" spd="slow" advClick="0" advTm="35084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0871" y="4434933"/>
            <a:ext cx="3039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6600"/>
                </a:solidFill>
              </a:rPr>
              <a:t>ESU debuts new Patch</a:t>
            </a:r>
            <a:endParaRPr lang="en-US" sz="1800" b="1" dirty="0">
              <a:solidFill>
                <a:srgbClr val="FF66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368" y="218347"/>
            <a:ext cx="3441700" cy="47378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1" y="812800"/>
            <a:ext cx="4923191" cy="351154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ESU.PATCH.FINAL.FINAL.4.19.13 cop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356482"/>
            <a:ext cx="4191000" cy="45756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28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1344">
        <p:circle/>
      </p:transition>
    </mc:Choice>
    <mc:Fallback xmlns="">
      <p:transition xmlns:p14="http://schemas.microsoft.com/office/powerpoint/2010/main" spd="slow" advClick="0" advTm="31344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1810" y="1219770"/>
            <a:ext cx="7848602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ooper Black"/>
                <a:cs typeface="Cooper Black"/>
              </a:rPr>
              <a:t>Welcome PPPL New Hires…</a:t>
            </a:r>
            <a:endParaRPr lang="en-US" sz="3200" b="1" dirty="0">
              <a:solidFill>
                <a:schemeClr val="bg1"/>
              </a:solidFill>
              <a:latin typeface="Cooper Black"/>
              <a:cs typeface="Cooper Blac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115" y="1888771"/>
            <a:ext cx="1557318" cy="18775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718" y="1888771"/>
            <a:ext cx="1571872" cy="18775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84" y="1888771"/>
            <a:ext cx="1557318" cy="18775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1582" y="1888771"/>
            <a:ext cx="1557318" cy="18775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810" y="1888771"/>
            <a:ext cx="1557318" cy="187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5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786">
        <p:circle/>
      </p:transition>
    </mc:Choice>
    <mc:Fallback xmlns="">
      <p:transition xmlns:p14="http://schemas.microsoft.com/office/powerpoint/2010/main" spd="slow" advClick="0" advTm="30786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89007</TotalTime>
  <Words>434</Words>
  <Application>Microsoft Macintosh PowerPoint</Application>
  <PresentationFormat>On-screen Show (16:9)</PresentationFormat>
  <Paragraphs>61</Paragraphs>
  <Slides>13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Genesis</vt:lpstr>
      <vt:lpstr>This Week @ PPPL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Princeton Plasma Physics 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Week @ PPPL</dc:title>
  <dc:subject/>
  <dc:creator>Gregory J. Czechowicz</dc:creator>
  <cp:keywords/>
  <dc:description/>
  <cp:lastModifiedBy>Gregory J. Czechowicz</cp:lastModifiedBy>
  <cp:revision>1575</cp:revision>
  <cp:lastPrinted>2012-11-12T18:02:51Z</cp:lastPrinted>
  <dcterms:created xsi:type="dcterms:W3CDTF">2012-10-22T15:52:33Z</dcterms:created>
  <dcterms:modified xsi:type="dcterms:W3CDTF">2013-10-09T12:52:05Z</dcterms:modified>
  <cp:category/>
</cp:coreProperties>
</file>