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1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ppt/slideLayouts/slideLayout1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slides/slide6.xml" ContentType="application/vnd.openxmlformats-officedocument.presentationml.slide+xml"/>
  <Default Extension="pdf" ContentType="application/pdf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5519" r:id="rId1"/>
    <p:sldMasterId id="2147485532" r:id="rId2"/>
  </p:sldMasterIdLst>
  <p:notesMasterIdLst>
    <p:notesMasterId r:id="rId11"/>
  </p:notesMasterIdLst>
  <p:handoutMasterIdLst>
    <p:handoutMasterId r:id="rId12"/>
  </p:handoutMasterIdLst>
  <p:sldIdLst>
    <p:sldId id="256" r:id="rId3"/>
    <p:sldId id="363" r:id="rId4"/>
    <p:sldId id="372" r:id="rId5"/>
    <p:sldId id="370" r:id="rId6"/>
    <p:sldId id="373" r:id="rId7"/>
    <p:sldId id="374" r:id="rId8"/>
    <p:sldId id="375" r:id="rId9"/>
    <p:sldId id="340" r:id="rId10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scaleToFitPaper="1"/>
  <p:showPr loop="1" showNarration="1">
    <p:kiosk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  </p:ext>
    </p:extLst>
  </p:showPr>
  <p:clrMru>
    <a:srgbClr val="66BE00"/>
    <a:srgbClr val="FF0015"/>
    <a:srgbClr val="F48118"/>
    <a:srgbClr val="010236"/>
    <a:srgbClr val="69FF66"/>
    <a:srgbClr val="2E47FF"/>
    <a:srgbClr val="00D1FF"/>
    <a:srgbClr val="FFE552"/>
    <a:srgbClr val="95C249"/>
    <a:srgbClr val="3F80CD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8" autoAdjust="0"/>
    <p:restoredTop sz="94697" autoAdjust="0"/>
  </p:normalViewPr>
  <p:slideViewPr>
    <p:cSldViewPr snapToGrid="0" snapToObjects="1">
      <p:cViewPr>
        <p:scale>
          <a:sx n="155" d="100"/>
          <a:sy n="155" d="100"/>
        </p:scale>
        <p:origin x="-88" y="-608"/>
      </p:cViewPr>
      <p:guideLst>
        <p:guide orient="horz" pos="3239"/>
        <p:guide pos="287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-3762" y="-7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presProps" Target="presProps.xml"/><Relationship Id="rId4" Type="http://schemas.openxmlformats.org/officeDocument/2006/relationships/slide" Target="slides/slide2.xml"/><Relationship Id="rId7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6" Type="http://schemas.openxmlformats.org/officeDocument/2006/relationships/theme" Target="theme/theme1.xml"/><Relationship Id="rId8" Type="http://schemas.openxmlformats.org/officeDocument/2006/relationships/slide" Target="slides/slide6.xml"/><Relationship Id="rId13" Type="http://schemas.openxmlformats.org/officeDocument/2006/relationships/printerSettings" Target="printerSettings/printerSettings1.bin"/><Relationship Id="rId10" Type="http://schemas.openxmlformats.org/officeDocument/2006/relationships/slide" Target="slides/slide8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9" Type="http://schemas.openxmlformats.org/officeDocument/2006/relationships/slide" Target="slides/slide7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9C53DCE-FBFC-F342-AFA5-6F077C71EE7E}" type="datetime1">
              <a:rPr lang="en-US"/>
              <a:pPr>
                <a:defRPr/>
              </a:pPr>
              <a:t>11/30/12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583265F-31CD-944B-8C64-F736A64C9A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65182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C2289EBD-AA38-A342-8F46-4C68F3AC6E62}" type="datetime1">
              <a:rPr lang="en-US"/>
              <a:pPr>
                <a:defRPr/>
              </a:pPr>
              <a:t>11/30/12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E94F65-F006-F345-BE36-FCD9F8C8FE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70493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pitchFamily="-1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5" charset="-128"/>
        <a:cs typeface="ヒラギノ角ゴ Pro W3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BDF1C20-A47E-5C4A-8AA2-6FF145CB2CE8}" type="slidenum">
              <a:rPr lang="en-US" sz="1200"/>
              <a:pPr eaLnBrk="1" hangingPunct="1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a="http://schemas.openxmlformats.org/drawingml/2006/main" xmlns:r="http://schemas.openxmlformats.org/officeDocument/2006/relationships" xmlns:p="http://schemas.openxmlformats.org/presentationml/2006/main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7E0F4F6-397A-DB4F-9975-11C0B1C4990A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C80160F-568D-024F-8335-8BD058FDF1FA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E950DD-CB45-0E45-A100-CB47277501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6FC90B1-2386-1D41-85B8-9347A4CBDACA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14CE5DB-8480-3D48-BBEA-756594F4CA7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0"/>
            <a:ext cx="9142413" cy="5143500"/>
            <a:chOff x="0" y="0"/>
            <a:chExt cx="5759" cy="432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7" name="Line 4"/>
              <p:cNvSpPr>
                <a:spLocks noChangeShapeType="1"/>
              </p:cNvSpPr>
              <p:nvPr/>
            </p:nvSpPr>
            <p:spPr bwMode="auto">
              <a:xfrm>
                <a:off x="0" y="14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8" name="Line 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" name="Line 7"/>
              <p:cNvSpPr>
                <a:spLocks noChangeShapeType="1"/>
              </p:cNvSpPr>
              <p:nvPr/>
            </p:nvSpPr>
            <p:spPr bwMode="auto">
              <a:xfrm>
                <a:off x="0" y="72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1" name="Line 8"/>
              <p:cNvSpPr>
                <a:spLocks noChangeShapeType="1"/>
              </p:cNvSpPr>
              <p:nvPr/>
            </p:nvSpPr>
            <p:spPr bwMode="auto">
              <a:xfrm>
                <a:off x="0" y="91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>
                <a:off x="0" y="129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>
                <a:off x="0" y="148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5" name="Line 12"/>
              <p:cNvSpPr>
                <a:spLocks noChangeShapeType="1"/>
              </p:cNvSpPr>
              <p:nvPr/>
            </p:nvSpPr>
            <p:spPr bwMode="auto">
              <a:xfrm>
                <a:off x="0" y="168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6" name="Line 13"/>
              <p:cNvSpPr>
                <a:spLocks noChangeShapeType="1"/>
              </p:cNvSpPr>
              <p:nvPr/>
            </p:nvSpPr>
            <p:spPr bwMode="auto">
              <a:xfrm>
                <a:off x="0" y="187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0" y="206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0" y="225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0" y="244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0" name="Line 17"/>
              <p:cNvSpPr>
                <a:spLocks noChangeShapeType="1"/>
              </p:cNvSpPr>
              <p:nvPr/>
            </p:nvSpPr>
            <p:spPr bwMode="auto">
              <a:xfrm>
                <a:off x="0" y="264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1" name="Line 18"/>
              <p:cNvSpPr>
                <a:spLocks noChangeShapeType="1"/>
              </p:cNvSpPr>
              <p:nvPr/>
            </p:nvSpPr>
            <p:spPr bwMode="auto">
              <a:xfrm>
                <a:off x="0" y="283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0" y="302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>
                <a:off x="0" y="321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>
                <a:off x="0" y="340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>
                <a:off x="0" y="360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6" name="Line 23"/>
              <p:cNvSpPr>
                <a:spLocks noChangeShapeType="1"/>
              </p:cNvSpPr>
              <p:nvPr/>
            </p:nvSpPr>
            <p:spPr bwMode="auto">
              <a:xfrm>
                <a:off x="0" y="379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7" name="Line 24"/>
              <p:cNvSpPr>
                <a:spLocks noChangeShapeType="1"/>
              </p:cNvSpPr>
              <p:nvPr/>
            </p:nvSpPr>
            <p:spPr bwMode="auto">
              <a:xfrm>
                <a:off x="0" y="398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8" name="Line 25"/>
              <p:cNvSpPr>
                <a:spLocks noChangeShapeType="1"/>
              </p:cNvSpPr>
              <p:nvPr/>
            </p:nvSpPr>
            <p:spPr bwMode="auto">
              <a:xfrm>
                <a:off x="0" y="417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29" name="Line 26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0" name="Line 27"/>
              <p:cNvSpPr>
                <a:spLocks noChangeShapeType="1"/>
              </p:cNvSpPr>
              <p:nvPr/>
            </p:nvSpPr>
            <p:spPr bwMode="auto">
              <a:xfrm>
                <a:off x="3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1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2" name="Line 29"/>
              <p:cNvSpPr>
                <a:spLocks noChangeShapeType="1"/>
              </p:cNvSpPr>
              <p:nvPr/>
            </p:nvSpPr>
            <p:spPr bwMode="auto">
              <a:xfrm>
                <a:off x="7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3" name="Line 30"/>
              <p:cNvSpPr>
                <a:spLocks noChangeShapeType="1"/>
              </p:cNvSpPr>
              <p:nvPr/>
            </p:nvSpPr>
            <p:spPr bwMode="auto">
              <a:xfrm>
                <a:off x="9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4" name="Line 31"/>
              <p:cNvSpPr>
                <a:spLocks noChangeShapeType="1"/>
              </p:cNvSpPr>
              <p:nvPr/>
            </p:nvSpPr>
            <p:spPr bwMode="auto">
              <a:xfrm>
                <a:off x="110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5" name="Line 32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6" name="Line 33"/>
              <p:cNvSpPr>
                <a:spLocks noChangeShapeType="1"/>
              </p:cNvSpPr>
              <p:nvPr/>
            </p:nvSpPr>
            <p:spPr bwMode="auto">
              <a:xfrm>
                <a:off x="148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7" name="Line 34"/>
              <p:cNvSpPr>
                <a:spLocks noChangeShapeType="1"/>
              </p:cNvSpPr>
              <p:nvPr/>
            </p:nvSpPr>
            <p:spPr bwMode="auto">
              <a:xfrm>
                <a:off x="168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8" name="Line 35"/>
              <p:cNvSpPr>
                <a:spLocks noChangeShapeType="1"/>
              </p:cNvSpPr>
              <p:nvPr/>
            </p:nvSpPr>
            <p:spPr bwMode="auto">
              <a:xfrm>
                <a:off x="187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39" name="Line 36"/>
              <p:cNvSpPr>
                <a:spLocks noChangeShapeType="1"/>
              </p:cNvSpPr>
              <p:nvPr/>
            </p:nvSpPr>
            <p:spPr bwMode="auto">
              <a:xfrm>
                <a:off x="206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0" name="Line 37"/>
              <p:cNvSpPr>
                <a:spLocks noChangeShapeType="1"/>
              </p:cNvSpPr>
              <p:nvPr/>
            </p:nvSpPr>
            <p:spPr bwMode="auto">
              <a:xfrm>
                <a:off x="225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1" name="Line 38"/>
              <p:cNvSpPr>
                <a:spLocks noChangeShapeType="1"/>
              </p:cNvSpPr>
              <p:nvPr/>
            </p:nvSpPr>
            <p:spPr bwMode="auto">
              <a:xfrm>
                <a:off x="244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2" name="Line 39"/>
              <p:cNvSpPr>
                <a:spLocks noChangeShapeType="1"/>
              </p:cNvSpPr>
              <p:nvPr/>
            </p:nvSpPr>
            <p:spPr bwMode="auto">
              <a:xfrm>
                <a:off x="264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3" name="Line 40"/>
              <p:cNvSpPr>
                <a:spLocks noChangeShapeType="1"/>
              </p:cNvSpPr>
              <p:nvPr/>
            </p:nvSpPr>
            <p:spPr bwMode="auto">
              <a:xfrm>
                <a:off x="283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4" name="Line 41"/>
              <p:cNvSpPr>
                <a:spLocks noChangeShapeType="1"/>
              </p:cNvSpPr>
              <p:nvPr/>
            </p:nvSpPr>
            <p:spPr bwMode="auto">
              <a:xfrm>
                <a:off x="302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5" name="Line 42"/>
              <p:cNvSpPr>
                <a:spLocks noChangeShapeType="1"/>
              </p:cNvSpPr>
              <p:nvPr/>
            </p:nvSpPr>
            <p:spPr bwMode="auto">
              <a:xfrm>
                <a:off x="321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6" name="Line 43"/>
              <p:cNvSpPr>
                <a:spLocks noChangeShapeType="1"/>
              </p:cNvSpPr>
              <p:nvPr/>
            </p:nvSpPr>
            <p:spPr bwMode="auto">
              <a:xfrm>
                <a:off x="340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7" name="Line 44"/>
              <p:cNvSpPr>
                <a:spLocks noChangeShapeType="1"/>
              </p:cNvSpPr>
              <p:nvPr/>
            </p:nvSpPr>
            <p:spPr bwMode="auto">
              <a:xfrm>
                <a:off x="360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8" name="Line 45"/>
              <p:cNvSpPr>
                <a:spLocks noChangeShapeType="1"/>
              </p:cNvSpPr>
              <p:nvPr/>
            </p:nvSpPr>
            <p:spPr bwMode="auto">
              <a:xfrm>
                <a:off x="379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49" name="Line 46"/>
              <p:cNvSpPr>
                <a:spLocks noChangeShapeType="1"/>
              </p:cNvSpPr>
              <p:nvPr/>
            </p:nvSpPr>
            <p:spPr bwMode="auto">
              <a:xfrm>
                <a:off x="398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0" name="Line 47"/>
              <p:cNvSpPr>
                <a:spLocks noChangeShapeType="1"/>
              </p:cNvSpPr>
              <p:nvPr/>
            </p:nvSpPr>
            <p:spPr bwMode="auto">
              <a:xfrm>
                <a:off x="417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1" name="Line 48"/>
              <p:cNvSpPr>
                <a:spLocks noChangeShapeType="1"/>
              </p:cNvSpPr>
              <p:nvPr/>
            </p:nvSpPr>
            <p:spPr bwMode="auto">
              <a:xfrm>
                <a:off x="436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2" name="Line 49"/>
              <p:cNvSpPr>
                <a:spLocks noChangeShapeType="1"/>
              </p:cNvSpPr>
              <p:nvPr/>
            </p:nvSpPr>
            <p:spPr bwMode="auto">
              <a:xfrm>
                <a:off x="456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3" name="Line 50"/>
              <p:cNvSpPr>
                <a:spLocks noChangeShapeType="1"/>
              </p:cNvSpPr>
              <p:nvPr/>
            </p:nvSpPr>
            <p:spPr bwMode="auto">
              <a:xfrm>
                <a:off x="475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4" name="Line 51"/>
              <p:cNvSpPr>
                <a:spLocks noChangeShapeType="1"/>
              </p:cNvSpPr>
              <p:nvPr/>
            </p:nvSpPr>
            <p:spPr bwMode="auto">
              <a:xfrm>
                <a:off x="49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5" name="Line 52"/>
              <p:cNvSpPr>
                <a:spLocks noChangeShapeType="1"/>
              </p:cNvSpPr>
              <p:nvPr/>
            </p:nvSpPr>
            <p:spPr bwMode="auto">
              <a:xfrm>
                <a:off x="51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6" name="Line 53"/>
              <p:cNvSpPr>
                <a:spLocks noChangeShapeType="1"/>
              </p:cNvSpPr>
              <p:nvPr/>
            </p:nvSpPr>
            <p:spPr bwMode="auto">
              <a:xfrm>
                <a:off x="53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7" name="Line 54"/>
              <p:cNvSpPr>
                <a:spLocks noChangeShapeType="1"/>
              </p:cNvSpPr>
              <p:nvPr/>
            </p:nvSpPr>
            <p:spPr bwMode="auto">
              <a:xfrm>
                <a:off x="55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58" name="Line 55"/>
              <p:cNvSpPr>
                <a:spLocks noChangeShapeType="1"/>
              </p:cNvSpPr>
              <p:nvPr/>
            </p:nvSpPr>
            <p:spPr bwMode="auto">
              <a:xfrm>
                <a:off x="57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</p:grpSp>
        <p:pic>
          <p:nvPicPr>
            <p:cNvPr id="6" name="Picture 56"/>
            <p:cNvPicPr>
              <a:picLocks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79" y="0"/>
              <a:ext cx="68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129" name="Rectangle 57"/>
          <p:cNvSpPr>
            <a:spLocks noGrp="1" noChangeArrowheads="1"/>
          </p:cNvSpPr>
          <p:nvPr>
            <p:ph type="ctrTitle" sz="quarter"/>
          </p:nvPr>
        </p:nvSpPr>
        <p:spPr>
          <a:xfrm>
            <a:off x="228600" y="1485900"/>
            <a:ext cx="7772400" cy="857250"/>
          </a:xfrm>
        </p:spPr>
        <p:txBody>
          <a:bodyPr/>
          <a:lstStyle>
            <a:lvl1pPr>
              <a:defRPr>
                <a:latin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130" name="Rectangle 5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2686050"/>
            <a:ext cx="6400800" cy="131445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9" name="Rectangle 5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" name="Rectangle 6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" name="Rectangle 6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663300"/>
                </a:solidFill>
              </a:defRPr>
            </a:lvl1pPr>
          </a:lstStyle>
          <a:p>
            <a:pPr>
              <a:defRPr/>
            </a:pPr>
            <a:fld id="{66CE8FB5-42F1-AC4C-B0D8-189A5501F6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30430-6B5A-0F47-8FF1-BA441EFF92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67E7B5-DD57-8646-8713-BD829F0CD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42875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000" y="1428750"/>
            <a:ext cx="3810000" cy="3086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4C9D2-6483-1345-B68A-975F2F64C4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4C7E26-B277-2A4C-A2E2-067F51ED8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DBC02-BB98-E74C-9DC8-09FC53180D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49933-7063-C04C-882E-05201B1C10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C7A8030-0FD6-D246-9B42-DB45DC685505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187A894-7C5E-1340-A00F-FF4CD8D1F9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00C67-DCD2-184A-9471-F1CD046EE2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EE19D-7FDF-DD41-A7AC-B9B71057A0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290E21-93F2-BC48-B43C-A5CCC2839A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57900" y="342900"/>
            <a:ext cx="1943100" cy="41719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342900"/>
            <a:ext cx="5676900" cy="41719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F22BC4-5430-5F43-815B-66B37721A3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A24CD3-204F-4468-8EE4-28A6668D006A}" type="datetimeFigureOut">
              <a:rPr lang="en-US" smtClean="0"/>
              <a:pPr/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A15492-5B9E-6F43-8E60-A4A9FD086FF3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7C364D-0116-D647-8F6F-5B1FB640FF9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3C1875-5082-DB4F-A9B7-B8DACB88AD4E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D352A9-19AB-784E-A79E-208455803DA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9B24F7-4F80-BE4A-B8A0-C30B09B13516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371A92-273D-074E-8CC2-33EBC2DEBFC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887A7B-5908-014F-8AAE-1F7362F76B68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DE6FA7-0733-CE4A-A70B-A4ED66C227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619CB2-AE81-5D49-BD41-4CCAE826C5B0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E87A8-B380-BA47-8EA0-406CD7F68FD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855B178-6897-C846-9FD7-FA8D0F21F626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64EA03-BD01-1343-9DE1-19421FBE563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9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A3E085A-081A-084D-8DB5-79122339B9C4}" type="datetime1">
              <a:rPr lang="en-US" smtClean="0"/>
              <a:pPr>
                <a:defRPr/>
              </a:pPr>
              <a:t>11/30/12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2291358-82E3-4442-A59A-8346A78F027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5520" r:id="rId1"/>
    <p:sldLayoutId id="2147485521" r:id="rId2"/>
    <p:sldLayoutId id="2147485522" r:id="rId3"/>
    <p:sldLayoutId id="2147485523" r:id="rId4"/>
    <p:sldLayoutId id="2147485524" r:id="rId5"/>
    <p:sldLayoutId id="2147485525" r:id="rId6"/>
    <p:sldLayoutId id="2147485526" r:id="rId7"/>
    <p:sldLayoutId id="2147485527" r:id="rId8"/>
    <p:sldLayoutId id="2147485528" r:id="rId9"/>
    <p:sldLayoutId id="2147485529" r:id="rId10"/>
    <p:sldLayoutId id="2147485530" r:id="rId11"/>
    <p:sldLayoutId id="2147485531" r:id="rId12"/>
  </p:sldLayoutIdLst>
  <p:transition spd="slow" advClick="0" advTm="33006">
    <p:fade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" y="0"/>
            <a:ext cx="9142413" cy="5143500"/>
            <a:chOff x="0" y="0"/>
            <a:chExt cx="5759" cy="4320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0" y="0"/>
              <a:ext cx="5759" cy="4319"/>
              <a:chOff x="0" y="0"/>
              <a:chExt cx="5759" cy="4319"/>
            </a:xfrm>
          </p:grpSpPr>
          <p:sp>
            <p:nvSpPr>
              <p:cNvPr id="1034" name="Line 4"/>
              <p:cNvSpPr>
                <a:spLocks noChangeShapeType="1"/>
              </p:cNvSpPr>
              <p:nvPr/>
            </p:nvSpPr>
            <p:spPr bwMode="auto">
              <a:xfrm>
                <a:off x="0" y="14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35" name="Line 5"/>
              <p:cNvSpPr>
                <a:spLocks noChangeShapeType="1"/>
              </p:cNvSpPr>
              <p:nvPr/>
            </p:nvSpPr>
            <p:spPr bwMode="auto">
              <a:xfrm>
                <a:off x="0" y="33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36" name="Line 6"/>
              <p:cNvSpPr>
                <a:spLocks noChangeShapeType="1"/>
              </p:cNvSpPr>
              <p:nvPr/>
            </p:nvSpPr>
            <p:spPr bwMode="auto">
              <a:xfrm>
                <a:off x="0" y="52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37" name="Line 7"/>
              <p:cNvSpPr>
                <a:spLocks noChangeShapeType="1"/>
              </p:cNvSpPr>
              <p:nvPr/>
            </p:nvSpPr>
            <p:spPr bwMode="auto">
              <a:xfrm>
                <a:off x="0" y="72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38" name="Line 8"/>
              <p:cNvSpPr>
                <a:spLocks noChangeShapeType="1"/>
              </p:cNvSpPr>
              <p:nvPr/>
            </p:nvSpPr>
            <p:spPr bwMode="auto">
              <a:xfrm>
                <a:off x="0" y="91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39" name="Line 9"/>
              <p:cNvSpPr>
                <a:spLocks noChangeShapeType="1"/>
              </p:cNvSpPr>
              <p:nvPr/>
            </p:nvSpPr>
            <p:spPr bwMode="auto">
              <a:xfrm>
                <a:off x="0" y="110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0" name="Line 10"/>
              <p:cNvSpPr>
                <a:spLocks noChangeShapeType="1"/>
              </p:cNvSpPr>
              <p:nvPr/>
            </p:nvSpPr>
            <p:spPr bwMode="auto">
              <a:xfrm>
                <a:off x="0" y="129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1" name="Line 11"/>
              <p:cNvSpPr>
                <a:spLocks noChangeShapeType="1"/>
              </p:cNvSpPr>
              <p:nvPr/>
            </p:nvSpPr>
            <p:spPr bwMode="auto">
              <a:xfrm>
                <a:off x="0" y="148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2" name="Line 12"/>
              <p:cNvSpPr>
                <a:spLocks noChangeShapeType="1"/>
              </p:cNvSpPr>
              <p:nvPr/>
            </p:nvSpPr>
            <p:spPr bwMode="auto">
              <a:xfrm>
                <a:off x="0" y="168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3" name="Line 13"/>
              <p:cNvSpPr>
                <a:spLocks noChangeShapeType="1"/>
              </p:cNvSpPr>
              <p:nvPr/>
            </p:nvSpPr>
            <p:spPr bwMode="auto">
              <a:xfrm>
                <a:off x="0" y="187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4" name="Line 14"/>
              <p:cNvSpPr>
                <a:spLocks noChangeShapeType="1"/>
              </p:cNvSpPr>
              <p:nvPr/>
            </p:nvSpPr>
            <p:spPr bwMode="auto">
              <a:xfrm>
                <a:off x="0" y="206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5" name="Line 15"/>
              <p:cNvSpPr>
                <a:spLocks noChangeShapeType="1"/>
              </p:cNvSpPr>
              <p:nvPr/>
            </p:nvSpPr>
            <p:spPr bwMode="auto">
              <a:xfrm>
                <a:off x="0" y="225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6" name="Line 16"/>
              <p:cNvSpPr>
                <a:spLocks noChangeShapeType="1"/>
              </p:cNvSpPr>
              <p:nvPr/>
            </p:nvSpPr>
            <p:spPr bwMode="auto">
              <a:xfrm>
                <a:off x="0" y="244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7" name="Line 17"/>
              <p:cNvSpPr>
                <a:spLocks noChangeShapeType="1"/>
              </p:cNvSpPr>
              <p:nvPr/>
            </p:nvSpPr>
            <p:spPr bwMode="auto">
              <a:xfrm>
                <a:off x="0" y="264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8" name="Line 18"/>
              <p:cNvSpPr>
                <a:spLocks noChangeShapeType="1"/>
              </p:cNvSpPr>
              <p:nvPr/>
            </p:nvSpPr>
            <p:spPr bwMode="auto">
              <a:xfrm>
                <a:off x="0" y="283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49" name="Line 19"/>
              <p:cNvSpPr>
                <a:spLocks noChangeShapeType="1"/>
              </p:cNvSpPr>
              <p:nvPr/>
            </p:nvSpPr>
            <p:spPr bwMode="auto">
              <a:xfrm>
                <a:off x="0" y="302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0" name="Line 20"/>
              <p:cNvSpPr>
                <a:spLocks noChangeShapeType="1"/>
              </p:cNvSpPr>
              <p:nvPr/>
            </p:nvSpPr>
            <p:spPr bwMode="auto">
              <a:xfrm>
                <a:off x="0" y="321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1" name="Line 21"/>
              <p:cNvSpPr>
                <a:spLocks noChangeShapeType="1"/>
              </p:cNvSpPr>
              <p:nvPr/>
            </p:nvSpPr>
            <p:spPr bwMode="auto">
              <a:xfrm>
                <a:off x="0" y="3408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2" name="Line 22"/>
              <p:cNvSpPr>
                <a:spLocks noChangeShapeType="1"/>
              </p:cNvSpPr>
              <p:nvPr/>
            </p:nvSpPr>
            <p:spPr bwMode="auto">
              <a:xfrm>
                <a:off x="0" y="3600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3" name="Line 23"/>
              <p:cNvSpPr>
                <a:spLocks noChangeShapeType="1"/>
              </p:cNvSpPr>
              <p:nvPr/>
            </p:nvSpPr>
            <p:spPr bwMode="auto">
              <a:xfrm>
                <a:off x="0" y="3792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4" name="Line 24"/>
              <p:cNvSpPr>
                <a:spLocks noChangeShapeType="1"/>
              </p:cNvSpPr>
              <p:nvPr/>
            </p:nvSpPr>
            <p:spPr bwMode="auto">
              <a:xfrm>
                <a:off x="0" y="3984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5" name="Line 25"/>
              <p:cNvSpPr>
                <a:spLocks noChangeShapeType="1"/>
              </p:cNvSpPr>
              <p:nvPr/>
            </p:nvSpPr>
            <p:spPr bwMode="auto">
              <a:xfrm>
                <a:off x="0" y="4176"/>
                <a:ext cx="5759" cy="0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6" name="Line 26"/>
              <p:cNvSpPr>
                <a:spLocks noChangeShapeType="1"/>
              </p:cNvSpPr>
              <p:nvPr/>
            </p:nvSpPr>
            <p:spPr bwMode="auto">
              <a:xfrm>
                <a:off x="1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7" name="Line 27"/>
              <p:cNvSpPr>
                <a:spLocks noChangeShapeType="1"/>
              </p:cNvSpPr>
              <p:nvPr/>
            </p:nvSpPr>
            <p:spPr bwMode="auto">
              <a:xfrm>
                <a:off x="3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8" name="Line 28"/>
              <p:cNvSpPr>
                <a:spLocks noChangeShapeType="1"/>
              </p:cNvSpPr>
              <p:nvPr/>
            </p:nvSpPr>
            <p:spPr bwMode="auto">
              <a:xfrm>
                <a:off x="5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59" name="Line 29"/>
              <p:cNvSpPr>
                <a:spLocks noChangeShapeType="1"/>
              </p:cNvSpPr>
              <p:nvPr/>
            </p:nvSpPr>
            <p:spPr bwMode="auto">
              <a:xfrm>
                <a:off x="7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0" name="Line 30"/>
              <p:cNvSpPr>
                <a:spLocks noChangeShapeType="1"/>
              </p:cNvSpPr>
              <p:nvPr/>
            </p:nvSpPr>
            <p:spPr bwMode="auto">
              <a:xfrm>
                <a:off x="9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1" name="Line 31"/>
              <p:cNvSpPr>
                <a:spLocks noChangeShapeType="1"/>
              </p:cNvSpPr>
              <p:nvPr/>
            </p:nvSpPr>
            <p:spPr bwMode="auto">
              <a:xfrm>
                <a:off x="110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2" name="Line 32"/>
              <p:cNvSpPr>
                <a:spLocks noChangeShapeType="1"/>
              </p:cNvSpPr>
              <p:nvPr/>
            </p:nvSpPr>
            <p:spPr bwMode="auto">
              <a:xfrm>
                <a:off x="129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3" name="Line 33"/>
              <p:cNvSpPr>
                <a:spLocks noChangeShapeType="1"/>
              </p:cNvSpPr>
              <p:nvPr/>
            </p:nvSpPr>
            <p:spPr bwMode="auto">
              <a:xfrm>
                <a:off x="148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4" name="Line 34"/>
              <p:cNvSpPr>
                <a:spLocks noChangeShapeType="1"/>
              </p:cNvSpPr>
              <p:nvPr/>
            </p:nvSpPr>
            <p:spPr bwMode="auto">
              <a:xfrm>
                <a:off x="168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5" name="Line 35"/>
              <p:cNvSpPr>
                <a:spLocks noChangeShapeType="1"/>
              </p:cNvSpPr>
              <p:nvPr/>
            </p:nvSpPr>
            <p:spPr bwMode="auto">
              <a:xfrm>
                <a:off x="187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6" name="Line 36"/>
              <p:cNvSpPr>
                <a:spLocks noChangeShapeType="1"/>
              </p:cNvSpPr>
              <p:nvPr/>
            </p:nvSpPr>
            <p:spPr bwMode="auto">
              <a:xfrm>
                <a:off x="206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7" name="Line 37"/>
              <p:cNvSpPr>
                <a:spLocks noChangeShapeType="1"/>
              </p:cNvSpPr>
              <p:nvPr/>
            </p:nvSpPr>
            <p:spPr bwMode="auto">
              <a:xfrm>
                <a:off x="225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8" name="Line 38"/>
              <p:cNvSpPr>
                <a:spLocks noChangeShapeType="1"/>
              </p:cNvSpPr>
              <p:nvPr/>
            </p:nvSpPr>
            <p:spPr bwMode="auto">
              <a:xfrm>
                <a:off x="244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69" name="Line 39"/>
              <p:cNvSpPr>
                <a:spLocks noChangeShapeType="1"/>
              </p:cNvSpPr>
              <p:nvPr/>
            </p:nvSpPr>
            <p:spPr bwMode="auto">
              <a:xfrm>
                <a:off x="264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0" name="Line 40"/>
              <p:cNvSpPr>
                <a:spLocks noChangeShapeType="1"/>
              </p:cNvSpPr>
              <p:nvPr/>
            </p:nvSpPr>
            <p:spPr bwMode="auto">
              <a:xfrm>
                <a:off x="283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1" name="Line 41"/>
              <p:cNvSpPr>
                <a:spLocks noChangeShapeType="1"/>
              </p:cNvSpPr>
              <p:nvPr/>
            </p:nvSpPr>
            <p:spPr bwMode="auto">
              <a:xfrm>
                <a:off x="302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2" name="Line 42"/>
              <p:cNvSpPr>
                <a:spLocks noChangeShapeType="1"/>
              </p:cNvSpPr>
              <p:nvPr/>
            </p:nvSpPr>
            <p:spPr bwMode="auto">
              <a:xfrm>
                <a:off x="321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3" name="Line 43"/>
              <p:cNvSpPr>
                <a:spLocks noChangeShapeType="1"/>
              </p:cNvSpPr>
              <p:nvPr/>
            </p:nvSpPr>
            <p:spPr bwMode="auto">
              <a:xfrm>
                <a:off x="340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4" name="Line 44"/>
              <p:cNvSpPr>
                <a:spLocks noChangeShapeType="1"/>
              </p:cNvSpPr>
              <p:nvPr/>
            </p:nvSpPr>
            <p:spPr bwMode="auto">
              <a:xfrm>
                <a:off x="360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5" name="Line 45"/>
              <p:cNvSpPr>
                <a:spLocks noChangeShapeType="1"/>
              </p:cNvSpPr>
              <p:nvPr/>
            </p:nvSpPr>
            <p:spPr bwMode="auto">
              <a:xfrm>
                <a:off x="379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6" name="Line 46"/>
              <p:cNvSpPr>
                <a:spLocks noChangeShapeType="1"/>
              </p:cNvSpPr>
              <p:nvPr/>
            </p:nvSpPr>
            <p:spPr bwMode="auto">
              <a:xfrm>
                <a:off x="398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7" name="Line 47"/>
              <p:cNvSpPr>
                <a:spLocks noChangeShapeType="1"/>
              </p:cNvSpPr>
              <p:nvPr/>
            </p:nvSpPr>
            <p:spPr bwMode="auto">
              <a:xfrm>
                <a:off x="417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8" name="Line 48"/>
              <p:cNvSpPr>
                <a:spLocks noChangeShapeType="1"/>
              </p:cNvSpPr>
              <p:nvPr/>
            </p:nvSpPr>
            <p:spPr bwMode="auto">
              <a:xfrm>
                <a:off x="436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79" name="Line 49"/>
              <p:cNvSpPr>
                <a:spLocks noChangeShapeType="1"/>
              </p:cNvSpPr>
              <p:nvPr/>
            </p:nvSpPr>
            <p:spPr bwMode="auto">
              <a:xfrm>
                <a:off x="456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80" name="Line 50"/>
              <p:cNvSpPr>
                <a:spLocks noChangeShapeType="1"/>
              </p:cNvSpPr>
              <p:nvPr/>
            </p:nvSpPr>
            <p:spPr bwMode="auto">
              <a:xfrm>
                <a:off x="475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81" name="Line 51"/>
              <p:cNvSpPr>
                <a:spLocks noChangeShapeType="1"/>
              </p:cNvSpPr>
              <p:nvPr/>
            </p:nvSpPr>
            <p:spPr bwMode="auto">
              <a:xfrm>
                <a:off x="4944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82" name="Line 52"/>
              <p:cNvSpPr>
                <a:spLocks noChangeShapeType="1"/>
              </p:cNvSpPr>
              <p:nvPr/>
            </p:nvSpPr>
            <p:spPr bwMode="auto">
              <a:xfrm>
                <a:off x="5136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83" name="Line 53"/>
              <p:cNvSpPr>
                <a:spLocks noChangeShapeType="1"/>
              </p:cNvSpPr>
              <p:nvPr/>
            </p:nvSpPr>
            <p:spPr bwMode="auto">
              <a:xfrm>
                <a:off x="5328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84" name="Line 54"/>
              <p:cNvSpPr>
                <a:spLocks noChangeShapeType="1"/>
              </p:cNvSpPr>
              <p:nvPr/>
            </p:nvSpPr>
            <p:spPr bwMode="auto">
              <a:xfrm>
                <a:off x="5520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  <p:sp>
            <p:nvSpPr>
              <p:cNvPr id="1085" name="Line 55"/>
              <p:cNvSpPr>
                <a:spLocks noChangeShapeType="1"/>
              </p:cNvSpPr>
              <p:nvPr/>
            </p:nvSpPr>
            <p:spPr bwMode="auto">
              <a:xfrm>
                <a:off x="5712" y="0"/>
                <a:ext cx="0" cy="4319"/>
              </a:xfrm>
              <a:prstGeom prst="line">
                <a:avLst/>
              </a:prstGeom>
              <a:noFill/>
              <a:ln w="12700" cap="sq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>
                  <a:latin typeface="Times New Roman" pitchFamily="-110" charset="0"/>
                  <a:ea typeface="ＭＳ Ｐゴシック" pitchFamily="-110" charset="-128"/>
                  <a:cs typeface="ＭＳ Ｐゴシック" pitchFamily="-110" charset="-128"/>
                </a:endParaRPr>
              </a:p>
            </p:txBody>
          </p:sp>
        </p:grpSp>
        <p:pic>
          <p:nvPicPr>
            <p:cNvPr id="1033" name="Picture 56"/>
            <p:cNvPicPr>
              <a:picLocks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5079" y="0"/>
              <a:ext cx="68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27" name="Rectangle 57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42900"/>
            <a:ext cx="77724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58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428750"/>
            <a:ext cx="77724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07" name="Rectangle 5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4686300"/>
            <a:ext cx="1905000" cy="342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8" name="Rectangle 6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spcBef>
                <a:spcPct val="50000"/>
              </a:spcBef>
              <a:defRPr sz="14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09" name="Rectangle 6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>
                <a:latin typeface="Times New Roman" pitchFamily="-110" charset="0"/>
                <a:ea typeface="ＭＳ Ｐゴシック" pitchFamily="-110" charset="-128"/>
                <a:cs typeface="ＭＳ Ｐゴシック" pitchFamily="-110" charset="-128"/>
              </a:defRPr>
            </a:lvl1pPr>
          </a:lstStyle>
          <a:p>
            <a:pPr>
              <a:defRPr/>
            </a:pPr>
            <a:fld id="{8270783B-D337-EA41-A0E9-0C26B8AFD4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33" r:id="rId1"/>
    <p:sldLayoutId id="2147485534" r:id="rId2"/>
    <p:sldLayoutId id="2147485535" r:id="rId3"/>
    <p:sldLayoutId id="2147485536" r:id="rId4"/>
    <p:sldLayoutId id="2147485537" r:id="rId5"/>
    <p:sldLayoutId id="2147485538" r:id="rId6"/>
    <p:sldLayoutId id="2147485539" r:id="rId7"/>
    <p:sldLayoutId id="2147485540" r:id="rId8"/>
    <p:sldLayoutId id="2147485541" r:id="rId9"/>
    <p:sldLayoutId id="2147485542" r:id="rId10"/>
    <p:sldLayoutId id="2147485543" r:id="rId11"/>
  </p:sldLayoutIdLst>
  <p:transition spd="slow" advClick="0" advTm="33006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ＭＳ Ｐゴシック" charset="0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0"/>
          <a:cs typeface="ＭＳ Ｐゴシック" pitchFamily="-110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ＭＳ Ｐゴシック" charset="0"/>
          <a:cs typeface="ＭＳ Ｐゴシック" pitchFamily="-110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3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8.jpe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df"/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8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eg"/><Relationship Id="rId5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PPL.Aerial.2008smal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0325" b="7224"/>
          <a:stretch/>
        </p:blipFill>
        <p:spPr>
          <a:xfrm>
            <a:off x="12700" y="-1"/>
            <a:ext cx="9144000" cy="51435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2278"/>
            <a:ext cx="9156700" cy="1102519"/>
          </a:xfrm>
          <a:ln>
            <a:miter lim="800000"/>
            <a:headEnd/>
            <a:tailEnd/>
          </a:ln>
          <a:effectLst>
            <a:softEdge rad="76200"/>
          </a:effectLst>
          <a:extLst/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600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This Week @ </a:t>
            </a:r>
            <a:r>
              <a:rPr lang="en-US" b="1" i="1" dirty="0" smtClean="0">
                <a:ln w="22225" cap="flat" cmpd="sng" algn="ctr">
                  <a:solidFill>
                    <a:schemeClr val="bg1"/>
                  </a:solidFill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6600"/>
                </a:solidFill>
                <a:effectLst>
                  <a:outerShdw blurRad="50800" dist="38100" dir="2700000">
                    <a:srgbClr val="000000">
                      <a:alpha val="95000"/>
                    </a:srgbClr>
                  </a:outerShdw>
                </a:effectLst>
                <a:latin typeface="Rockwell"/>
                <a:ea typeface="+mj-ea"/>
                <a:cs typeface="Rockwell"/>
              </a:rPr>
              <a:t>PPPL</a:t>
            </a: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57200" y="3931252"/>
            <a:ext cx="8228013" cy="80010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ln>
                  <a:solidFill>
                    <a:schemeClr val="tx1"/>
                  </a:solidFill>
                </a:ln>
                <a:solidFill>
                  <a:srgbClr val="F48118"/>
                </a:solidFill>
                <a:effectLst>
                  <a:outerShdw blurRad="50800" dist="38100" dir="2700000" algn="tl" rotWithShape="0">
                    <a:schemeClr val="accent6">
                      <a:lumMod val="75000"/>
                      <a:alpha val="43000"/>
                    </a:schemeClr>
                  </a:outerShdw>
                </a:effectLst>
                <a:latin typeface="Rockwell"/>
                <a:cs typeface="Rockwell"/>
              </a:rPr>
              <a:t>December 3 – 7, 2012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F48118"/>
              </a:solidFill>
              <a:effectLst>
                <a:outerShdw blurRad="50800" dist="38100" dir="2700000" algn="tl" rotWithShape="0">
                  <a:schemeClr val="accent6">
                    <a:lumMod val="75000"/>
                    <a:alpha val="43000"/>
                  </a:schemeClr>
                </a:outerShdw>
              </a:effectLst>
              <a:latin typeface="Rockwell"/>
              <a:cs typeface="Rockwell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-12700" y="4700589"/>
            <a:ext cx="9156696" cy="450850"/>
          </a:xfrm>
          <a:prstGeom prst="rect">
            <a:avLst/>
          </a:prstGeom>
          <a:solidFill>
            <a:srgbClr val="F48118"/>
          </a:solidFill>
          <a:ln>
            <a:noFill/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lang="en-US" sz="1600" b="1" i="1" dirty="0">
                <a:ln w="12700">
                  <a:solidFill>
                    <a:schemeClr val="bg1">
                      <a:alpha val="0"/>
                    </a:schemeClr>
                  </a:solidFill>
                </a:ln>
                <a:solidFill>
                  <a:srgbClr val="000000"/>
                </a:solidFill>
                <a:effectLst>
                  <a:outerShdw blurRad="50800" dist="38100" dir="2700000" algn="tl" rotWithShape="0">
                    <a:srgbClr val="000000">
                      <a:alpha val="29000"/>
                    </a:srgbClr>
                  </a:outerShdw>
                </a:effectLst>
                <a:latin typeface="Verdana"/>
                <a:cs typeface="Verdana"/>
              </a:rPr>
              <a:t>From the PPPL Office of Communications</a:t>
            </a:r>
          </a:p>
        </p:txBody>
      </p:sp>
      <p:pic>
        <p:nvPicPr>
          <p:cNvPr id="9" name="Picture 8" descr="PPPL-LOGO-158-Y-GRADIENT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b="38615"/>
          <a:stretch/>
        </p:blipFill>
        <p:spPr bwMode="auto">
          <a:xfrm>
            <a:off x="1479550" y="1293815"/>
            <a:ext cx="6184900" cy="2097087"/>
          </a:xfrm>
          <a:prstGeom prst="rect">
            <a:avLst/>
          </a:prstGeom>
          <a:noFill/>
          <a:ln>
            <a:noFill/>
          </a:ln>
          <a:effectLst>
            <a:outerShdw blurRad="50800" dist="114300" dir="2700000" rotWithShape="0">
              <a:srgbClr val="000000">
                <a:alpha val="42998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3355" y="-23761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37223" y="207640"/>
            <a:ext cx="7890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800" b="1" i="1" dirty="0" smtClean="0"/>
          </a:p>
        </p:txBody>
      </p:sp>
      <p:pic>
        <p:nvPicPr>
          <p:cNvPr id="4" name="Picture 3" descr="K-Demo Visi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25" y="346931"/>
            <a:ext cx="4967202" cy="3841302"/>
          </a:xfrm>
          <a:prstGeom prst="rect">
            <a:avLst/>
          </a:prstGeom>
          <a:effectLst>
            <a:glow rad="50800">
              <a:schemeClr val="tx1">
                <a:alpha val="75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6046848" y="1065161"/>
            <a:ext cx="2171282" cy="1831271"/>
          </a:xfrm>
          <a:prstGeom prst="rect">
            <a:avLst/>
          </a:prstGeom>
          <a:noFill/>
          <a:effectLst>
            <a:outerShdw blurRad="50800" dist="38100" dir="10800000" algn="l">
              <a:srgbClr val="000000">
                <a:alpha val="43000"/>
              </a:srgbClr>
            </a:outerShdw>
          </a:effectLst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600" dirty="0" smtClean="0">
                <a:effectLst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  <a:latin typeface="Futura"/>
                <a:cs typeface="Futura"/>
              </a:rPr>
              <a:t>Planning for </a:t>
            </a:r>
          </a:p>
          <a:p>
            <a:pPr algn="ctr">
              <a:spcAft>
                <a:spcPts val="600"/>
              </a:spcAft>
            </a:pPr>
            <a:r>
              <a:rPr lang="en-US" sz="3600" dirty="0" smtClean="0">
                <a:effectLst>
                  <a:outerShdw blurRad="50800" dist="38100" dir="13500000" algn="tl">
                    <a:srgbClr val="000000">
                      <a:alpha val="43000"/>
                    </a:srgbClr>
                  </a:outerShdw>
                </a:effectLst>
                <a:latin typeface="Futura"/>
                <a:cs typeface="Futura"/>
              </a:rPr>
              <a:t>K-DEMO</a:t>
            </a:r>
            <a:endParaRPr lang="en-US" sz="3600" dirty="0">
              <a:effectLst>
                <a:outerShdw blurRad="50800" dist="38100" dir="13500000" algn="tl">
                  <a:srgbClr val="000000">
                    <a:alpha val="43000"/>
                  </a:srgbClr>
                </a:outerShdw>
              </a:effectLst>
              <a:latin typeface="Futura"/>
              <a:cs typeface="Futur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027" y="4365758"/>
            <a:ext cx="8717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Century Schoolbook"/>
                <a:cs typeface="Century Schoolbook"/>
              </a:rPr>
              <a:t>Three members of the National Fusion Research Institute of Korea visit PPPL  to discuss </a:t>
            </a:r>
          </a:p>
          <a:p>
            <a:r>
              <a:rPr lang="en-US" sz="1600" dirty="0" smtClean="0">
                <a:latin typeface="Century Schoolbook"/>
                <a:cs typeface="Century Schoolbook"/>
              </a:rPr>
              <a:t>plans for  K-DEMO, Korea’s next-step fusion facility. </a:t>
            </a:r>
            <a:endParaRPr lang="en-US" sz="1600" dirty="0">
              <a:latin typeface="Century Schoolbook"/>
              <a:cs typeface="Century Schoolbook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31391368"/>
      </p:ext>
    </p:extLst>
  </p:cSld>
  <p:clrMapOvr>
    <a:masterClrMapping/>
  </p:clrMapOvr>
  <p:transition spd="slow" advClick="0" advTm="330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 sz="quarter"/>
          </p:nvPr>
        </p:nvSpPr>
        <p:spPr>
          <a:xfrm>
            <a:off x="766098" y="438511"/>
            <a:ext cx="7620000" cy="857250"/>
          </a:xfrm>
        </p:spPr>
        <p:txBody>
          <a:bodyPr/>
          <a:lstStyle/>
          <a:p>
            <a:pPr eaLnBrk="1" hangingPunct="1"/>
            <a:r>
              <a:rPr lang="en-US" sz="3600" b="1" dirty="0">
                <a:latin typeface="Arial" charset="0"/>
                <a:ea typeface="ＭＳ Ｐゴシック" charset="-128"/>
                <a:cs typeface="ＭＳ Ｐゴシック" charset="-128"/>
              </a:rPr>
              <a:t>Binder Collection </a:t>
            </a:r>
            <a:br>
              <a:rPr lang="en-US" sz="3600" b="1" dirty="0"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US" sz="3600" b="1" dirty="0">
                <a:latin typeface="Arial" charset="0"/>
                <a:ea typeface="ＭＳ Ｐゴシック" charset="-128"/>
                <a:cs typeface="ＭＳ Ｐゴシック" charset="-128"/>
              </a:rPr>
              <a:t>for Ewing Township School District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sz="quarter" idx="1"/>
          </p:nvPr>
        </p:nvSpPr>
        <p:spPr>
          <a:xfrm>
            <a:off x="0" y="2880538"/>
            <a:ext cx="8549969" cy="496229"/>
          </a:xfrm>
        </p:spPr>
        <p:txBody>
          <a:bodyPr anchor="ctr"/>
          <a:lstStyle/>
          <a:p>
            <a:pPr eaLnBrk="1" hangingPunct="1">
              <a:spcBef>
                <a:spcPts val="0"/>
              </a:spcBef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Thank you to the individuals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above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,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who </a:t>
            </a:r>
          </a:p>
          <a:p>
            <a:pPr eaLnBrk="1" hangingPunct="1">
              <a:spcBef>
                <a:spcPts val="0"/>
              </a:spcBef>
            </a:pPr>
            <a:r>
              <a:rPr lang="en-US" sz="2800" dirty="0" smtClean="0">
                <a:ea typeface="ＭＳ Ｐゴシック" charset="-128"/>
                <a:cs typeface="ＭＳ Ｐゴシック" charset="-128"/>
              </a:rPr>
              <a:t>devoted extra time and effort for this project 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076" name="Picture 3" descr="Binders1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669506"/>
            <a:ext cx="2514600" cy="125730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/>
          </a:extLst>
        </p:spPr>
      </p:pic>
      <p:pic>
        <p:nvPicPr>
          <p:cNvPr id="3077" name="Picture 4" descr="Binders2.JPG"/>
          <p:cNvPicPr>
            <a:picLocks noChangeAspect="1"/>
          </p:cNvPicPr>
          <p:nvPr/>
        </p:nvPicPr>
        <p:blipFill>
          <a:blip r:embed="rId3"/>
          <a:srcRect r="39394"/>
          <a:stretch>
            <a:fillRect/>
          </a:stretch>
        </p:blipFill>
        <p:spPr bwMode="auto">
          <a:xfrm>
            <a:off x="3352800" y="3612356"/>
            <a:ext cx="1524000" cy="1314450"/>
          </a:xfrm>
          <a:prstGeom prst="rect">
            <a:avLst/>
          </a:prstGeom>
          <a:noFill/>
          <a:ln w="12700" cap="sq">
            <a:solidFill>
              <a:srgbClr val="000000"/>
            </a:solidFill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42999"/>
              </a:srgbClr>
            </a:outerShdw>
          </a:effectLst>
          <a:extLst>
            <a:ext uri="{909E8E84-426E-40dd-AFC4-6F175D3DCCD1}"/>
          </a:extLst>
        </p:spPr>
      </p:pic>
      <p:sp>
        <p:nvSpPr>
          <p:cNvPr id="13318" name="Subtitle 2"/>
          <p:cNvSpPr txBox="1">
            <a:spLocks/>
          </p:cNvSpPr>
          <p:nvPr/>
        </p:nvSpPr>
        <p:spPr bwMode="auto">
          <a:xfrm>
            <a:off x="2057400" y="1714500"/>
            <a:ext cx="5410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</a:bodyPr>
          <a:lstStyle/>
          <a:p>
            <a:pPr>
              <a:spcBef>
                <a:spcPct val="20000"/>
              </a:spcBef>
              <a:tabLst>
                <a:tab pos="914400" algn="l"/>
                <a:tab pos="2911475" algn="l"/>
              </a:tabLst>
            </a:pPr>
            <a:r>
              <a:rPr kumimoji="1" lang="en-US" sz="2000" b="1" dirty="0">
                <a:solidFill>
                  <a:srgbClr val="357C4A"/>
                </a:solidFill>
              </a:rPr>
              <a:t>	</a:t>
            </a:r>
            <a:r>
              <a:rPr kumimoji="1" lang="en-US" sz="1800" b="1" dirty="0">
                <a:solidFill>
                  <a:srgbClr val="357C4A"/>
                </a:solidFill>
                <a:latin typeface="+mn-lt"/>
              </a:rPr>
              <a:t>Nelson Neal      </a:t>
            </a:r>
            <a:r>
              <a:rPr kumimoji="1" lang="en-US" sz="1800" b="1" dirty="0" smtClean="0">
                <a:solidFill>
                  <a:srgbClr val="357C4A"/>
                </a:solidFill>
                <a:latin typeface="+mn-lt"/>
              </a:rPr>
              <a:t>         Spencer </a:t>
            </a:r>
            <a:r>
              <a:rPr lang="en-US" sz="1800" b="1" dirty="0">
                <a:solidFill>
                  <a:srgbClr val="357C4A"/>
                </a:solidFill>
                <a:latin typeface="+mn-lt"/>
              </a:rPr>
              <a:t>Holcombe</a:t>
            </a:r>
            <a:r>
              <a:rPr kumimoji="1" lang="en-US" sz="1800" b="1" dirty="0">
                <a:solidFill>
                  <a:srgbClr val="357C4A"/>
                </a:solidFill>
                <a:latin typeface="+mn-lt"/>
              </a:rPr>
              <a:t>	Jim Conover	</a:t>
            </a:r>
            <a:r>
              <a:rPr kumimoji="1" lang="en-US" sz="1800" b="1" dirty="0" err="1">
                <a:solidFill>
                  <a:srgbClr val="357C4A"/>
                </a:solidFill>
                <a:latin typeface="+mn-lt"/>
              </a:rPr>
              <a:t>Kyron</a:t>
            </a:r>
            <a:r>
              <a:rPr kumimoji="1" lang="en-US" sz="1800" b="1" dirty="0">
                <a:solidFill>
                  <a:srgbClr val="357C4A"/>
                </a:solidFill>
                <a:latin typeface="+mn-lt"/>
              </a:rPr>
              <a:t> Jones	Margaret King	Zoe </a:t>
            </a:r>
            <a:r>
              <a:rPr kumimoji="1" lang="en-US" sz="1800" b="1" dirty="0" err="1">
                <a:solidFill>
                  <a:srgbClr val="357C4A"/>
                </a:solidFill>
                <a:latin typeface="+mn-lt"/>
              </a:rPr>
              <a:t>Shaheen</a:t>
            </a:r>
            <a:endParaRPr kumimoji="1" lang="en-US" sz="1800" b="1" dirty="0">
              <a:solidFill>
                <a:srgbClr val="357C4A"/>
              </a:solidFill>
              <a:latin typeface="+mn-lt"/>
            </a:endParaRPr>
          </a:p>
          <a:p>
            <a:pPr>
              <a:spcBef>
                <a:spcPct val="20000"/>
              </a:spcBef>
              <a:tabLst>
                <a:tab pos="914400" algn="l"/>
                <a:tab pos="2911475" algn="l"/>
              </a:tabLst>
            </a:pPr>
            <a:endParaRPr kumimoji="1" lang="en-US" sz="2000" dirty="0"/>
          </a:p>
          <a:p>
            <a:pPr>
              <a:spcBef>
                <a:spcPct val="20000"/>
              </a:spcBef>
              <a:tabLst>
                <a:tab pos="914400" algn="l"/>
                <a:tab pos="2911475" algn="l"/>
              </a:tabLst>
            </a:pPr>
            <a:endParaRPr kumimoji="1" lang="en-US" sz="2000" dirty="0"/>
          </a:p>
          <a:p>
            <a:pPr>
              <a:spcBef>
                <a:spcPct val="20000"/>
              </a:spcBef>
              <a:tabLst>
                <a:tab pos="914400" algn="l"/>
                <a:tab pos="2911475" algn="l"/>
              </a:tabLst>
            </a:pPr>
            <a:endParaRPr kumimoji="1" lang="en-US" sz="2000" dirty="0"/>
          </a:p>
        </p:txBody>
      </p:sp>
      <p:sp>
        <p:nvSpPr>
          <p:cNvPr id="9" name="Rectangle 8"/>
          <p:cNvSpPr/>
          <p:nvPr/>
        </p:nvSpPr>
        <p:spPr>
          <a:xfrm rot="20403543">
            <a:off x="298078" y="1394156"/>
            <a:ext cx="2238639" cy="113877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Arial" charset="0"/>
              </a:rPr>
              <a:t>460 lbs</a:t>
            </a:r>
          </a:p>
          <a:p>
            <a:pPr algn="ctr">
              <a:defRPr/>
            </a:pP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+mn-ea"/>
                <a:cs typeface="Arial" charset="0"/>
              </a:rPr>
              <a:t>Of Binders</a:t>
            </a:r>
          </a:p>
        </p:txBody>
      </p:sp>
      <p:pic>
        <p:nvPicPr>
          <p:cNvPr id="13320" name="Picture 8" descr="C:\Users\mhughes\AppData\Local\Microsoft\Windows\Temporary Internet Files\Content.IE5\VR7PNU7Q\MP900175572[1].jpg"/>
          <p:cNvPicPr>
            <a:picLocks noChangeAspect="1" noChangeArrowheads="1"/>
          </p:cNvPicPr>
          <p:nvPr/>
        </p:nvPicPr>
        <p:blipFill>
          <a:blip r:embed="rId4"/>
          <a:srcRect l="2921" r="3030"/>
          <a:stretch>
            <a:fillRect/>
          </a:stretch>
        </p:blipFill>
        <p:spPr bwMode="auto">
          <a:xfrm>
            <a:off x="5334003" y="3612356"/>
            <a:ext cx="2454275" cy="1314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_D 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774" y="334500"/>
            <a:ext cx="5161936" cy="3871452"/>
          </a:xfrm>
          <a:prstGeom prst="rect">
            <a:avLst/>
          </a:prstGeom>
          <a:effectLst>
            <a:glow rad="38100">
              <a:schemeClr val="tx1">
                <a:alpha val="75000"/>
              </a:schemeClr>
            </a:glow>
            <a:softEdge rad="38100"/>
          </a:effectLst>
        </p:spPr>
      </p:pic>
      <p:sp>
        <p:nvSpPr>
          <p:cNvPr id="7" name="TextBox 6"/>
          <p:cNvSpPr txBox="1"/>
          <p:nvPr/>
        </p:nvSpPr>
        <p:spPr>
          <a:xfrm>
            <a:off x="417870" y="688258"/>
            <a:ext cx="264651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Futura"/>
                <a:cs typeface="Futura"/>
              </a:rPr>
              <a:t>The 2012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Futura"/>
                <a:cs typeface="Futura"/>
              </a:rPr>
              <a:t>R&amp;D 100 Award  ceremony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Futura"/>
                <a:cs typeface="Futura"/>
              </a:rPr>
              <a:t>on Nov. 1 in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effectLst>
                  <a:outerShdw blurRad="50800" dist="38100" algn="r">
                    <a:srgbClr val="000000">
                      <a:alpha val="43000"/>
                    </a:srgbClr>
                  </a:outerShdw>
                </a:effectLst>
                <a:latin typeface="Futura"/>
                <a:cs typeface="Futura"/>
              </a:rPr>
              <a:t>Orlando, Florida</a:t>
            </a:r>
            <a:endParaRPr lang="en-US" dirty="0">
              <a:effectLst>
                <a:outerShdw blurRad="50800" dist="38100" algn="r">
                  <a:srgbClr val="000000">
                    <a:alpha val="43000"/>
                  </a:srgbClr>
                </a:outerShdw>
              </a:effectLst>
              <a:latin typeface="Futura"/>
              <a:cs typeface="Futur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870" y="4288389"/>
            <a:ext cx="87261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1800" dirty="0" smtClean="0">
                <a:latin typeface="Century Schoolbook"/>
                <a:cs typeface="Century Schoolbook"/>
              </a:rPr>
              <a:t>Congratulations to </a:t>
            </a:r>
            <a:r>
              <a:rPr lang="en-US" sz="1800" dirty="0" err="1" smtClean="0">
                <a:latin typeface="Century Schoolbook"/>
                <a:cs typeface="Century Schoolbook"/>
              </a:rPr>
              <a:t>Egemen</a:t>
            </a:r>
            <a:r>
              <a:rPr lang="en-US" sz="1800" dirty="0" smtClean="0">
                <a:latin typeface="Century Schoolbook"/>
                <a:cs typeface="Century Schoolbook"/>
              </a:rPr>
              <a:t> </a:t>
            </a:r>
            <a:r>
              <a:rPr lang="en-US" sz="1800" dirty="0" err="1" smtClean="0">
                <a:latin typeface="Century Schoolbook"/>
                <a:cs typeface="Century Schoolbook"/>
              </a:rPr>
              <a:t>Kolemen</a:t>
            </a:r>
            <a:r>
              <a:rPr lang="en-US" sz="1800" dirty="0" smtClean="0">
                <a:latin typeface="Century Schoolbook"/>
                <a:cs typeface="Century Schoolbook"/>
              </a:rPr>
              <a:t> and two others from a team of scientists working on the “snowflake” power </a:t>
            </a:r>
            <a:r>
              <a:rPr lang="en-US" sz="1800" dirty="0" err="1" smtClean="0">
                <a:latin typeface="Century Schoolbook"/>
                <a:cs typeface="Century Schoolbook"/>
              </a:rPr>
              <a:t>divertor</a:t>
            </a:r>
            <a:r>
              <a:rPr lang="en-US" sz="1800" dirty="0" smtClean="0">
                <a:latin typeface="Century Schoolbook"/>
                <a:cs typeface="Century Schoolbook"/>
              </a:rPr>
              <a:t>.</a:t>
            </a:r>
            <a:endParaRPr lang="en-US" sz="1800" dirty="0">
              <a:latin typeface="Century Schoolbook"/>
              <a:cs typeface="Century Schoolbook"/>
            </a:endParaRPr>
          </a:p>
        </p:txBody>
      </p:sp>
    </p:spTree>
    <p:custDataLst>
      <p:tags r:id="rId1"/>
    </p:custDataLst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61518385"/>
      </p:ext>
    </p:extLst>
  </p:cSld>
  <p:clrMapOvr>
    <a:masterClrMapping/>
  </p:clrMapOvr>
  <p:transition spd="slow" advClick="0" advTm="330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1">
          <a:gsLst>
            <a:gs pos="0">
              <a:schemeClr val="bg2">
                <a:lumMod val="60000"/>
                <a:lumOff val="4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574800" y="233363"/>
            <a:ext cx="5994400" cy="12954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3033" y="2875935"/>
            <a:ext cx="86523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6"/>
                </a:solidFill>
                <a:effectLst>
                  <a:glow rad="38100">
                    <a:schemeClr val="bg1">
                      <a:alpha val="75000"/>
                    </a:schemeClr>
                  </a:glow>
                </a:effectLst>
              </a:rPr>
              <a:t>Dr. Robert Lucas</a:t>
            </a:r>
          </a:p>
          <a:p>
            <a:pPr algn="ctr"/>
            <a:r>
              <a:rPr lang="en-US" sz="2000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 University of Southern California</a:t>
            </a:r>
            <a:endParaRPr lang="en-US" sz="2000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4609182"/>
            <a:ext cx="9037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800" b="1" i="1" dirty="0" smtClean="0">
                <a:solidFill>
                  <a:schemeClr val="accent6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4:15 p.m.  (Coffee/Tea at 4 p.m.) • M.B.G. Auditorium, Lyman Spitzer Building</a:t>
            </a:r>
            <a:endParaRPr lang="en-US" sz="1800" i="1" dirty="0">
              <a:solidFill>
                <a:schemeClr val="accent6"/>
              </a:soli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917290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FF00"/>
                </a:solidFill>
                <a:effectLst>
                  <a:glow rad="50800">
                    <a:schemeClr val="bg1">
                      <a:alpha val="75000"/>
                    </a:schemeClr>
                  </a:glow>
                </a:effectLst>
                <a:latin typeface="Futura"/>
                <a:cs typeface="Futura"/>
              </a:rPr>
              <a:t>Latest Developments in Quantum Computing</a:t>
            </a:r>
            <a:endParaRPr lang="en-US" sz="3200" dirty="0">
              <a:solidFill>
                <a:srgbClr val="FFFF00"/>
              </a:solidFill>
              <a:effectLst>
                <a:glow rad="50800">
                  <a:schemeClr val="bg1">
                    <a:alpha val="75000"/>
                  </a:schemeClr>
                </a:glow>
              </a:effectLst>
              <a:latin typeface="Futura"/>
              <a:cs typeface="Futu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24193" y="3962851"/>
            <a:ext cx="6882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effectLst>
                  <a:glow rad="38100">
                    <a:schemeClr val="bg1">
                      <a:alpha val="75000"/>
                    </a:schemeClr>
                  </a:glow>
                </a:effectLst>
              </a:rPr>
              <a:t>This Week - Wednesday, December 5</a:t>
            </a:r>
            <a:endParaRPr lang="en-US" b="1" dirty="0">
              <a:effectLst>
                <a:glow rad="38100">
                  <a:schemeClr val="bg1">
                    <a:alpha val="75000"/>
                  </a:schemeClr>
                </a:glow>
              </a:effectLst>
            </a:endParaRPr>
          </a:p>
        </p:txBody>
      </p:sp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rlene and Andrea U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033" y="2777613"/>
            <a:ext cx="2398267" cy="18864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215900" dir="27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" name="Picture 2" descr="12A1129_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869" y="526363"/>
            <a:ext cx="3408521" cy="24288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50800" dist="165100" dir="30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6" name="TextBox 5"/>
          <p:cNvSpPr txBox="1"/>
          <p:nvPr/>
        </p:nvSpPr>
        <p:spPr>
          <a:xfrm>
            <a:off x="3605161" y="3564194"/>
            <a:ext cx="51479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alpha val="75000"/>
                    </a:schemeClr>
                  </a:glow>
                </a:effectLst>
                <a:latin typeface="Helvetica Neue"/>
                <a:cs typeface="Helvetica Neue"/>
              </a:rPr>
              <a:t>The PPPL and Princeton University United Way Campaign kicked off Nov.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alpha val="75000"/>
                    </a:schemeClr>
                  </a:glow>
                </a:effectLst>
                <a:latin typeface="Helvetica Neue"/>
                <a:cs typeface="Helvetica Neue"/>
              </a:rPr>
              <a:t>29. Please </a:t>
            </a:r>
            <a:r>
              <a:rPr lang="en-US" sz="1800" b="1" dirty="0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alpha val="75000"/>
                    </a:schemeClr>
                  </a:glow>
                </a:effectLst>
                <a:latin typeface="Helvetica Neue"/>
                <a:cs typeface="Helvetica Neue"/>
              </a:rPr>
              <a:t>make your contributions through Dec. </a:t>
            </a:r>
            <a:r>
              <a:rPr lang="en-US" sz="1800" b="1" smtClean="0">
                <a:solidFill>
                  <a:schemeClr val="bg2">
                    <a:lumMod val="20000"/>
                    <a:lumOff val="80000"/>
                  </a:schemeClr>
                </a:solidFill>
                <a:effectLst>
                  <a:glow rad="38100">
                    <a:schemeClr val="bg1">
                      <a:alpha val="75000"/>
                    </a:schemeClr>
                  </a:glow>
                </a:effectLst>
                <a:latin typeface="Helvetica Neue"/>
                <a:cs typeface="Helvetica Neue"/>
              </a:rPr>
              <a:t>14.</a:t>
            </a:r>
            <a:endParaRPr lang="en-US" sz="1800" b="1" dirty="0">
              <a:solidFill>
                <a:schemeClr val="bg2">
                  <a:lumMod val="20000"/>
                  <a:lumOff val="80000"/>
                </a:schemeClr>
              </a:solidFill>
              <a:effectLst>
                <a:glow rad="38100">
                  <a:schemeClr val="bg1">
                    <a:alpha val="75000"/>
                  </a:schemeClr>
                </a:glow>
              </a:effectLst>
              <a:latin typeface="Helvetica Neue"/>
              <a:cs typeface="Helvetica Neue"/>
            </a:endParaRPr>
          </a:p>
        </p:txBody>
      </p:sp>
      <p:pic>
        <p:nvPicPr>
          <p:cNvPr id="7" name="Picture 6" descr="UW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2" y="526363"/>
            <a:ext cx="3244647" cy="19047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vacuation Assembly Areas List-11-15-1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44129" y="0"/>
            <a:ext cx="8471647" cy="5143500"/>
          </a:xfrm>
          <a:prstGeom prst="rect">
            <a:avLst/>
          </a:prstGeom>
        </p:spPr>
      </p:pic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87398" y="4832355"/>
            <a:ext cx="2924175" cy="24622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en-US" sz="1000" b="1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Menu subject to change without notice</a:t>
            </a:r>
            <a:r>
              <a:rPr lang="en-US" sz="1000" dirty="0" smtClean="0">
                <a:solidFill>
                  <a:schemeClr val="tx2">
                    <a:lumMod val="75000"/>
                    <a:alpha val="46000"/>
                  </a:schemeClr>
                </a:solidFill>
                <a:latin typeface="Calibri" charset="0"/>
                <a:cs typeface="+mn-cs"/>
              </a:rPr>
              <a:t>.</a:t>
            </a:r>
          </a:p>
        </p:txBody>
      </p:sp>
      <p:pic>
        <p:nvPicPr>
          <p:cNvPr id="2" name="Picture 1" descr="MENU.HEADER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MENU.SID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14288" y="1047750"/>
            <a:ext cx="652463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31467" y="4927605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4500" y="635001"/>
            <a:ext cx="310906" cy="1127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176" y="1036638"/>
            <a:ext cx="8407502" cy="3771900"/>
          </a:xfrm>
          <a:prstGeom prst="rect">
            <a:avLst/>
          </a:prstGeom>
        </p:spPr>
      </p:pic>
    </p:spTree>
  </p:cSld>
  <p:clrMapOvr>
    <a:masterClrMapping/>
  </p:clrMapOvr>
  <p:transition spd="slow" advClick="0" advTm="330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.5|13.8"/>
</p:tagLst>
</file>

<file path=ppt/tags/tag2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6.5|13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Rules design template">
  <a:themeElements>
    <a:clrScheme name="Office Theme 1">
      <a:dk1>
        <a:srgbClr val="663300"/>
      </a:dk1>
      <a:lt1>
        <a:srgbClr val="FFF8E2"/>
      </a:lt1>
      <a:dk2>
        <a:srgbClr val="996600"/>
      </a:dk2>
      <a:lt2>
        <a:srgbClr val="DDDDDD"/>
      </a:lt2>
      <a:accent1>
        <a:srgbClr val="92D0A4"/>
      </a:accent1>
      <a:accent2>
        <a:srgbClr val="BDAB71"/>
      </a:accent2>
      <a:accent3>
        <a:srgbClr val="FFFBEE"/>
      </a:accent3>
      <a:accent4>
        <a:srgbClr val="562A00"/>
      </a:accent4>
      <a:accent5>
        <a:srgbClr val="C7E4CF"/>
      </a:accent5>
      <a:accent6>
        <a:srgbClr val="AB9B66"/>
      </a:accent6>
      <a:hlink>
        <a:srgbClr val="FF9999"/>
      </a:hlink>
      <a:folHlink>
        <a:srgbClr val="E5DF94"/>
      </a:folHlink>
    </a:clrScheme>
    <a:fontScheme name="Office Them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663300"/>
        </a:dk1>
        <a:lt1>
          <a:srgbClr val="FFF8E2"/>
        </a:lt1>
        <a:dk2>
          <a:srgbClr val="996600"/>
        </a:dk2>
        <a:lt2>
          <a:srgbClr val="DDDDDD"/>
        </a:lt2>
        <a:accent1>
          <a:srgbClr val="92D0A4"/>
        </a:accent1>
        <a:accent2>
          <a:srgbClr val="BDAB71"/>
        </a:accent2>
        <a:accent3>
          <a:srgbClr val="FFFBEE"/>
        </a:accent3>
        <a:accent4>
          <a:srgbClr val="562A00"/>
        </a:accent4>
        <a:accent5>
          <a:srgbClr val="C7E4CF"/>
        </a:accent5>
        <a:accent6>
          <a:srgbClr val="AB9B66"/>
        </a:accent6>
        <a:hlink>
          <a:srgbClr val="FF9999"/>
        </a:hlink>
        <a:folHlink>
          <a:srgbClr val="E5D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663300"/>
        </a:dk1>
        <a:lt1>
          <a:srgbClr val="F8F8F8"/>
        </a:lt1>
        <a:dk2>
          <a:srgbClr val="3366CC"/>
        </a:dk2>
        <a:lt2>
          <a:srgbClr val="CCECFF"/>
        </a:lt2>
        <a:accent1>
          <a:srgbClr val="93C4D0"/>
        </a:accent1>
        <a:accent2>
          <a:srgbClr val="BDAB71"/>
        </a:accent2>
        <a:accent3>
          <a:srgbClr val="FBFBFB"/>
        </a:accent3>
        <a:accent4>
          <a:srgbClr val="562A00"/>
        </a:accent4>
        <a:accent5>
          <a:srgbClr val="C8DEE4"/>
        </a:accent5>
        <a:accent6>
          <a:srgbClr val="AB9B66"/>
        </a:accent6>
        <a:hlink>
          <a:srgbClr val="E6B2BE"/>
        </a:hlink>
        <a:folHlink>
          <a:srgbClr val="E5DF9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54260</TotalTime>
  <Words>213</Words>
  <Application>Microsoft Macintosh PowerPoint</Application>
  <PresentationFormat>On-screen Show (16:9)</PresentationFormat>
  <Paragraphs>28</Paragraphs>
  <Slides>8</Slides>
  <Notes>2</Notes>
  <HiddenSlides>0</HiddenSlides>
  <MMClips>0</MMClips>
  <ScaleCrop>false</ScaleCrop>
  <HeadingPairs>
    <vt:vector size="4" baseType="variant">
      <vt:variant>
        <vt:lpstr>Design Template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0" baseType="lpstr">
      <vt:lpstr>Office Theme</vt:lpstr>
      <vt:lpstr>Rules design template</vt:lpstr>
      <vt:lpstr>This Week @ PPPL</vt:lpstr>
      <vt:lpstr>Slide 2</vt:lpstr>
      <vt:lpstr>Binder Collection  for Ewing Township School District</vt:lpstr>
      <vt:lpstr>Slide 4</vt:lpstr>
      <vt:lpstr>Slide 5</vt:lpstr>
      <vt:lpstr>Slide 6</vt:lpstr>
      <vt:lpstr>Slide 7</vt:lpstr>
      <vt:lpstr>Slide 8</vt:lpstr>
    </vt:vector>
  </TitlesOfParts>
  <Manager/>
  <Company>Princeton Plasma Physics Lab</Company>
  <LinksUpToDate>false</LinksUpToDate>
  <SharedDoc>false</SharedDoc>
  <HyperlinkBase/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Week @ PPPL</dc:title>
  <dc:subject/>
  <dc:creator>Gregory J. Czechowicz</dc:creator>
  <cp:keywords/>
  <dc:description/>
  <cp:lastModifiedBy>Elle Starkman</cp:lastModifiedBy>
  <cp:revision>900</cp:revision>
  <cp:lastPrinted>2012-11-12T18:02:51Z</cp:lastPrinted>
  <dcterms:created xsi:type="dcterms:W3CDTF">2012-11-30T21:31:01Z</dcterms:created>
  <dcterms:modified xsi:type="dcterms:W3CDTF">2012-11-30T21:39:13Z</dcterms:modified>
  <cp:category/>
</cp:coreProperties>
</file>