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361" r:id="rId3"/>
    <p:sldId id="258" r:id="rId4"/>
    <p:sldId id="260" r:id="rId5"/>
    <p:sldId id="261" r:id="rId6"/>
    <p:sldId id="262" r:id="rId7"/>
    <p:sldId id="300" r:id="rId8"/>
    <p:sldId id="343" r:id="rId9"/>
    <p:sldId id="344" r:id="rId10"/>
    <p:sldId id="303" r:id="rId11"/>
    <p:sldId id="305" r:id="rId12"/>
    <p:sldId id="351" r:id="rId13"/>
    <p:sldId id="311" r:id="rId14"/>
    <p:sldId id="313" r:id="rId15"/>
    <p:sldId id="364" r:id="rId16"/>
    <p:sldId id="274" r:id="rId17"/>
    <p:sldId id="276" r:id="rId18"/>
    <p:sldId id="264" r:id="rId19"/>
    <p:sldId id="352" r:id="rId20"/>
    <p:sldId id="323" r:id="rId21"/>
    <p:sldId id="268" r:id="rId22"/>
    <p:sldId id="277" r:id="rId23"/>
    <p:sldId id="279" r:id="rId24"/>
    <p:sldId id="278" r:id="rId25"/>
    <p:sldId id="329" r:id="rId26"/>
    <p:sldId id="265" r:id="rId27"/>
    <p:sldId id="270" r:id="rId28"/>
    <p:sldId id="269" r:id="rId29"/>
    <p:sldId id="271" r:id="rId30"/>
    <p:sldId id="335" r:id="rId31"/>
    <p:sldId id="336" r:id="rId32"/>
    <p:sldId id="273" r:id="rId33"/>
    <p:sldId id="281" r:id="rId34"/>
    <p:sldId id="282" r:id="rId35"/>
    <p:sldId id="308" r:id="rId36"/>
    <p:sldId id="284" r:id="rId37"/>
    <p:sldId id="285" r:id="rId38"/>
    <p:sldId id="357" r:id="rId39"/>
    <p:sldId id="338" r:id="rId40"/>
    <p:sldId id="353" r:id="rId41"/>
    <p:sldId id="339" r:id="rId42"/>
    <p:sldId id="317" r:id="rId43"/>
    <p:sldId id="354" r:id="rId44"/>
    <p:sldId id="288" r:id="rId45"/>
    <p:sldId id="340" r:id="rId46"/>
    <p:sldId id="341" r:id="rId47"/>
    <p:sldId id="342" r:id="rId48"/>
    <p:sldId id="295" r:id="rId49"/>
    <p:sldId id="296" r:id="rId50"/>
    <p:sldId id="297" r:id="rId51"/>
    <p:sldId id="359" r:id="rId52"/>
    <p:sldId id="346" r:id="rId53"/>
    <p:sldId id="299" r:id="rId54"/>
    <p:sldId id="363" r:id="rId55"/>
    <p:sldId id="355" r:id="rId56"/>
    <p:sldId id="337" r:id="rId57"/>
    <p:sldId id="360" r:id="rId58"/>
    <p:sldId id="347" r:id="rId59"/>
    <p:sldId id="358" r:id="rId60"/>
    <p:sldId id="306" r:id="rId61"/>
    <p:sldId id="350" r:id="rId62"/>
    <p:sldId id="348" r:id="rId63"/>
    <p:sldId id="349" r:id="rId64"/>
    <p:sldId id="332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8A3"/>
    <a:srgbClr val="C1EDFF"/>
    <a:srgbClr val="FFD6A9"/>
    <a:srgbClr val="8C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9" autoAdjust="0"/>
    <p:restoredTop sz="95105" autoAdjust="0"/>
  </p:normalViewPr>
  <p:slideViewPr>
    <p:cSldViewPr snapToGrid="0" snapToObjects="1">
      <p:cViewPr>
        <p:scale>
          <a:sx n="100" d="100"/>
          <a:sy n="100" d="100"/>
        </p:scale>
        <p:origin x="-1696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60A11-9E05-7441-8321-D40AFEA5AE31}" type="datetimeFigureOut">
              <a:rPr lang="en-US" smtClean="0"/>
              <a:t>5/28/13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EE97A-0448-4F44-AB55-191449290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1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853A0E-4137-CC44-B88B-67B334D4D904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853A0E-4137-CC44-B88B-67B334D4D904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6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8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1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17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0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5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4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5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0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7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F600-C9F3-B14F-AEB3-94B419231308}" type="datetimeFigureOut">
              <a:rPr lang="en-US" smtClean="0"/>
              <a:t>5/28/13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1B4D-DE02-6C4A-AB8B-6E9550FB2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gif"/><Relationship Id="rId5" Type="http://schemas.openxmlformats.org/officeDocument/2006/relationships/image" Target="../media/image11.jpg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941" y="684119"/>
            <a:ext cx="8695765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State of the Lab</a:t>
            </a:r>
            <a:br>
              <a:rPr lang="en-US" dirty="0" smtClean="0"/>
            </a:br>
            <a:r>
              <a:rPr lang="en-US" sz="4000" i="1" dirty="0" smtClean="0"/>
              <a:t>Progress and opportunities in turbulent times</a:t>
            </a:r>
            <a:endParaRPr lang="en-US" sz="4000" i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435610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Stewart Prager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May, 2013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74" y="5900784"/>
            <a:ext cx="2151803" cy="493208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9025" y="5818520"/>
            <a:ext cx="2000714" cy="62627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7" name="Picture 6" descr="PPPL_logo_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386" y="5876196"/>
            <a:ext cx="2853165" cy="5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35500" y="2882900"/>
            <a:ext cx="4508500" cy="3975100"/>
          </a:xfrm>
          <a:prstGeom prst="rect">
            <a:avLst/>
          </a:prstGeom>
          <a:solidFill>
            <a:srgbClr val="FFE8A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7000" y="2882900"/>
            <a:ext cx="4508500" cy="3975100"/>
          </a:xfrm>
          <a:prstGeom prst="rect">
            <a:avLst/>
          </a:prstGeom>
          <a:solidFill>
            <a:srgbClr val="8CF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1"/>
            <a:ext cx="8229600" cy="767290"/>
          </a:xfrm>
        </p:spPr>
        <p:txBody>
          <a:bodyPr>
            <a:normAutofit/>
          </a:bodyPr>
          <a:lstStyle/>
          <a:p>
            <a:r>
              <a:rPr lang="en-US" sz="3200" u="sng" dirty="0"/>
              <a:t>C</a:t>
            </a:r>
            <a:r>
              <a:rPr lang="en-US" sz="3200" u="sng" dirty="0" smtClean="0"/>
              <a:t>ommunity strategic discussions</a:t>
            </a:r>
            <a:endParaRPr lang="en-US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829090"/>
            <a:ext cx="8562655" cy="605340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Several community discussions underway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e.g., Group of fusion program leaders articulated simple ten year 		  goal for an aggressive program, informing the actions of the 	  	  American Security Project (and Forbes article)</a:t>
            </a:r>
            <a:endParaRPr lang="en-US" sz="28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7900" y="4165599"/>
            <a:ext cx="4356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 Challenge to America: </a:t>
            </a:r>
            <a:r>
              <a:rPr lang="en-US" sz="2400" b="1" dirty="0" smtClean="0"/>
              <a:t>Develop </a:t>
            </a:r>
            <a:r>
              <a:rPr lang="en-US" sz="2400" b="1" dirty="0"/>
              <a:t>Fusion Power Within a </a:t>
            </a:r>
            <a:r>
              <a:rPr lang="en-US" sz="2400" b="1" dirty="0" smtClean="0"/>
              <a:t>Decade</a:t>
            </a:r>
          </a:p>
          <a:p>
            <a:endParaRPr lang="en-US" sz="2400" b="1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	by</a:t>
            </a:r>
          </a:p>
          <a:p>
            <a:endParaRPr lang="en-US" sz="2400" dirty="0"/>
          </a:p>
          <a:p>
            <a:r>
              <a:rPr lang="en-US" sz="2400" dirty="0" smtClean="0"/>
              <a:t>Norman Augustine and Gary Hart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57" y="3457813"/>
            <a:ext cx="1477294" cy="36932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3137662"/>
            <a:ext cx="2857500" cy="3744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3457813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American Security Project  </a:t>
            </a:r>
            <a:r>
              <a:rPr lang="en-US" dirty="0"/>
              <a:t>w</a:t>
            </a:r>
            <a:r>
              <a:rPr lang="en-US" dirty="0" smtClean="0"/>
              <a:t>hite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0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28599"/>
            <a:ext cx="9144000" cy="976807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06" y="0"/>
            <a:ext cx="8229600" cy="7239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Fusion 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741"/>
            <a:ext cx="8229600" cy="5128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       </a:t>
            </a:r>
            <a:r>
              <a:rPr lang="en-US" dirty="0" smtClean="0"/>
              <a:t>Fusion Communications summit, Sept 2012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>
                <a:solidFill>
                  <a:srgbClr val="660066"/>
                </a:solidFill>
              </a:rPr>
              <a:t>			</a:t>
            </a:r>
            <a:endParaRPr lang="en-US" sz="2800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/>
          <a:stretch/>
        </p:blipFill>
        <p:spPr>
          <a:xfrm>
            <a:off x="1490126" y="1523471"/>
            <a:ext cx="5914875" cy="4489884"/>
          </a:xfrm>
          <a:prstGeom prst="rect">
            <a:avLst/>
          </a:prstGeom>
          <a:ln w="12700">
            <a:solidFill>
              <a:srgbClr val="00009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78106" y="6013355"/>
            <a:ext cx="84086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National gathering of communications professionals, fusion scientists, journalists…….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3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28599"/>
            <a:ext cx="9144000" cy="976807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06" y="0"/>
            <a:ext cx="8229600" cy="7239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Fusion 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741"/>
            <a:ext cx="8229600" cy="5128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        </a:t>
            </a:r>
            <a:r>
              <a:rPr lang="en-US" dirty="0" smtClean="0"/>
              <a:t>Fusion Communications summit, Sept 2012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>
                <a:solidFill>
                  <a:srgbClr val="660066"/>
                </a:solidFill>
              </a:rPr>
              <a:t>			</a:t>
            </a:r>
            <a:endParaRPr lang="en-US" sz="2800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/>
          <a:stretch/>
        </p:blipFill>
        <p:spPr>
          <a:xfrm>
            <a:off x="1490126" y="1523471"/>
            <a:ext cx="5914875" cy="4489884"/>
          </a:xfrm>
          <a:prstGeom prst="rect">
            <a:avLst/>
          </a:prstGeom>
          <a:ln w="12700">
            <a:solidFill>
              <a:srgbClr val="00009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23900" y="2946400"/>
            <a:ext cx="7340600" cy="1092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National Fusion Communications Group formed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3900" y="4432300"/>
            <a:ext cx="7340600" cy="1092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National Strategic Plan formulated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9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75746"/>
            <a:ext cx="9144000" cy="6182254"/>
          </a:xfrm>
          <a:prstGeom prst="rect">
            <a:avLst/>
          </a:prstGeom>
          <a:solidFill>
            <a:srgbClr val="8CF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75746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380471" y="58208"/>
            <a:ext cx="85857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1174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800"/>
              </a:spcBef>
            </a:pPr>
            <a:r>
              <a:rPr lang="en-US" sz="3200" b="1" dirty="0" smtClean="0">
                <a:latin typeface="Calibri" charset="0"/>
              </a:rPr>
              <a:t>Meanwhile, PPPL featured in major news outlets</a:t>
            </a:r>
            <a:endParaRPr lang="en-US" sz="3200" b="1" dirty="0">
              <a:latin typeface="Calibri" charset="0"/>
            </a:endParaRPr>
          </a:p>
        </p:txBody>
      </p:sp>
      <p:pic>
        <p:nvPicPr>
          <p:cNvPr id="6" name="Picture 5" descr="The Washington Post e-Replica - The Washington Post - 26 Jun 2012 - Page #4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" b="2467"/>
          <a:stretch>
            <a:fillRect/>
          </a:stretch>
        </p:blipFill>
        <p:spPr bwMode="auto">
          <a:xfrm>
            <a:off x="1479453" y="3715483"/>
            <a:ext cx="2549330" cy="30536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" name="Picture 2" descr="DOTEART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74" y="3715483"/>
            <a:ext cx="2662767" cy="305361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66" y="797328"/>
            <a:ext cx="1933508" cy="28035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KOREA.JPG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" b="18274"/>
          <a:stretch/>
        </p:blipFill>
        <p:spPr>
          <a:xfrm>
            <a:off x="4340174" y="797328"/>
            <a:ext cx="1998132" cy="28035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9400" y="4102100"/>
            <a:ext cx="120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Wash Post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302500" y="4140200"/>
            <a:ext cx="184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NY Times Blog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898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CF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1944687" y="5523230"/>
            <a:ext cx="3073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1174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0" algn="ctr" eaLnBrk="1" hangingPunct="1">
              <a:spcBef>
                <a:spcPts val="1800"/>
              </a:spcBef>
            </a:pPr>
            <a:r>
              <a:rPr lang="en-US" dirty="0" smtClean="0">
                <a:latin typeface="Calibri" charset="0"/>
              </a:rPr>
              <a:t>New </a:t>
            </a:r>
            <a:r>
              <a:rPr lang="en-US" dirty="0">
                <a:latin typeface="Calibri" charset="0"/>
              </a:rPr>
              <a:t>information kiosk in </a:t>
            </a:r>
            <a:r>
              <a:rPr lang="en-US" dirty="0" smtClean="0">
                <a:latin typeface="Calibri" charset="0"/>
              </a:rPr>
              <a:t>lobby</a:t>
            </a:r>
            <a:endParaRPr lang="en-US" dirty="0">
              <a:latin typeface="Calibri" charset="0"/>
            </a:endParaRPr>
          </a:p>
        </p:txBody>
      </p:sp>
      <p:pic>
        <p:nvPicPr>
          <p:cNvPr id="2" name="Picture 1" descr="PPPLne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16" y="637520"/>
            <a:ext cx="2827207" cy="30628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16" y="3845098"/>
            <a:ext cx="3591983" cy="28685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0" y="614065"/>
            <a:ext cx="3204154" cy="45085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2504" y="0"/>
            <a:ext cx="4659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New website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152400"/>
            <a:ext cx="520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 dirty="0">
                <a:latin typeface="Calibri" charset="0"/>
              </a:rPr>
              <a:t>New e-newsletter for external </a:t>
            </a:r>
            <a:r>
              <a:rPr lang="en-US" sz="2400" dirty="0" smtClean="0">
                <a:latin typeface="Calibri" charset="0"/>
              </a:rPr>
              <a:t>audience</a:t>
            </a:r>
            <a:endParaRPr lang="en-US" sz="24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9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0" y="1781968"/>
            <a:ext cx="4330700" cy="2523331"/>
          </a:xfrm>
          <a:prstGeom prst="roundRect">
            <a:avLst/>
          </a:prstGeom>
          <a:solidFill>
            <a:srgbClr val="FFD6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371600" y="147638"/>
            <a:ext cx="6642100" cy="728662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665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 House on Saturday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876300"/>
            <a:ext cx="3846517" cy="59655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146300"/>
            <a:ext cx="4838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Still need volunteers!</a:t>
            </a:r>
          </a:p>
          <a:p>
            <a:r>
              <a:rPr lang="en-US" sz="2400" dirty="0" smtClean="0"/>
              <a:t>(especially to discuss the science)</a:t>
            </a:r>
          </a:p>
          <a:p>
            <a:endParaRPr lang="en-US" sz="2400" dirty="0"/>
          </a:p>
          <a:p>
            <a:r>
              <a:rPr lang="en-US" sz="2400" dirty="0" smtClean="0"/>
              <a:t>Contact: </a:t>
            </a:r>
          </a:p>
          <a:p>
            <a:r>
              <a:rPr lang="en-US" sz="2400" dirty="0" smtClean="0"/>
              <a:t>John </a:t>
            </a:r>
            <a:r>
              <a:rPr lang="en-US" sz="2400" dirty="0" err="1" smtClean="0"/>
              <a:t>Delooper</a:t>
            </a:r>
            <a:r>
              <a:rPr lang="en-US" sz="2400" dirty="0" smtClean="0"/>
              <a:t> or Andrea </a:t>
            </a:r>
            <a:r>
              <a:rPr lang="en-US" sz="2400" dirty="0" err="1" smtClean="0"/>
              <a:t>Moten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646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147638"/>
            <a:ext cx="7912100" cy="919162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8229600" cy="728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PPPL has a well-formulated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9700"/>
            <a:ext cx="8534400" cy="45259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Two mission elements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		</a:t>
            </a:r>
            <a:r>
              <a:rPr lang="en-US" sz="2800" dirty="0">
                <a:solidFill>
                  <a:srgbClr val="660066"/>
                </a:solidFill>
              </a:rPr>
              <a:t>Develop magnetic fusion energy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660066"/>
                </a:solidFill>
              </a:rPr>
              <a:t>		Advance basic plasma science and its applications</a:t>
            </a:r>
          </a:p>
          <a:p>
            <a:pPr marL="0" indent="0">
              <a:buNone/>
            </a:pPr>
            <a:r>
              <a:rPr lang="en-US" dirty="0">
                <a:solidFill>
                  <a:srgbClr val="660066"/>
                </a:solidFill>
              </a:rPr>
              <a:t>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Flexible to fit the uncertain times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Explore many avenues and opportunities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9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92163"/>
          </a:xfrm>
        </p:spPr>
        <p:txBody>
          <a:bodyPr>
            <a:normAutofit fontScale="90000"/>
          </a:bodyPr>
          <a:lstStyle/>
          <a:p>
            <a:r>
              <a:rPr lang="en-US" sz="3200" u="sng" dirty="0" smtClean="0">
                <a:ea typeface="ＭＳ Ｐゴシック" pitchFamily="-107" charset="-128"/>
                <a:cs typeface="ＭＳ Ｐゴシック" pitchFamily="-107" charset="-128"/>
              </a:rPr>
              <a:t>Lab strategic elements for magnetic fusion</a:t>
            </a:r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/>
            </a:r>
            <a:b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</a:br>
            <a:endParaRPr lang="en-US" sz="2400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063625"/>
            <a:ext cx="8686800" cy="5075238"/>
          </a:xfrm>
        </p:spPr>
        <p:txBody>
          <a:bodyPr/>
          <a:lstStyle/>
          <a:p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Advance the 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spherical </a:t>
            </a:r>
            <a:r>
              <a:rPr lang="en-US" sz="2400" dirty="0" err="1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tokamak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for multiple fusion applications</a:t>
            </a:r>
          </a:p>
          <a:p>
            <a:pPr>
              <a:spcBef>
                <a:spcPct val="0"/>
              </a:spcBef>
              <a:buFont typeface="Arial" pitchFamily="-107" charset="0"/>
              <a:buNone/>
            </a:pP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				</a:t>
            </a:r>
          </a:p>
          <a:p>
            <a:pPr>
              <a:spcBef>
                <a:spcPct val="0"/>
              </a:spcBef>
              <a:buFont typeface="Arial" pitchFamily="-107" charset="0"/>
              <a:buNone/>
            </a:pPr>
            <a:endParaRPr lang="en-US" sz="2000" dirty="0" smtClean="0"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Explore the physics and engineering science of 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plasmas producing fusion power (ITER plus)</a:t>
            </a:r>
          </a:p>
          <a:p>
            <a:endParaRPr lang="en-US" sz="2400" dirty="0" smtClean="0">
              <a:solidFill>
                <a:srgbClr val="0000FF"/>
              </a:solidFill>
              <a:ea typeface="ＭＳ Ｐゴシック" pitchFamily="-107" charset="-128"/>
              <a:cs typeface="ＭＳ Ｐゴシック" pitchFamily="-107" charset="-128"/>
            </a:endParaRPr>
          </a:p>
          <a:p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Use </a:t>
            </a:r>
            <a:r>
              <a:rPr lang="en-US" sz="2400" dirty="0" smtClean="0">
                <a:solidFill>
                  <a:srgbClr val="0000FF"/>
                </a:solidFill>
                <a:ea typeface="ＭＳ Ｐゴシック" pitchFamily="-107" charset="-128"/>
                <a:cs typeface="ＭＳ Ｐゴシック" pitchFamily="-107" charset="-128"/>
              </a:rPr>
              <a:t>3D magnetic fields </a:t>
            </a:r>
            <a:r>
              <a:rPr lang="en-US" sz="2400" dirty="0" smtClean="0">
                <a:ea typeface="ＭＳ Ｐゴシック" pitchFamily="-107" charset="-128"/>
                <a:cs typeface="ＭＳ Ｐゴシック" pitchFamily="-107" charset="-128"/>
              </a:rPr>
              <a:t>for steady-state, disruption-free plasma confinement</a:t>
            </a:r>
          </a:p>
          <a:p>
            <a:endParaRPr lang="en-US" sz="2400" dirty="0" smtClean="0">
              <a:solidFill>
                <a:srgbClr val="0000FF"/>
              </a:solidFill>
              <a:ea typeface="ＭＳ Ｐゴシック" pitchFamily="-107" charset="-128"/>
              <a:cs typeface="ＭＳ Ｐゴシック" pitchFamily="-107" charset="-128"/>
            </a:endParaRPr>
          </a:p>
          <a:p>
            <a:endParaRPr lang="en-US" sz="2400" dirty="0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362575"/>
            <a:ext cx="8686800" cy="617538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 smtClean="0">
                <a:solidFill>
                  <a:srgbClr val="000000"/>
                </a:solidFill>
              </a:rPr>
              <a:t>Integrated fusion </a:t>
            </a:r>
            <a:r>
              <a:rPr lang="en-US" sz="2400" i="1" dirty="0">
                <a:solidFill>
                  <a:srgbClr val="000000"/>
                </a:solidFill>
              </a:rPr>
              <a:t>s</a:t>
            </a:r>
            <a:r>
              <a:rPr lang="en-US" sz="2400" i="1" dirty="0" smtClean="0">
                <a:solidFill>
                  <a:srgbClr val="000000"/>
                </a:solidFill>
              </a:rPr>
              <a:t>imulation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138863"/>
            <a:ext cx="8686800" cy="615950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>
                <a:solidFill>
                  <a:srgbClr val="000000"/>
                </a:solidFill>
              </a:rPr>
              <a:t>Plasma</a:t>
            </a:r>
            <a:r>
              <a:rPr lang="en-US" sz="2400" i="1" dirty="0" smtClean="0">
                <a:solidFill>
                  <a:srgbClr val="000000"/>
                </a:solidFill>
              </a:rPr>
              <a:t>-material </a:t>
            </a:r>
            <a:r>
              <a:rPr lang="en-US" sz="2400" i="1" dirty="0">
                <a:solidFill>
                  <a:srgbClr val="000000"/>
                </a:solidFill>
              </a:rPr>
              <a:t>i</a:t>
            </a:r>
            <a:r>
              <a:rPr lang="en-US" sz="2400" i="1" dirty="0" smtClean="0">
                <a:solidFill>
                  <a:srgbClr val="000000"/>
                </a:solidFill>
              </a:rPr>
              <a:t>nterface </a:t>
            </a:r>
            <a:r>
              <a:rPr lang="en-US" sz="2400" i="1" dirty="0">
                <a:solidFill>
                  <a:srgbClr val="000000"/>
                </a:solidFill>
              </a:rPr>
              <a:t>p</a:t>
            </a:r>
            <a:r>
              <a:rPr lang="en-US" sz="2400" i="1" dirty="0" smtClean="0">
                <a:solidFill>
                  <a:srgbClr val="000000"/>
                </a:solidFill>
              </a:rPr>
              <a:t>rogram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900613"/>
            <a:ext cx="47815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latin typeface="+mn-lt"/>
              </a:rPr>
              <a:t>Supporting</a:t>
            </a:r>
            <a:r>
              <a:rPr lang="en-US" i="1" dirty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program elements: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188"/>
            <a:ext cx="8229600" cy="803443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NSTX-U Program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004" y="1098080"/>
            <a:ext cx="8863995" cy="57599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   </a:t>
            </a:r>
            <a:r>
              <a:rPr lang="en-US" sz="3300" dirty="0" smtClean="0"/>
              <a:t> In February, FESAC rated the importance of NSTX-U</a:t>
            </a:r>
            <a:endParaRPr lang="en-US" sz="3300" dirty="0"/>
          </a:p>
          <a:p>
            <a:pPr marL="0" indent="0">
              <a:spcBef>
                <a:spcPts val="144"/>
              </a:spcBef>
              <a:buNone/>
            </a:pPr>
            <a:r>
              <a:rPr lang="en-US" sz="3300" dirty="0" smtClean="0"/>
              <a:t>    as </a:t>
            </a:r>
          </a:p>
          <a:p>
            <a:pPr marL="0" indent="0">
              <a:buNone/>
            </a:pPr>
            <a:r>
              <a:rPr lang="en-US" sz="3300" dirty="0"/>
              <a:t>	</a:t>
            </a:r>
            <a:r>
              <a:rPr lang="en-US" sz="3300" dirty="0" smtClean="0"/>
              <a:t>	       </a:t>
            </a:r>
            <a:r>
              <a:rPr lang="en-US" sz="3300" dirty="0" smtClean="0">
                <a:solidFill>
                  <a:srgbClr val="660066"/>
                </a:solidFill>
              </a:rPr>
              <a:t> </a:t>
            </a:r>
            <a:r>
              <a:rPr lang="en-US" sz="3300" dirty="0" smtClean="0">
                <a:solidFill>
                  <a:srgbClr val="FF0000"/>
                </a:solidFill>
              </a:rPr>
              <a:t> “A” for “absolutely central”</a:t>
            </a:r>
          </a:p>
          <a:p>
            <a:pPr marL="0" indent="0">
              <a:spcBef>
                <a:spcPts val="1344"/>
              </a:spcBef>
              <a:buNone/>
            </a:pPr>
            <a:r>
              <a:rPr lang="en-US" sz="3300" dirty="0" smtClean="0"/>
              <a:t>                    </a:t>
            </a:r>
            <a:r>
              <a:rPr lang="en-US" sz="3300" dirty="0"/>
              <a:t> </a:t>
            </a:r>
            <a:r>
              <a:rPr lang="en-US" sz="3300" dirty="0" smtClean="0"/>
              <a:t> in its review of facilities</a:t>
            </a:r>
          </a:p>
          <a:p>
            <a:pPr marL="0" indent="0">
              <a:buNone/>
            </a:pPr>
            <a:endParaRPr lang="en-US" sz="3300" dirty="0" smtClean="0"/>
          </a:p>
          <a:p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 smtClean="0"/>
              <a:t>The missions of NSTX-U: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Tx/>
              <a:buChar char="-"/>
            </a:pPr>
            <a:r>
              <a:rPr lang="en-US" sz="2600" dirty="0" smtClean="0">
                <a:solidFill>
                  <a:srgbClr val="0000FF"/>
                </a:solidFill>
              </a:rPr>
              <a:t>Advance spherical </a:t>
            </a:r>
            <a:r>
              <a:rPr lang="en-US" sz="2600" dirty="0" err="1" smtClean="0">
                <a:solidFill>
                  <a:srgbClr val="0000FF"/>
                </a:solidFill>
              </a:rPr>
              <a:t>tokamak</a:t>
            </a:r>
            <a:r>
              <a:rPr lang="en-US" sz="2600" dirty="0" smtClean="0">
                <a:solidFill>
                  <a:srgbClr val="0000FF"/>
                </a:solidFill>
              </a:rPr>
              <a:t> for a fusion nuclear science facility</a:t>
            </a:r>
          </a:p>
          <a:p>
            <a:pPr marL="0" indent="0">
              <a:buNone/>
            </a:pPr>
            <a:endParaRPr lang="en-US" sz="2600" dirty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US" sz="2600" dirty="0" smtClean="0">
                <a:solidFill>
                  <a:srgbClr val="0000FF"/>
                </a:solidFill>
              </a:rPr>
              <a:t>Develop novel solutions for the plasma-material interface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   </a:t>
            </a:r>
            <a:endParaRPr lang="en-US" sz="2600" dirty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US" sz="2600" dirty="0" smtClean="0">
                <a:solidFill>
                  <a:srgbClr val="0000FF"/>
                </a:solidFill>
              </a:rPr>
              <a:t>Advance predictive capability for ITER and beyond</a:t>
            </a:r>
          </a:p>
          <a:p>
            <a:pPr>
              <a:buFontTx/>
              <a:buChar char="-"/>
            </a:pPr>
            <a:endParaRPr lang="en-US" sz="2600" dirty="0"/>
          </a:p>
          <a:p>
            <a:pPr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728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DOE review of NSTX-U five year plan</a:t>
            </a:r>
            <a:br>
              <a:rPr lang="en-US" u="sng" dirty="0" smtClean="0"/>
            </a:br>
            <a:r>
              <a:rPr lang="en-US" dirty="0" smtClean="0"/>
              <a:t>(last week)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  <a:ln>
            <a:noFill/>
          </a:ln>
        </p:spPr>
        <p:txBody>
          <a:bodyPr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2600" i="1" dirty="0" smtClean="0">
                <a:solidFill>
                  <a:srgbClr val="0000FF"/>
                </a:solidFill>
              </a:rPr>
              <a:t>“</a:t>
            </a:r>
            <a:r>
              <a:rPr lang="en-US" sz="2600" i="1" dirty="0" smtClean="0">
                <a:solidFill>
                  <a:srgbClr val="FF0000"/>
                </a:solidFill>
              </a:rPr>
              <a:t>NSTX</a:t>
            </a:r>
            <a:r>
              <a:rPr lang="en-US" sz="2600" i="1" dirty="0">
                <a:solidFill>
                  <a:srgbClr val="FF0000"/>
                </a:solidFill>
              </a:rPr>
              <a:t>-U will be a leading facility in the world fusion program</a:t>
            </a:r>
            <a:r>
              <a:rPr lang="en-US" sz="2600" i="1" dirty="0">
                <a:solidFill>
                  <a:srgbClr val="0000FF"/>
                </a:solidFill>
              </a:rPr>
              <a:t>, exploring the unique physics of a low aspect ratio spherical </a:t>
            </a:r>
            <a:r>
              <a:rPr lang="en-US" sz="2600" i="1" dirty="0" err="1">
                <a:solidFill>
                  <a:srgbClr val="0000FF"/>
                </a:solidFill>
              </a:rPr>
              <a:t>tokamak</a:t>
            </a:r>
            <a:r>
              <a:rPr lang="en-US" sz="2600" i="1" dirty="0">
                <a:solidFill>
                  <a:srgbClr val="0000FF"/>
                </a:solidFill>
              </a:rPr>
              <a:t>, accessing high beta, large non-inductive current fractions and compact magnetic geometry, and pushing to parameters not accessible to conventional </a:t>
            </a:r>
            <a:r>
              <a:rPr lang="en-US" sz="2600" i="1" dirty="0" err="1">
                <a:solidFill>
                  <a:srgbClr val="0000FF"/>
                </a:solidFill>
              </a:rPr>
              <a:t>tokamaks</a:t>
            </a:r>
            <a:r>
              <a:rPr lang="en-US" sz="2600" i="1" dirty="0" smtClean="0">
                <a:solidFill>
                  <a:srgbClr val="0000FF"/>
                </a:solidFill>
              </a:rPr>
              <a:t>.”</a:t>
            </a:r>
            <a:endParaRPr lang="en-US" sz="2600" i="1" dirty="0">
              <a:solidFill>
                <a:srgbClr val="0000FF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n-US" sz="2600" i="1" dirty="0" smtClean="0">
                <a:solidFill>
                  <a:srgbClr val="0000FF"/>
                </a:solidFill>
              </a:rPr>
              <a:t>“</a:t>
            </a:r>
            <a:r>
              <a:rPr lang="en-US" sz="2600" i="1" dirty="0" smtClean="0">
                <a:solidFill>
                  <a:srgbClr val="FF0000"/>
                </a:solidFill>
              </a:rPr>
              <a:t>The </a:t>
            </a:r>
            <a:r>
              <a:rPr lang="en-US" sz="2600" i="1" dirty="0">
                <a:solidFill>
                  <a:srgbClr val="FF0000"/>
                </a:solidFill>
              </a:rPr>
              <a:t>quality of the proposed research is excellent</a:t>
            </a:r>
            <a:r>
              <a:rPr lang="en-US" sz="2600" i="1" dirty="0">
                <a:solidFill>
                  <a:srgbClr val="0000FF"/>
                </a:solidFill>
              </a:rPr>
              <a:t>, employing state-of-the-art diagnostics to obtain data that will be compared to theory using a wide variety of numerical </a:t>
            </a:r>
            <a:r>
              <a:rPr lang="en-US" sz="2600" i="1" dirty="0" smtClean="0">
                <a:solidFill>
                  <a:srgbClr val="0000FF"/>
                </a:solidFill>
              </a:rPr>
              <a:t>models”</a:t>
            </a:r>
            <a:endParaRPr lang="en-US" sz="2600" i="1" dirty="0">
              <a:solidFill>
                <a:srgbClr val="0000FF"/>
              </a:solidFill>
            </a:endParaRPr>
          </a:p>
          <a:p>
            <a:pPr marL="225425" lvl="0" indent="-225425">
              <a:spcAft>
                <a:spcPts val="1200"/>
              </a:spcAft>
              <a:buFont typeface="Arial" pitchFamily="34" charset="0"/>
              <a:buChar char="•"/>
            </a:pPr>
            <a:endParaRPr lang="en-US" i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11510"/>
            <a:ext cx="8699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Congratulations to the NSTX-U team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167"/>
            <a:ext cx="8229600" cy="71148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The lab fundamentals are solid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596" y="1186329"/>
            <a:ext cx="871070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smtClean="0">
                <a:solidFill>
                  <a:srgbClr val="0000FF"/>
                </a:solidFill>
              </a:rPr>
              <a:t>Our mission is of national importance</a:t>
            </a:r>
          </a:p>
          <a:p>
            <a:pPr marL="0" indent="0">
              <a:buNone/>
            </a:pPr>
            <a:endParaRPr lang="en-US" sz="3000" dirty="0">
              <a:solidFill>
                <a:srgbClr val="0000FF"/>
              </a:solidFill>
            </a:endParaRPr>
          </a:p>
          <a:p>
            <a:r>
              <a:rPr lang="en-US" sz="3000" dirty="0" smtClean="0">
                <a:solidFill>
                  <a:srgbClr val="0000FF"/>
                </a:solidFill>
              </a:rPr>
              <a:t>The opportunities in fusion and plasma science are large</a:t>
            </a:r>
          </a:p>
          <a:p>
            <a:endParaRPr lang="en-US" sz="3000" dirty="0">
              <a:solidFill>
                <a:srgbClr val="0000FF"/>
              </a:solidFill>
            </a:endParaRPr>
          </a:p>
          <a:p>
            <a:r>
              <a:rPr lang="en-US" sz="3000" dirty="0" smtClean="0">
                <a:solidFill>
                  <a:srgbClr val="0000FF"/>
                </a:solidFill>
              </a:rPr>
              <a:t>Fusion is entering the “ITER era,” and PPPL plans to have a major role in research and operations</a:t>
            </a:r>
          </a:p>
          <a:p>
            <a:endParaRPr lang="en-US" sz="3000" dirty="0" smtClean="0">
              <a:solidFill>
                <a:srgbClr val="0000FF"/>
              </a:solidFill>
            </a:endParaRPr>
          </a:p>
          <a:p>
            <a:r>
              <a:rPr lang="en-US" sz="3000" dirty="0" smtClean="0">
                <a:solidFill>
                  <a:srgbClr val="0000FF"/>
                </a:solidFill>
              </a:rPr>
              <a:t>Our progress is outstanding</a:t>
            </a:r>
          </a:p>
          <a:p>
            <a:endParaRPr lang="en-US" sz="3000" dirty="0">
              <a:solidFill>
                <a:srgbClr val="0000FF"/>
              </a:solidFill>
            </a:endParaRPr>
          </a:p>
          <a:p>
            <a:r>
              <a:rPr lang="en-US" sz="3000" dirty="0">
                <a:solidFill>
                  <a:srgbClr val="0000FF"/>
                </a:solidFill>
              </a:rPr>
              <a:t>The commitment by DOE to PPPL is strong</a:t>
            </a:r>
          </a:p>
          <a:p>
            <a:endParaRPr lang="en-US" sz="3000" dirty="0" smtClean="0">
              <a:solidFill>
                <a:srgbClr val="0000FF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77800" y="5978245"/>
            <a:ext cx="9550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/>
              <a:t>We are optimistic about the future of PPPL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94342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106"/>
            <a:ext cx="8229600" cy="677862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NSTX researchers win R&amp;D 100 Award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294607"/>
            <a:ext cx="4762500" cy="229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3593307"/>
            <a:ext cx="4203700" cy="224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142160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Vlad</a:t>
            </a:r>
            <a:r>
              <a:rPr lang="en-US" dirty="0" smtClean="0"/>
              <a:t> </a:t>
            </a:r>
            <a:r>
              <a:rPr lang="en-US" dirty="0" err="1" smtClean="0"/>
              <a:t>Soukhanovskii</a:t>
            </a:r>
            <a:endParaRPr lang="en-US" dirty="0" smtClean="0"/>
          </a:p>
          <a:p>
            <a:r>
              <a:rPr lang="en-US" dirty="0" smtClean="0"/>
              <a:t>         (LLNL)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4000" y="4063207"/>
            <a:ext cx="422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Egemen</a:t>
            </a:r>
            <a:r>
              <a:rPr lang="en-US" dirty="0" smtClean="0"/>
              <a:t> </a:t>
            </a:r>
            <a:r>
              <a:rPr lang="en-US" dirty="0" err="1" smtClean="0"/>
              <a:t>Kolemen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" y="1612107"/>
            <a:ext cx="273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Jon Menard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8900" y="4291807"/>
            <a:ext cx="292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Joon-Wook</a:t>
            </a:r>
            <a:r>
              <a:rPr lang="en-US" dirty="0" smtClean="0"/>
              <a:t> </a:t>
            </a:r>
            <a:r>
              <a:rPr lang="en-US" dirty="0" err="1" smtClean="0"/>
              <a:t>Ahn</a:t>
            </a:r>
            <a:endParaRPr lang="en-US" dirty="0" smtClean="0"/>
          </a:p>
          <a:p>
            <a:r>
              <a:rPr lang="en-US" dirty="0" smtClean="0"/>
              <a:t>      (ORNL)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342900" y="771387"/>
            <a:ext cx="97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For development of the snowflake </a:t>
            </a:r>
            <a:r>
              <a:rPr lang="en-US" sz="2800" dirty="0" err="1" smtClean="0"/>
              <a:t>divertor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068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Shared with scientists from LLNL and Lausanne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911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Ahmed </a:t>
            </a:r>
            <a:r>
              <a:rPr lang="en-US" dirty="0" err="1" smtClean="0"/>
              <a:t>Diallo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660066"/>
                </a:solidFill>
              </a:rPr>
              <a:t>Early Career </a:t>
            </a:r>
            <a:r>
              <a:rPr lang="en-US" dirty="0">
                <a:solidFill>
                  <a:srgbClr val="660066"/>
                </a:solidFill>
              </a:rPr>
              <a:t>R</a:t>
            </a:r>
            <a:r>
              <a:rPr lang="en-US" dirty="0" smtClean="0">
                <a:solidFill>
                  <a:srgbClr val="660066"/>
                </a:solidFill>
              </a:rPr>
              <a:t>esearch </a:t>
            </a:r>
            <a:r>
              <a:rPr lang="en-US" dirty="0">
                <a:solidFill>
                  <a:srgbClr val="660066"/>
                </a:solidFill>
              </a:rPr>
              <a:t>P</a:t>
            </a:r>
            <a:r>
              <a:rPr lang="en-US" dirty="0" smtClean="0">
                <a:solidFill>
                  <a:srgbClr val="660066"/>
                </a:solidFill>
              </a:rPr>
              <a:t>rogram award from DOE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29" y="2418409"/>
            <a:ext cx="2012170" cy="2573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77194" y="4863785"/>
            <a:ext cx="94978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  <a:p>
            <a:pPr algn="ctr"/>
            <a:r>
              <a:rPr lang="en-US" sz="2400" dirty="0"/>
              <a:t>“Edge Pedestal Structure Control for Maximum Core </a:t>
            </a:r>
            <a:r>
              <a:rPr lang="en-US" sz="2400" dirty="0" smtClean="0"/>
              <a:t>Fusion Performance” </a:t>
            </a:r>
          </a:p>
          <a:p>
            <a:pPr algn="ctr"/>
            <a:r>
              <a:rPr lang="en-US" sz="2400" dirty="0" smtClean="0"/>
              <a:t>in NSTX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(five-year award)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8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834723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Aft>
                <a:spcPts val="3000"/>
              </a:spcAft>
            </a:pPr>
            <a:r>
              <a:rPr lang="en-US" sz="3200" dirty="0" smtClean="0"/>
              <a:t>During outage, </a:t>
            </a:r>
            <a:br>
              <a:rPr lang="en-US" sz="3200" dirty="0" smtClean="0"/>
            </a:br>
            <a:r>
              <a:rPr lang="en-US" sz="3200" dirty="0" smtClean="0"/>
              <a:t>NSTX researchers active in collaborations on physics relevant to NSTX-U, ITER and beyond, on</a:t>
            </a:r>
            <a:br>
              <a:rPr lang="en-US" sz="3200" dirty="0" smtClean="0"/>
            </a:br>
            <a:r>
              <a:rPr lang="en-US" sz="3200" dirty="0" smtClean="0"/>
              <a:t>		</a:t>
            </a:r>
            <a:r>
              <a:rPr lang="en-US" sz="2800" dirty="0" smtClean="0">
                <a:solidFill>
                  <a:srgbClr val="0000FF"/>
                </a:solidFill>
              </a:rPr>
              <a:t>DIII-D (GA): advanced </a:t>
            </a:r>
            <a:r>
              <a:rPr lang="en-US" sz="2800" dirty="0" err="1" smtClean="0">
                <a:solidFill>
                  <a:srgbClr val="0000FF"/>
                </a:solidFill>
              </a:rPr>
              <a:t>tokamak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		C-MOD (MIT): advanced </a:t>
            </a:r>
            <a:r>
              <a:rPr lang="en-US" sz="2800" dirty="0" err="1" smtClean="0">
                <a:solidFill>
                  <a:srgbClr val="0000FF"/>
                </a:solidFill>
              </a:rPr>
              <a:t>tokamak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		MAST (UK): spherical </a:t>
            </a:r>
            <a:r>
              <a:rPr lang="en-US" sz="2800" dirty="0" err="1" smtClean="0">
                <a:solidFill>
                  <a:srgbClr val="0000FF"/>
                </a:solidFill>
              </a:rPr>
              <a:t>tokamak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		EAST (China): long-pulse </a:t>
            </a:r>
            <a:r>
              <a:rPr lang="en-US" sz="2800" dirty="0" err="1" smtClean="0">
                <a:solidFill>
                  <a:srgbClr val="0000FF"/>
                </a:solidFill>
              </a:rPr>
              <a:t>tokamak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		KSTART (Korea): long-pulse </a:t>
            </a:r>
            <a:r>
              <a:rPr lang="en-US" sz="2800" dirty="0" err="1" smtClean="0">
                <a:solidFill>
                  <a:srgbClr val="0000FF"/>
                </a:solidFill>
              </a:rPr>
              <a:t>tokamak</a:t>
            </a:r>
            <a:r>
              <a:rPr lang="en-US" sz="2800" dirty="0" smtClean="0">
                <a:solidFill>
                  <a:srgbClr val="0000FF"/>
                </a:solidFill>
              </a:rPr>
              <a:t/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		LHD (Japan): long-pulse </a:t>
            </a:r>
            <a:r>
              <a:rPr lang="en-US" sz="2800" dirty="0" err="1" smtClean="0">
                <a:solidFill>
                  <a:srgbClr val="0000FF"/>
                </a:solidFill>
              </a:rPr>
              <a:t>stellarator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509" y="6098794"/>
            <a:ext cx="8034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collaborations have been very productive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822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113" y="1"/>
            <a:ext cx="9144000" cy="890588"/>
          </a:xfrm>
          <a:prstGeom prst="rect">
            <a:avLst/>
          </a:prstGeom>
          <a:solidFill>
            <a:srgbClr val="BDF3FF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>
          <a:xfrm>
            <a:off x="173038" y="0"/>
            <a:ext cx="8970962" cy="8905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 smtClean="0">
                <a:ea typeface="ＭＳ Ｐゴシック" pitchFamily="48" charset="-128"/>
                <a:cs typeface="ＭＳ Ｐゴシック" pitchFamily="48" charset="-128"/>
              </a:rPr>
              <a:t>Reducing heat flux via the snowflake </a:t>
            </a:r>
            <a:r>
              <a:rPr lang="en-US" sz="3200" dirty="0" err="1" smtClean="0">
                <a:ea typeface="ＭＳ Ｐゴシック" pitchFamily="48" charset="-128"/>
                <a:cs typeface="ＭＳ Ｐゴシック" pitchFamily="48" charset="-128"/>
              </a:rPr>
              <a:t>divertor</a:t>
            </a:r>
            <a:endParaRPr lang="en-US" sz="3200" dirty="0">
              <a:ea typeface="ＭＳ Ｐゴシック" pitchFamily="48" charset="-128"/>
              <a:cs typeface="ＭＳ Ｐゴシック" pitchFamily="48" charset="-128"/>
            </a:endParaRPr>
          </a:p>
        </p:txBody>
      </p:sp>
      <p:pic>
        <p:nvPicPr>
          <p:cNvPr id="45059" name="Picture 6" descr="Picture 4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1976" y="2165905"/>
            <a:ext cx="4783137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7498" y="1322487"/>
            <a:ext cx="8229600" cy="7507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       NSTX								DIII-D	</a:t>
            </a:r>
            <a:endParaRPr lang="en-US" dirty="0"/>
          </a:p>
        </p:txBody>
      </p:sp>
      <p:pic>
        <p:nvPicPr>
          <p:cNvPr id="11" name="Picture 13" descr="xp924-135485-300-eps1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2165905"/>
            <a:ext cx="3993504" cy="318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1720" y="6142073"/>
            <a:ext cx="841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Transferred results and operating experience from NSTX to DIII-D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64336" y="2436096"/>
            <a:ext cx="158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c</a:t>
            </a:r>
            <a:r>
              <a:rPr lang="en-US" sz="2400" b="1" dirty="0" smtClean="0">
                <a:solidFill>
                  <a:schemeClr val="accent2"/>
                </a:solidFill>
              </a:rPr>
              <a:t>ore plasma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113" y="0"/>
            <a:ext cx="9144000" cy="1094011"/>
          </a:xfrm>
          <a:prstGeom prst="rect">
            <a:avLst/>
          </a:prstGeom>
          <a:solidFill>
            <a:srgbClr val="BDF3FF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2600" b="1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1113" y="115399"/>
            <a:ext cx="9144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3200" kern="0" dirty="0"/>
              <a:t>Fully a</a:t>
            </a:r>
            <a:r>
              <a:rPr lang="en-US" sz="3200" kern="0" dirty="0" smtClean="0"/>
              <a:t>utomatic, real-time control of plasma instability </a:t>
            </a:r>
          </a:p>
          <a:p>
            <a:pPr algn="ctr" eaLnBrk="0" hangingPunct="0">
              <a:defRPr/>
            </a:pPr>
            <a:r>
              <a:rPr lang="en-US" sz="3200" kern="0" dirty="0" smtClean="0"/>
              <a:t>(neoclassical tearing mode)</a:t>
            </a:r>
            <a:endParaRPr lang="en-US" sz="32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474" y="2999433"/>
            <a:ext cx="10092463" cy="2928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5353" y="1370658"/>
            <a:ext cx="86756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Instability location detected inside plasma, </a:t>
            </a:r>
          </a:p>
          <a:p>
            <a:r>
              <a:rPr lang="en-US" sz="2400" dirty="0" smtClean="0"/>
              <a:t>RF wave steered to location, </a:t>
            </a:r>
          </a:p>
          <a:p>
            <a:r>
              <a:rPr lang="en-US" sz="2400" dirty="0" smtClean="0"/>
              <a:t>mode stabilized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308720" y="2458841"/>
            <a:ext cx="19826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DIII-D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0551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113" y="1"/>
            <a:ext cx="9144000" cy="1432518"/>
          </a:xfrm>
          <a:prstGeom prst="rect">
            <a:avLst/>
          </a:prstGeom>
          <a:solidFill>
            <a:srgbClr val="BDF3FF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955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PPPL physics results highlighted by </a:t>
            </a:r>
            <a:br>
              <a:rPr lang="en-US" sz="2800" dirty="0" smtClean="0"/>
            </a:br>
            <a:r>
              <a:rPr lang="en-US" sz="2800" u="sng" dirty="0" smtClean="0"/>
              <a:t>Division of Plasma Physics, APS press releases</a:t>
            </a:r>
            <a:br>
              <a:rPr lang="en-US" sz="2800" u="sng" dirty="0" smtClean="0"/>
            </a:br>
            <a:r>
              <a:rPr lang="en-US" sz="2800" dirty="0" smtClean="0"/>
              <a:t>(11 out of 15 involved PPPL contributions)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96338" cy="525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NSTX		Lithium impurity penetration (with LLNL)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			Stability at high beta (Columbia)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			Halo currents during disruptions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			Pedestal measurements in DIII-D, C-Mod, NSTX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			Edge turbulence (Wisconsin, U. Colorado…)</a:t>
            </a:r>
          </a:p>
          <a:p>
            <a:pPr marL="0" indent="0">
              <a:buNone/>
            </a:pPr>
            <a:endParaRPr lang="en-US" sz="2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600" dirty="0" smtClean="0"/>
              <a:t>Theory		</a:t>
            </a:r>
            <a:r>
              <a:rPr lang="en-US" sz="2600" dirty="0" err="1" smtClean="0"/>
              <a:t>Plasmoids</a:t>
            </a:r>
            <a:r>
              <a:rPr lang="en-US" sz="2600" dirty="0" smtClean="0"/>
              <a:t>, reconnections, solar flares (UNH)</a:t>
            </a:r>
          </a:p>
          <a:p>
            <a:pPr marL="0" indent="0">
              <a:buNone/>
            </a:pPr>
            <a:r>
              <a:rPr lang="en-US" sz="2600" dirty="0" smtClean="0"/>
              <a:t>			Alpha particle losses</a:t>
            </a:r>
          </a:p>
          <a:p>
            <a:pPr marL="0" indent="0">
              <a:buNone/>
            </a:pPr>
            <a:r>
              <a:rPr lang="en-US" sz="2600" dirty="0" smtClean="0"/>
              <a:t>			Energetic particles in DIII-D (modeled using PPPL code)</a:t>
            </a:r>
          </a:p>
          <a:p>
            <a:pPr marL="0" indent="0">
              <a:buNone/>
            </a:pPr>
            <a:r>
              <a:rPr lang="en-US" sz="2600" dirty="0" smtClean="0"/>
              <a:t>			Reconnection </a:t>
            </a:r>
            <a:r>
              <a:rPr lang="en-US" sz="2600" dirty="0"/>
              <a:t>theory in 3D (Columbia</a:t>
            </a:r>
            <a:r>
              <a:rPr lang="en-US" sz="2600" dirty="0" smtClean="0"/>
              <a:t>)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>
                <a:solidFill>
                  <a:srgbClr val="0000FF"/>
                </a:solidFill>
              </a:rPr>
              <a:t>MRX		Effect of guide field on reconnection</a:t>
            </a:r>
          </a:p>
          <a:p>
            <a:pPr marL="0" indent="0">
              <a:buNone/>
            </a:pPr>
            <a:endParaRPr lang="en-US" sz="2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600" dirty="0" smtClean="0"/>
              <a:t>Off-site 		Suppression </a:t>
            </a:r>
            <a:r>
              <a:rPr lang="en-US" sz="2600" dirty="0"/>
              <a:t>of NTM on DIII-D </a:t>
            </a:r>
          </a:p>
          <a:p>
            <a:pPr marL="0" indent="0">
              <a:buNone/>
            </a:pPr>
            <a:r>
              <a:rPr lang="en-US" sz="2600" dirty="0" err="1" smtClean="0"/>
              <a:t>Collab</a:t>
            </a:r>
            <a:endParaRPr lang="en-US" sz="26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1824" y="3375680"/>
            <a:ext cx="8804376" cy="739120"/>
          </a:xfrm>
          <a:prstGeom prst="rect">
            <a:avLst/>
          </a:prstGeom>
          <a:solidFill>
            <a:srgbClr val="8CF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824" y="3477280"/>
            <a:ext cx="880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660066"/>
                </a:solidFill>
              </a:rPr>
              <a:t>       Product of excellent science and communications</a:t>
            </a:r>
            <a:endParaRPr lang="en-US" sz="28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4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574675"/>
            <a:ext cx="9032875" cy="50942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/>
              <a:t>		</a:t>
            </a:r>
            <a:r>
              <a:rPr lang="en-US" sz="2400" dirty="0"/>
              <a:t>	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574675"/>
          </a:xfrm>
          <a:prstGeom prst="rect">
            <a:avLst/>
          </a:prstGeom>
          <a:solidFill>
            <a:srgbClr val="CCFFCC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11125" y="-147638"/>
            <a:ext cx="9144000" cy="9096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78" b="1" dirty="0" smtClean="0">
                <a:solidFill>
                  <a:srgbClr val="0000FF"/>
                </a:solidFill>
                <a:ea typeface="+mj-ea"/>
                <a:cs typeface="+mj-cs"/>
              </a:rPr>
              <a:t>NSTX-Upgrade</a:t>
            </a:r>
            <a:endParaRPr lang="en-US" sz="2900" dirty="0">
              <a:ea typeface="+mj-ea"/>
              <a:cs typeface="+mj-cs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8" y="1025526"/>
            <a:ext cx="2764373" cy="380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322388" y="574675"/>
            <a:ext cx="72993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>
                <a:latin typeface="Calibri" charset="0"/>
              </a:rPr>
              <a:t>new center stack					second neutral beam</a:t>
            </a:r>
          </a:p>
        </p:txBody>
      </p:sp>
      <p:pic>
        <p:nvPicPr>
          <p:cNvPr id="9" name="Picture 47" descr="NBI_upgrade_top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8600" y="1152525"/>
            <a:ext cx="3671888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11125" y="4818062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latin typeface="Calibri" charset="0"/>
              </a:rPr>
              <a:t>Double the current, double the heating power, quintuple the plasma </a:t>
            </a:r>
            <a:r>
              <a:rPr lang="en-US" sz="2200" dirty="0" smtClean="0">
                <a:latin typeface="Calibri" charset="0"/>
              </a:rPr>
              <a:t>duration</a:t>
            </a:r>
          </a:p>
          <a:p>
            <a:r>
              <a:rPr lang="en-US" sz="2200" dirty="0" smtClean="0">
                <a:latin typeface="Calibri" charset="0"/>
              </a:rPr>
              <a:t>	</a:t>
            </a:r>
            <a:r>
              <a:rPr lang="en-US" sz="2200" dirty="0">
                <a:latin typeface="Calibri" charset="0"/>
              </a:rPr>
              <a:t>				</a:t>
            </a:r>
          </a:p>
          <a:p>
            <a:endParaRPr lang="en-US" sz="2200" dirty="0">
              <a:solidFill>
                <a:srgbClr val="FF0000"/>
              </a:solidFill>
              <a:latin typeface="Calibri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Calibri" charset="0"/>
              </a:rPr>
              <a:t>					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322388" y="6264275"/>
            <a:ext cx="6734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Calibri" charset="0"/>
              </a:rPr>
              <a:t>big boost to all NSTX science missions</a:t>
            </a:r>
            <a:endParaRPr lang="en-US" sz="3200" i="1">
              <a:latin typeface="Calibri" charset="0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4246563" y="5573713"/>
            <a:ext cx="617537" cy="690562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62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163" y="-152400"/>
            <a:ext cx="9144000" cy="762000"/>
          </a:xfrm>
        </p:spPr>
        <p:txBody>
          <a:bodyPr/>
          <a:lstStyle/>
          <a:p>
            <a:pPr eaLnBrk="1" hangingPunct="1"/>
            <a:r>
              <a:rPr lang="en-US" sz="2800" b="1" u="sng" dirty="0">
                <a:solidFill>
                  <a:srgbClr val="0000FF"/>
                </a:solidFill>
                <a:latin typeface="Calibri" charset="0"/>
              </a:rPr>
              <a:t>Neutral beam installation ahead of schedule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457200" y="4038600"/>
            <a:ext cx="3511550" cy="2667000"/>
            <a:chOff x="457200" y="4038600"/>
            <a:chExt cx="3511296" cy="2667000"/>
          </a:xfrm>
        </p:grpSpPr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457200" y="4038600"/>
              <a:ext cx="3511296" cy="2667000"/>
              <a:chOff x="457200" y="4038600"/>
              <a:chExt cx="3511296" cy="2667000"/>
            </a:xfrm>
          </p:grpSpPr>
          <p:pic>
            <p:nvPicPr>
              <p:cNvPr id="14" name="Picture 28" descr="BL-TIV-c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4038600"/>
                <a:ext cx="3511296" cy="2633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457200" y="4038600"/>
                <a:ext cx="3504946" cy="2667000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57200" y="6172200"/>
              <a:ext cx="3504946" cy="5238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/>
                <a:t>V</a:t>
              </a:r>
              <a:r>
                <a:rPr lang="en-US" sz="1400" b="1" dirty="0" smtClean="0">
                  <a:latin typeface="+mn-lt"/>
                  <a:ea typeface="+mn-ea"/>
                  <a:cs typeface="+mn-cs"/>
                </a:rPr>
                <a:t>alve </a:t>
              </a:r>
              <a:r>
                <a:rPr lang="en-US" sz="1400" b="1" dirty="0">
                  <a:latin typeface="+mn-lt"/>
                  <a:ea typeface="+mn-ea"/>
                  <a:cs typeface="+mn-cs"/>
                </a:rPr>
                <a:t>installed on the front of the Neutral Beam</a:t>
              </a:r>
            </a:p>
          </p:txBody>
        </p:sp>
      </p:grpSp>
      <p:grpSp>
        <p:nvGrpSpPr>
          <p:cNvPr id="16" name="Group 31"/>
          <p:cNvGrpSpPr>
            <a:grpSpLocks/>
          </p:cNvGrpSpPr>
          <p:nvPr/>
        </p:nvGrpSpPr>
        <p:grpSpPr bwMode="auto">
          <a:xfrm>
            <a:off x="457200" y="609600"/>
            <a:ext cx="2978150" cy="3511550"/>
            <a:chOff x="457200" y="609600"/>
            <a:chExt cx="2977694" cy="3512127"/>
          </a:xfrm>
        </p:grpSpPr>
        <p:grpSp>
          <p:nvGrpSpPr>
            <p:cNvPr id="17" name="Group 23"/>
            <p:cNvGrpSpPr>
              <a:grpSpLocks/>
            </p:cNvGrpSpPr>
            <p:nvPr/>
          </p:nvGrpSpPr>
          <p:grpSpPr bwMode="auto">
            <a:xfrm>
              <a:off x="457200" y="609600"/>
              <a:ext cx="2977694" cy="3512127"/>
              <a:chOff x="457200" y="533399"/>
              <a:chExt cx="2977694" cy="3512127"/>
            </a:xfrm>
          </p:grpSpPr>
          <p:pic>
            <p:nvPicPr>
              <p:cNvPr id="19" name="Picture 2" descr="C:\Users\rstrykow\Desktop\NSTX UPGRADE\photos\NB lift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940" b="13971"/>
              <a:stretch>
                <a:fillRect/>
              </a:stretch>
            </p:blipFill>
            <p:spPr bwMode="auto">
              <a:xfrm>
                <a:off x="457200" y="533399"/>
                <a:ext cx="2971800" cy="3512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457200" y="533399"/>
                <a:ext cx="2977694" cy="3080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latin typeface="+mn-lt"/>
                    <a:ea typeface="+mn-ea"/>
                    <a:cs typeface="+mn-cs"/>
                  </a:rPr>
                  <a:t>40 </a:t>
                </a:r>
                <a:r>
                  <a:rPr lang="en-US" sz="1400" b="1" dirty="0" smtClean="0">
                    <a:latin typeface="+mn-lt"/>
                    <a:ea typeface="+mn-ea"/>
                    <a:cs typeface="+mn-cs"/>
                  </a:rPr>
                  <a:t>ton lift</a:t>
                </a:r>
                <a:endParaRPr lang="en-US" sz="1400" b="1" dirty="0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57200" y="609600"/>
              <a:ext cx="2971345" cy="3505776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1" name="Group 34"/>
          <p:cNvGrpSpPr>
            <a:grpSpLocks/>
          </p:cNvGrpSpPr>
          <p:nvPr/>
        </p:nvGrpSpPr>
        <p:grpSpPr bwMode="auto">
          <a:xfrm>
            <a:off x="5105400" y="3962400"/>
            <a:ext cx="3581400" cy="2667000"/>
            <a:chOff x="5105400" y="3962400"/>
            <a:chExt cx="3581400" cy="2667000"/>
          </a:xfrm>
        </p:grpSpPr>
        <p:grpSp>
          <p:nvGrpSpPr>
            <p:cNvPr id="22" name="Group 33"/>
            <p:cNvGrpSpPr>
              <a:grpSpLocks/>
            </p:cNvGrpSpPr>
            <p:nvPr/>
          </p:nvGrpSpPr>
          <p:grpSpPr bwMode="auto">
            <a:xfrm>
              <a:off x="5105400" y="3962400"/>
              <a:ext cx="3581400" cy="2667000"/>
              <a:chOff x="5105400" y="3962400"/>
              <a:chExt cx="3581400" cy="2667000"/>
            </a:xfrm>
          </p:grpSpPr>
          <p:pic>
            <p:nvPicPr>
              <p:cNvPr id="24" name="Picture 2" descr="C:\Users\rstrykow\Desktop\NSTX UPGRADE\photos\P1020020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3962400"/>
                <a:ext cx="3556000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105400" y="6321425"/>
                <a:ext cx="3581400" cy="30797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latin typeface="+mn-lt"/>
                    <a:ea typeface="+mn-ea"/>
                    <a:cs typeface="+mn-cs"/>
                  </a:rPr>
                  <a:t>New vacuum vessel port installed onto NSTX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5105400" y="3962400"/>
              <a:ext cx="3581400" cy="266700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26" name="Group 32"/>
          <p:cNvGrpSpPr>
            <a:grpSpLocks/>
          </p:cNvGrpSpPr>
          <p:nvPr/>
        </p:nvGrpSpPr>
        <p:grpSpPr bwMode="auto">
          <a:xfrm>
            <a:off x="4648200" y="685800"/>
            <a:ext cx="4343400" cy="3200400"/>
            <a:chOff x="4648200" y="685800"/>
            <a:chExt cx="4343400" cy="3199897"/>
          </a:xfrm>
        </p:grpSpPr>
        <p:sp>
          <p:nvSpPr>
            <p:cNvPr id="27" name="TextBox 26"/>
            <p:cNvSpPr txBox="1"/>
            <p:nvPr/>
          </p:nvSpPr>
          <p:spPr>
            <a:xfrm>
              <a:off x="4648200" y="685800"/>
              <a:ext cx="4343400" cy="30475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dirty="0">
                  <a:latin typeface="Calibri" charset="0"/>
                </a:rPr>
                <a:t>Neutral Beam and HVE</a:t>
              </a:r>
              <a:r>
                <a:rPr lang="ja-JP" altLang="en-US" sz="1400" b="1" dirty="0">
                  <a:latin typeface="Calibri" charset="0"/>
                </a:rPr>
                <a:t>’</a:t>
              </a:r>
              <a:r>
                <a:rPr lang="en-US" sz="1400" b="1" dirty="0">
                  <a:latin typeface="Calibri" charset="0"/>
                </a:rPr>
                <a:t>s  in final position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48200" y="685800"/>
              <a:ext cx="4267200" cy="3199897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3505200" y="4876800"/>
            <a:ext cx="2362200" cy="91440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Ready for connecting duct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9525"/>
          <a:stretch>
            <a:fillRect/>
          </a:stretch>
        </p:blipFill>
        <p:spPr bwMode="auto">
          <a:xfrm>
            <a:off x="4724400" y="990600"/>
            <a:ext cx="4114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52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strykow\Desktop\NSTX UPGRADE\photos\P1020470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153400" cy="611505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 bwMode="auto">
          <a:xfrm>
            <a:off x="0" y="-7620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u="sng" dirty="0">
                <a:latin typeface="Calibri" charset="0"/>
              </a:rPr>
              <a:t>Center s</a:t>
            </a:r>
            <a:r>
              <a:rPr lang="en-US" sz="2800" b="1" u="sng" dirty="0" smtClean="0">
                <a:latin typeface="Calibri" charset="0"/>
              </a:rPr>
              <a:t>tack fabrication proceeding very </a:t>
            </a:r>
            <a:r>
              <a:rPr lang="en-US" sz="2800" b="1" u="sng" dirty="0">
                <a:latin typeface="Calibri" charset="0"/>
              </a:rPr>
              <a:t>w</a:t>
            </a:r>
            <a:r>
              <a:rPr lang="en-US" sz="2800" b="1" u="sng" dirty="0" smtClean="0">
                <a:latin typeface="Calibri" charset="0"/>
              </a:rPr>
              <a:t>ell</a:t>
            </a:r>
            <a:endParaRPr lang="en-US" sz="2800" b="1" u="sng" dirty="0">
              <a:latin typeface="Calibri" charset="0"/>
            </a:endParaRP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2514600" y="512763"/>
            <a:ext cx="2995613" cy="2230437"/>
            <a:chOff x="76200" y="470656"/>
            <a:chExt cx="2919413" cy="2155069"/>
          </a:xfrm>
        </p:grpSpPr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90488" y="470656"/>
              <a:ext cx="2905125" cy="2155069"/>
              <a:chOff x="90488" y="470656"/>
              <a:chExt cx="2905125" cy="2155069"/>
            </a:xfrm>
          </p:grpSpPr>
          <p:pic>
            <p:nvPicPr>
              <p:cNvPr id="8" name="Picture 7" descr="C:\Users\rstrykow\Desktop\NSTX UPGRADE\photos\TF soldering\solder bar 101 -02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88" y="762000"/>
                <a:ext cx="2901950" cy="1863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3219" y="470656"/>
                <a:ext cx="2902394" cy="56445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latin typeface="+mn-lt"/>
                    <a:ea typeface="+mn-ea"/>
                    <a:cs typeface="+mn-cs"/>
                  </a:rPr>
                  <a:t>Cooling tube soldered into  inner TF conductor (completed )</a:t>
                </a:r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6200" y="492130"/>
              <a:ext cx="2907036" cy="2098317"/>
            </a:xfrm>
            <a:prstGeom prst="rect">
              <a:avLst/>
            </a:prstGeom>
            <a:noFill/>
            <a:ln w="412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5562600" y="533400"/>
            <a:ext cx="3505200" cy="2895600"/>
            <a:chOff x="3429000" y="685800"/>
            <a:chExt cx="3505200" cy="2895600"/>
          </a:xfrm>
        </p:grpSpPr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3429000" y="685800"/>
              <a:ext cx="3505200" cy="2895600"/>
              <a:chOff x="3429000" y="685800"/>
              <a:chExt cx="3505200" cy="2895600"/>
            </a:xfrm>
          </p:grpSpPr>
          <p:pic>
            <p:nvPicPr>
              <p:cNvPr id="13" name="Picture 3" descr="C:\Users\rstrykow\Desktop\NSTX UPGRADE\photos\CS fabrication area\IMG_023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685800"/>
                <a:ext cx="3505200" cy="289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429000" y="685800"/>
                <a:ext cx="3505200" cy="5842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latin typeface="+mn-lt"/>
                    <a:ea typeface="+mn-ea"/>
                    <a:cs typeface="+mn-cs"/>
                  </a:rPr>
                  <a:t>Conductor being wrapped with fiberglass insulation</a:t>
                </a:r>
              </a:p>
            </p:txBody>
          </p:sp>
        </p:grp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449638" y="685800"/>
              <a:ext cx="3484562" cy="2895600"/>
            </a:xfrm>
            <a:prstGeom prst="rect">
              <a:avLst/>
            </a:prstGeom>
            <a:noFill/>
            <a:ln w="412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5" name="Group 35"/>
          <p:cNvGrpSpPr>
            <a:grpSpLocks noChangeAspect="1"/>
          </p:cNvGrpSpPr>
          <p:nvPr/>
        </p:nvGrpSpPr>
        <p:grpSpPr bwMode="auto">
          <a:xfrm>
            <a:off x="152400" y="2818695"/>
            <a:ext cx="2362200" cy="3937000"/>
            <a:chOff x="381000" y="3352800"/>
            <a:chExt cx="1828800" cy="3048000"/>
          </a:xfrm>
        </p:grpSpPr>
        <p:pic>
          <p:nvPicPr>
            <p:cNvPr id="16" name="Picture 2" descr="C:\Users\rstrykow\Desktop\NSTX UPGRADE\photos\TF quadrant mold\12E1012_039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733800"/>
              <a:ext cx="182879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81000" y="3352800"/>
              <a:ext cx="1828800" cy="4522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latin typeface="+mn-lt"/>
                  <a:ea typeface="+mn-ea"/>
                  <a:cs typeface="+mn-cs"/>
                </a:rPr>
                <a:t>Insulated </a:t>
              </a:r>
              <a:r>
                <a:rPr lang="en-US" sz="1600" b="1" dirty="0" smtClean="0">
                  <a:latin typeface="+mn-lt"/>
                  <a:ea typeface="+mn-ea"/>
                  <a:cs typeface="+mn-cs"/>
                </a:rPr>
                <a:t>conductor </a:t>
              </a:r>
              <a:r>
                <a:rPr lang="en-US" sz="1600" b="1" dirty="0">
                  <a:latin typeface="+mn-lt"/>
                  <a:ea typeface="+mn-ea"/>
                  <a:cs typeface="+mn-cs"/>
                </a:rPr>
                <a:t>placed into mold</a:t>
              </a:r>
            </a:p>
          </p:txBody>
        </p:sp>
      </p:grpSp>
      <p:grpSp>
        <p:nvGrpSpPr>
          <p:cNvPr id="18" name="Group 45"/>
          <p:cNvGrpSpPr>
            <a:grpSpLocks noChangeAspect="1"/>
          </p:cNvGrpSpPr>
          <p:nvPr/>
        </p:nvGrpSpPr>
        <p:grpSpPr bwMode="auto">
          <a:xfrm>
            <a:off x="2667000" y="3657600"/>
            <a:ext cx="3646488" cy="2794000"/>
            <a:chOff x="2971800" y="4421841"/>
            <a:chExt cx="2971800" cy="2277330"/>
          </a:xfrm>
        </p:grpSpPr>
        <p:pic>
          <p:nvPicPr>
            <p:cNvPr id="19" name="Picture 2" descr="C:\Users\rstrykow\Desktop\NSTX UPGRADE\photos\vpi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421841"/>
              <a:ext cx="2971800" cy="2235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2971800" y="6223002"/>
              <a:ext cx="2971800" cy="4761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latin typeface="+mn-lt"/>
                  <a:ea typeface="+mn-ea"/>
                  <a:cs typeface="+mn-cs"/>
                </a:rPr>
                <a:t>Assembled TF mold ready for Vacuum Pressure Impregnation (VPI)</a:t>
              </a:r>
            </a:p>
          </p:txBody>
        </p:sp>
      </p:grpSp>
      <p:grpSp>
        <p:nvGrpSpPr>
          <p:cNvPr id="21" name="Group 44"/>
          <p:cNvGrpSpPr>
            <a:grpSpLocks noChangeAspect="1"/>
          </p:cNvGrpSpPr>
          <p:nvPr/>
        </p:nvGrpSpPr>
        <p:grpSpPr bwMode="auto">
          <a:xfrm>
            <a:off x="6553200" y="3352800"/>
            <a:ext cx="2438400" cy="3192463"/>
            <a:chOff x="6781800" y="3657499"/>
            <a:chExt cx="2209800" cy="2891450"/>
          </a:xfrm>
        </p:grpSpPr>
        <p:pic>
          <p:nvPicPr>
            <p:cNvPr id="22" name="Picture 5" descr="C:\Users\rstrykow\Desktop\NSTX UPGRADE\photos\VPI quad 1\vpi quad 1-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657499"/>
              <a:ext cx="2190750" cy="2790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37"/>
            <p:cNvSpPr txBox="1">
              <a:spLocks noChangeArrowheads="1"/>
            </p:cNvSpPr>
            <p:nvPr/>
          </p:nvSpPr>
          <p:spPr bwMode="auto">
            <a:xfrm>
              <a:off x="6781800" y="5935435"/>
              <a:ext cx="2209800" cy="613514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i="1">
                  <a:latin typeface="Calibri" charset="0"/>
                </a:rPr>
                <a:t>First 3 Quadrants </a:t>
              </a:r>
              <a:r>
                <a:rPr lang="en-US" sz="2000" b="1" i="1">
                  <a:latin typeface="Calibri" charset="0"/>
                </a:rPr>
                <a:t>successfully</a:t>
              </a:r>
              <a:r>
                <a:rPr lang="en-US" b="1" i="1">
                  <a:latin typeface="Calibri" charset="0"/>
                </a:rPr>
                <a:t> VPI</a:t>
              </a:r>
              <a:r>
                <a:rPr lang="ja-JP" altLang="en-US" b="1" i="1">
                  <a:latin typeface="Calibri" charset="0"/>
                </a:rPr>
                <a:t>’</a:t>
              </a:r>
              <a:r>
                <a:rPr lang="en-US" b="1" i="1">
                  <a:latin typeface="Calibri" charset="0"/>
                </a:rPr>
                <a:t>d !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52400" y="2743200"/>
            <a:ext cx="2362200" cy="3962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667000" y="3657600"/>
            <a:ext cx="3657600" cy="2819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553200" y="3352800"/>
            <a:ext cx="2438400" cy="32004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10253862">
            <a:off x="2513013" y="3063875"/>
            <a:ext cx="311785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2362200" y="48768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>
            <a:off x="6172200" y="48768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152400" y="552450"/>
            <a:ext cx="2135188" cy="2132383"/>
            <a:chOff x="914400" y="533400"/>
            <a:chExt cx="2135188" cy="2190750"/>
          </a:xfrm>
        </p:grpSpPr>
        <p:pic>
          <p:nvPicPr>
            <p:cNvPr id="31" name="Picture 6" descr="C:\Users\rstrykow\Desktop\NSTX UPGRADE\photos\FSW &amp; Machining\4-19-12 inspection\IMG_1925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55625"/>
              <a:ext cx="2119313" cy="216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914400" y="555625"/>
              <a:ext cx="2135188" cy="58477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latin typeface="+mn-lt"/>
                  <a:ea typeface="+mn-ea"/>
                  <a:cs typeface="+mn-cs"/>
                </a:rPr>
                <a:t>Machined conductor </a:t>
              </a:r>
              <a:r>
                <a:rPr lang="en-US" sz="1600" b="1" dirty="0" smtClean="0">
                  <a:latin typeface="+mn-lt"/>
                  <a:ea typeface="+mn-ea"/>
                  <a:cs typeface="+mn-cs"/>
                </a:rPr>
                <a:t>received</a:t>
              </a:r>
              <a:endParaRPr lang="en-US" sz="1600" b="1" dirty="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914400" y="533400"/>
              <a:ext cx="2119313" cy="2168525"/>
            </a:xfrm>
            <a:prstGeom prst="rect">
              <a:avLst/>
            </a:prstGeom>
            <a:noFill/>
            <a:ln w="412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4" name="Right Arrow 33"/>
          <p:cNvSpPr/>
          <p:nvPr/>
        </p:nvSpPr>
        <p:spPr>
          <a:xfrm>
            <a:off x="2133600" y="1676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Right Arrow 34"/>
          <p:cNvSpPr/>
          <p:nvPr/>
        </p:nvSpPr>
        <p:spPr>
          <a:xfrm>
            <a:off x="5257800" y="1676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TextBox 37"/>
          <p:cNvSpPr txBox="1">
            <a:spLocks noChangeArrowheads="1"/>
          </p:cNvSpPr>
          <p:nvPr/>
        </p:nvSpPr>
        <p:spPr bwMode="auto">
          <a:xfrm>
            <a:off x="152400" y="1143000"/>
            <a:ext cx="21336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i="1" dirty="0"/>
              <a:t>100%  </a:t>
            </a:r>
            <a:r>
              <a:rPr lang="en-US" sz="1400" b="1" i="1" dirty="0" smtClean="0"/>
              <a:t>COMPLETE</a:t>
            </a:r>
            <a:endParaRPr lang="en-US" sz="1400" b="1" i="1" dirty="0"/>
          </a:p>
        </p:txBody>
      </p:sp>
      <p:sp>
        <p:nvSpPr>
          <p:cNvPr id="37" name="TextBox 38"/>
          <p:cNvSpPr txBox="1">
            <a:spLocks noChangeArrowheads="1"/>
          </p:cNvSpPr>
          <p:nvPr/>
        </p:nvSpPr>
        <p:spPr bwMode="auto">
          <a:xfrm>
            <a:off x="2514600" y="1066800"/>
            <a:ext cx="29718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i="1" dirty="0"/>
              <a:t>100% </a:t>
            </a:r>
            <a:r>
              <a:rPr lang="en-US" sz="1400" b="1" i="1" dirty="0" smtClean="0"/>
              <a:t>  </a:t>
            </a:r>
            <a:r>
              <a:rPr lang="en-US" sz="1400" b="1" i="1" dirty="0"/>
              <a:t>COMPLETE</a:t>
            </a:r>
          </a:p>
        </p:txBody>
      </p:sp>
      <p:sp>
        <p:nvSpPr>
          <p:cNvPr id="38" name="TextBox 39"/>
          <p:cNvSpPr txBox="1">
            <a:spLocks noChangeArrowheads="1"/>
          </p:cNvSpPr>
          <p:nvPr/>
        </p:nvSpPr>
        <p:spPr bwMode="auto">
          <a:xfrm>
            <a:off x="5562600" y="1066800"/>
            <a:ext cx="35052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i="1"/>
              <a:t>86% + COMPLETE</a:t>
            </a:r>
          </a:p>
        </p:txBody>
      </p:sp>
      <p:sp>
        <p:nvSpPr>
          <p:cNvPr id="39" name="TextBox 40"/>
          <p:cNvSpPr txBox="1">
            <a:spLocks noChangeArrowheads="1"/>
          </p:cNvSpPr>
          <p:nvPr/>
        </p:nvSpPr>
        <p:spPr bwMode="auto">
          <a:xfrm>
            <a:off x="152400" y="3402895"/>
            <a:ext cx="23622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i="1"/>
              <a:t>Cleaning mold for 4</a:t>
            </a:r>
            <a:r>
              <a:rPr lang="en-US" sz="1400" b="1" i="1" baseline="30000"/>
              <a:t>th</a:t>
            </a:r>
            <a:r>
              <a:rPr lang="en-US" sz="1400" b="1" i="1"/>
              <a:t> quadrant</a:t>
            </a:r>
          </a:p>
        </p:txBody>
      </p:sp>
      <p:sp>
        <p:nvSpPr>
          <p:cNvPr id="40" name="TextBox 41"/>
          <p:cNvSpPr txBox="1">
            <a:spLocks noChangeArrowheads="1"/>
          </p:cNvSpPr>
          <p:nvPr/>
        </p:nvSpPr>
        <p:spPr bwMode="auto">
          <a:xfrm>
            <a:off x="2667000" y="3657600"/>
            <a:ext cx="3657600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i="1"/>
              <a:t>Next VPI planned first week June</a:t>
            </a:r>
          </a:p>
        </p:txBody>
      </p:sp>
    </p:spTree>
    <p:extLst>
      <p:ext uri="{BB962C8B-B14F-4D97-AF65-F5344CB8AC3E}">
        <p14:creationId xmlns:p14="http://schemas.microsoft.com/office/powerpoint/2010/main" val="156870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4" y="35579"/>
            <a:ext cx="8964706" cy="786186"/>
          </a:xfrm>
        </p:spPr>
        <p:txBody>
          <a:bodyPr>
            <a:noAutofit/>
          </a:bodyPr>
          <a:lstStyle/>
          <a:p>
            <a:r>
              <a:rPr lang="en-US" sz="3200" dirty="0" smtClean="0"/>
              <a:t>But, PPPL is immersed in a turbulent national setting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612" y="1420906"/>
            <a:ext cx="8791388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Long-term planning in the US is challenging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The increasing funding needs for ITER are stressing the current fusion research program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4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069" y="1027300"/>
            <a:ext cx="5268848" cy="5028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322" y="203200"/>
            <a:ext cx="7632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completed first quadrant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719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057507"/>
            <a:ext cx="873356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i="1" dirty="0" smtClean="0">
                <a:solidFill>
                  <a:srgbClr val="FF0000"/>
                </a:solidFill>
              </a:rPr>
              <a:t>To date, all technical challenges met successfully</a:t>
            </a:r>
          </a:p>
          <a:p>
            <a:pPr algn="ctr">
              <a:spcBef>
                <a:spcPts val="600"/>
              </a:spcBef>
            </a:pPr>
            <a:r>
              <a:rPr lang="en-US" sz="2400" b="1" i="1" dirty="0">
                <a:solidFill>
                  <a:srgbClr val="FF0000"/>
                </a:solidFill>
              </a:rPr>
              <a:t>~ on cost and schedule</a:t>
            </a:r>
            <a:r>
              <a:rPr lang="en-US" sz="2400" b="1" i="1" dirty="0" smtClean="0">
                <a:solidFill>
                  <a:srgbClr val="FF0000"/>
                </a:solidFill>
              </a:rPr>
              <a:t>,  ~ </a:t>
            </a:r>
            <a:r>
              <a:rPr lang="en-US" sz="2400" b="1" i="1" dirty="0">
                <a:solidFill>
                  <a:srgbClr val="FF0000"/>
                </a:solidFill>
              </a:rPr>
              <a:t>60% </a:t>
            </a:r>
            <a:r>
              <a:rPr lang="en-US" sz="2400" b="1" i="1" dirty="0" smtClean="0">
                <a:solidFill>
                  <a:srgbClr val="FF0000"/>
                </a:solidFill>
              </a:rPr>
              <a:t>complete,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Successful Lehman review in December</a:t>
            </a:r>
            <a:endParaRPr lang="en-US" sz="2400" dirty="0"/>
          </a:p>
          <a:p>
            <a:pPr algn="ctr">
              <a:spcBef>
                <a:spcPts val="600"/>
              </a:spcBef>
            </a:pPr>
            <a:r>
              <a:rPr lang="en-US" sz="2400" dirty="0" smtClean="0"/>
              <a:t>First plasma about October, 2014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164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Celebrating the neutral beam cap and first TF quadrant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38" y="700384"/>
            <a:ext cx="6735386" cy="435712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1300" y="3938453"/>
            <a:ext cx="8445500" cy="658947"/>
          </a:xfrm>
          <a:prstGeom prst="roundRect">
            <a:avLst/>
          </a:prstGeom>
          <a:solidFill>
            <a:srgbClr val="8CF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1300" y="3932788"/>
            <a:ext cx="855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660066"/>
                </a:solidFill>
              </a:rPr>
              <a:t>NSTX-U will provide a scientific anchor to PPPL for the next decade</a:t>
            </a:r>
          </a:p>
        </p:txBody>
      </p:sp>
    </p:spTree>
    <p:extLst>
      <p:ext uri="{BB962C8B-B14F-4D97-AF65-F5344CB8AC3E}">
        <p14:creationId xmlns:p14="http://schemas.microsoft.com/office/powerpoint/2010/main" val="403718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13" y="583263"/>
            <a:ext cx="8496887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Phil </a:t>
            </a:r>
            <a:r>
              <a:rPr lang="en-US" sz="3600" dirty="0" err="1" smtClean="0"/>
              <a:t>Heitzenroeder</a:t>
            </a:r>
            <a:r>
              <a:rPr lang="en-US" sz="3600" dirty="0" smtClean="0"/>
              <a:t> wins</a:t>
            </a:r>
            <a:br>
              <a:rPr lang="en-US" sz="3600" dirty="0" smtClean="0"/>
            </a:br>
            <a:r>
              <a:rPr lang="en-US" sz="3600" dirty="0" smtClean="0"/>
              <a:t>2013 Fusion Technology Award</a:t>
            </a:r>
            <a:br>
              <a:rPr lang="en-US" sz="3600" dirty="0" smtClean="0"/>
            </a:br>
            <a:r>
              <a:rPr lang="en-US" sz="3600" dirty="0" smtClean="0"/>
              <a:t>Nuclear and Plasma Sciences Society, IEEE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79" y="2284015"/>
            <a:ext cx="2765604" cy="29374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913" y="5685819"/>
            <a:ext cx="9151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recognize outstanding contributions to research and development in the field of Fusion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39630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6532" y="0"/>
            <a:ext cx="9290532" cy="682703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427"/>
            <a:ext cx="8229600" cy="8161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Advancing the </a:t>
            </a:r>
            <a:r>
              <a:rPr lang="en-US" sz="3600" dirty="0" err="1" smtClean="0"/>
              <a:t>stellarator</a:t>
            </a:r>
            <a:r>
              <a:rPr lang="en-US" sz="3600" dirty="0" smtClean="0"/>
              <a:t> path to fusion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18" y="790431"/>
            <a:ext cx="9468310" cy="340977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err="1" smtClean="0"/>
              <a:t>Stellarators</a:t>
            </a:r>
            <a:r>
              <a:rPr lang="en-US" dirty="0" smtClean="0"/>
              <a:t> are highly optimized designs for fusion,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133" y="4919255"/>
            <a:ext cx="9225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teady-state, highly stable, high-gain plasma confinement,</a:t>
            </a:r>
          </a:p>
          <a:p>
            <a:endParaRPr lang="en-US" sz="2800" dirty="0" smtClean="0"/>
          </a:p>
          <a:p>
            <a:r>
              <a:rPr lang="en-US" sz="2800" dirty="0" smtClean="0"/>
              <a:t>Complementary to the </a:t>
            </a:r>
            <a:r>
              <a:rPr lang="en-US" sz="2800" dirty="0" err="1" smtClean="0"/>
              <a:t>tokamak</a:t>
            </a:r>
            <a:endParaRPr lang="en-US" sz="2800" dirty="0"/>
          </a:p>
        </p:txBody>
      </p:sp>
      <p:pic>
        <p:nvPicPr>
          <p:cNvPr id="9" name="Picture 2" descr="pic1"/>
          <p:cNvPicPr>
            <a:picLocks noChangeAspect="1" noChangeArrowheads="1"/>
          </p:cNvPicPr>
          <p:nvPr/>
        </p:nvPicPr>
        <p:blipFill>
          <a:blip r:embed="rId2"/>
          <a:srcRect l="15677" r="14008"/>
          <a:stretch>
            <a:fillRect/>
          </a:stretch>
        </p:blipFill>
        <p:spPr bwMode="auto">
          <a:xfrm>
            <a:off x="2456151" y="1231990"/>
            <a:ext cx="3530782" cy="376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303" y="2345391"/>
            <a:ext cx="338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NCSX: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half-built at PPPL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3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6532" y="0"/>
            <a:ext cx="9290532" cy="682703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3427"/>
            <a:ext cx="8229600" cy="8161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Advancing the </a:t>
            </a:r>
            <a:r>
              <a:rPr lang="en-US" sz="3600" dirty="0" err="1" smtClean="0"/>
              <a:t>stellarator</a:t>
            </a:r>
            <a:r>
              <a:rPr lang="en-US" sz="3600" dirty="0" smtClean="0"/>
              <a:t> path to fusion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0501" y="1306623"/>
            <a:ext cx="88834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International Collaboration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/>
              <a:t>Prospects for a new US experiment</a:t>
            </a:r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47937" y="1969610"/>
            <a:ext cx="83454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	W7-X (Germany)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	LHD (Japan)</a:t>
            </a:r>
            <a:endParaRPr lang="en-US" sz="2800" dirty="0">
              <a:solidFill>
                <a:srgbClr val="0000FF"/>
              </a:solidFill>
            </a:endParaRPr>
          </a:p>
          <a:p>
            <a:pPr lvl="1">
              <a:spcAft>
                <a:spcPts val="1200"/>
              </a:spcAft>
              <a:buFontTx/>
              <a:buChar char="-"/>
            </a:pPr>
            <a:endParaRPr lang="en-US" sz="26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13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57200" y="6350"/>
            <a:ext cx="8229600" cy="615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Wendelstein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7-X Trim Coils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58200" y="6553200"/>
            <a:ext cx="406400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cs typeface="Arial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4294967295"/>
          </p:nvPr>
        </p:nvSpPr>
        <p:spPr bwMode="auto">
          <a:xfrm>
            <a:off x="103189" y="764380"/>
            <a:ext cx="4113212" cy="48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eaLnBrk="1" hangingPunct="1">
              <a:spcBef>
                <a:spcPts val="2400"/>
              </a:spcBef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Five coils designed and manufactured by a PPPL-industry team.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Power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supplies will be shipped in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August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U.S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team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will use coils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for  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plasma control 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research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DOE asked PPPL to lead US</a:t>
            </a:r>
            <a:r>
              <a:rPr lang="en-US" sz="2400" dirty="0" smtClean="0">
                <a:latin typeface="Arial" charset="0"/>
                <a:ea typeface="ＭＳ Ｐゴシック" charset="0"/>
                <a:cs typeface="Arial" charset="0"/>
              </a:rPr>
              <a:t> Team on W7-X</a:t>
            </a:r>
            <a:endParaRPr lang="en-US" sz="2000" dirty="0" smtClean="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3915102" y="736600"/>
            <a:ext cx="5228898" cy="2859088"/>
            <a:chOff x="4572000" y="3676075"/>
            <a:chExt cx="4143664" cy="2461926"/>
          </a:xfrm>
        </p:grpSpPr>
        <p:pic>
          <p:nvPicPr>
            <p:cNvPr id="8" name="Picture 9" descr="Trimmspule_01.jpe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676075"/>
              <a:ext cx="4143664" cy="2461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6068790" y="5705929"/>
              <a:ext cx="253637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charset="0"/>
                </a:rPr>
                <a:t>Trim Coil and W7-X Team</a:t>
              </a:r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3915102" y="3707993"/>
            <a:ext cx="5228898" cy="2957512"/>
            <a:chOff x="4548909" y="914400"/>
            <a:chExt cx="4143664" cy="2590800"/>
          </a:xfrm>
        </p:grpSpPr>
        <p:pic>
          <p:nvPicPr>
            <p:cNvPr id="11" name="Picture 7" descr="trim coil on plac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7" b="3502"/>
            <a:stretch>
              <a:fillRect/>
            </a:stretch>
          </p:blipFill>
          <p:spPr bwMode="auto">
            <a:xfrm>
              <a:off x="4548909" y="914400"/>
              <a:ext cx="4143664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6110522" y="1088571"/>
              <a:ext cx="1799764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cs typeface="Arial" charset="0"/>
                </a:rPr>
                <a:t>Installed on W7-X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61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1" y="0"/>
            <a:ext cx="9112099" cy="1333500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1" y="274638"/>
            <a:ext cx="9112099" cy="81613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Making the case for QUASAR – a new US experiment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0000FF"/>
                </a:solidFill>
              </a:rPr>
              <a:t>(QUASI-Axisymmetric Research experiment)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396" y="1714421"/>
            <a:ext cx="8923702" cy="5537279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200"/>
              </a:spcAft>
            </a:pPr>
            <a:r>
              <a:rPr lang="en-US" sz="3400" dirty="0" smtClean="0">
                <a:solidFill>
                  <a:srgbClr val="0000FF"/>
                </a:solidFill>
              </a:rPr>
              <a:t>OFES submitted to FESAC the NCSX facility (renamed QUASAR) as a candidate facility</a:t>
            </a:r>
          </a:p>
          <a:p>
            <a:pPr>
              <a:spcBef>
                <a:spcPts val="2976"/>
              </a:spcBef>
              <a:spcAft>
                <a:spcPts val="1200"/>
              </a:spcAft>
            </a:pPr>
            <a:r>
              <a:rPr lang="en-US" sz="3400" dirty="0" smtClean="0">
                <a:solidFill>
                  <a:srgbClr val="0000FF"/>
                </a:solidFill>
              </a:rPr>
              <a:t>FESAC rated a </a:t>
            </a:r>
            <a:r>
              <a:rPr lang="en-US" sz="3400" dirty="0" err="1" smtClean="0">
                <a:solidFill>
                  <a:srgbClr val="0000FF"/>
                </a:solidFill>
              </a:rPr>
              <a:t>stellarator</a:t>
            </a:r>
            <a:r>
              <a:rPr lang="en-US" sz="3400" dirty="0" smtClean="0">
                <a:solidFill>
                  <a:srgbClr val="0000FF"/>
                </a:solidFill>
              </a:rPr>
              <a:t> experiment as </a:t>
            </a:r>
            <a:r>
              <a:rPr lang="en-US" sz="3400" dirty="0" smtClean="0">
                <a:solidFill>
                  <a:srgbClr val="FF0000"/>
                </a:solidFill>
              </a:rPr>
              <a:t>“absolutely central;”         </a:t>
            </a:r>
            <a:r>
              <a:rPr lang="en-US" sz="3400" dirty="0" smtClean="0">
                <a:solidFill>
                  <a:srgbClr val="0000FF"/>
                </a:solidFill>
              </a:rPr>
              <a:t>did not choose between QUASAR and a U. Wisconsin design</a:t>
            </a:r>
          </a:p>
          <a:p>
            <a:pPr>
              <a:spcBef>
                <a:spcPts val="2976"/>
              </a:spcBef>
            </a:pPr>
            <a:r>
              <a:rPr lang="en-US" sz="3400" dirty="0" smtClean="0">
                <a:solidFill>
                  <a:srgbClr val="0000FF"/>
                </a:solidFill>
              </a:rPr>
              <a:t>Strong international support                                                                  (including an extraordinary offer of partnership by China – ASIPP)</a:t>
            </a:r>
          </a:p>
          <a:p>
            <a:pPr>
              <a:spcBef>
                <a:spcPts val="2976"/>
              </a:spcBef>
              <a:spcAft>
                <a:spcPts val="1200"/>
              </a:spcAft>
            </a:pPr>
            <a:r>
              <a:rPr lang="en-US" sz="3400" dirty="0" smtClean="0">
                <a:solidFill>
                  <a:srgbClr val="0000FF"/>
                </a:solidFill>
              </a:rPr>
              <a:t>We are continuing to make the case for a </a:t>
            </a:r>
            <a:r>
              <a:rPr lang="en-US" sz="3400" dirty="0" err="1" smtClean="0">
                <a:solidFill>
                  <a:srgbClr val="0000FF"/>
                </a:solidFill>
              </a:rPr>
              <a:t>stellarator</a:t>
            </a:r>
            <a:r>
              <a:rPr lang="en-US" sz="3400" dirty="0" smtClean="0">
                <a:solidFill>
                  <a:srgbClr val="0000FF"/>
                </a:solidFill>
              </a:rPr>
              <a:t> experiment    (would be at world forefront in a critical area)</a:t>
            </a:r>
          </a:p>
          <a:p>
            <a:pPr>
              <a:spcBef>
                <a:spcPts val="1176"/>
              </a:spcBef>
              <a:spcAft>
                <a:spcPts val="1200"/>
              </a:spcAft>
            </a:pPr>
            <a:endParaRPr lang="en-US" sz="26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/>
              <a:t>	</a:t>
            </a:r>
            <a:r>
              <a:rPr lang="en-US" sz="3400" dirty="0" smtClean="0"/>
              <a:t>	</a:t>
            </a:r>
          </a:p>
          <a:p>
            <a:pPr lvl="1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25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03393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Theory and integrated simulation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57" y="1341041"/>
            <a:ext cx="8475143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New theory head (</a:t>
            </a:r>
            <a:r>
              <a:rPr lang="en-US" sz="2400" dirty="0" err="1" smtClean="0"/>
              <a:t>Amitava</a:t>
            </a:r>
            <a:r>
              <a:rPr lang="en-US" sz="2400" dirty="0" smtClean="0"/>
              <a:t> </a:t>
            </a:r>
            <a:r>
              <a:rPr lang="en-US" sz="2400" dirty="0" err="1" smtClean="0"/>
              <a:t>Bhattacharjee</a:t>
            </a:r>
            <a:r>
              <a:rPr lang="en-US" sz="2400" dirty="0" smtClean="0"/>
              <a:t>) </a:t>
            </a:r>
          </a:p>
          <a:p>
            <a:pPr marL="0" indent="0">
              <a:buNone/>
            </a:pPr>
            <a:r>
              <a:rPr lang="en-US" sz="2400" dirty="0" smtClean="0"/>
              <a:t>     appointed in September</a:t>
            </a:r>
          </a:p>
          <a:p>
            <a:endParaRPr lang="en-US" sz="2400" dirty="0" smtClean="0"/>
          </a:p>
          <a:p>
            <a:r>
              <a:rPr lang="en-US" sz="2400" dirty="0" smtClean="0"/>
              <a:t>Department strategy evolving</a:t>
            </a:r>
          </a:p>
          <a:p>
            <a:endParaRPr lang="en-US" sz="2400" dirty="0"/>
          </a:p>
          <a:p>
            <a:r>
              <a:rPr lang="en-US" sz="2400" dirty="0" smtClean="0"/>
              <a:t>Computationally, focus on three flagship codes</a:t>
            </a:r>
          </a:p>
          <a:p>
            <a:endParaRPr lang="en-US" sz="2400" dirty="0" smtClean="0"/>
          </a:p>
          <a:p>
            <a:r>
              <a:rPr lang="en-US" sz="2400" dirty="0" smtClean="0"/>
              <a:t>Activating new interactions within the department</a:t>
            </a:r>
          </a:p>
          <a:p>
            <a:endParaRPr lang="en-US" sz="2400" dirty="0" smtClean="0"/>
          </a:p>
          <a:p>
            <a:r>
              <a:rPr lang="en-US" sz="2400" dirty="0" smtClean="0"/>
              <a:t>Restructuring, augmenting theory applied to NSTX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1143000"/>
            <a:ext cx="2616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4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1300" y="0"/>
            <a:ext cx="857885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latin typeface="Calibri" charset="0"/>
              </a:rPr>
              <a:t>Expanding use of the PPPL computing cluster</a:t>
            </a:r>
            <a:endParaRPr lang="en-US" sz="3600" b="1" dirty="0">
              <a:latin typeface="Calibri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33900" y="4191000"/>
            <a:ext cx="4521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40% More CPU</a:t>
            </a:r>
            <a:r>
              <a:rPr lang="ja-JP" altLang="en-US" sz="2000" dirty="0"/>
              <a:t>’</a:t>
            </a:r>
            <a:r>
              <a:rPr lang="en-US" sz="2000" dirty="0"/>
              <a:t>s</a:t>
            </a:r>
          </a:p>
          <a:p>
            <a:pPr algn="ctr" eaLnBrk="1" hangingPunct="1"/>
            <a:endParaRPr lang="en-US" sz="2000" dirty="0"/>
          </a:p>
          <a:p>
            <a:pPr algn="ctr" eaLnBrk="1" hangingPunct="1"/>
            <a:r>
              <a:rPr lang="en-US" sz="2000" dirty="0"/>
              <a:t>35% Reduced Power Consumption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35718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93800"/>
            <a:ext cx="46926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7350" y="5740063"/>
            <a:ext cx="845185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Enables theoretical and engineering </a:t>
            </a:r>
            <a:r>
              <a:rPr lang="en-US" sz="2400" dirty="0" smtClean="0"/>
              <a:t>simulations, </a:t>
            </a:r>
          </a:p>
          <a:p>
            <a:pPr algn="ctr"/>
            <a:r>
              <a:rPr lang="en-US" sz="2400" dirty="0" smtClean="0"/>
              <a:t>using </a:t>
            </a:r>
            <a:r>
              <a:rPr lang="en-US" sz="2400" dirty="0"/>
              <a:t>codes </a:t>
            </a:r>
            <a:r>
              <a:rPr lang="en-US" sz="2400" dirty="0" smtClean="0"/>
              <a:t>such as TRANSP</a:t>
            </a:r>
            <a:r>
              <a:rPr lang="en-US" sz="2400" dirty="0"/>
              <a:t> </a:t>
            </a:r>
            <a:r>
              <a:rPr lang="en-US" sz="2400" dirty="0" smtClean="0"/>
              <a:t>and M3D</a:t>
            </a:r>
            <a:r>
              <a:rPr lang="en-US" sz="2400" dirty="0"/>
              <a:t>-C1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3150" y="1022866"/>
            <a:ext cx="263525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CPU hours used (k)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076700" y="2844800"/>
            <a:ext cx="800100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3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91016"/>
          </a:xfrm>
          <a:prstGeom prst="rect">
            <a:avLst/>
          </a:prstGeom>
          <a:solidFill>
            <a:srgbClr val="CCFFCC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65176"/>
            <a:ext cx="9014240" cy="454933"/>
          </a:xfrm>
        </p:spPr>
        <p:txBody>
          <a:bodyPr>
            <a:noAutofit/>
          </a:bodyPr>
          <a:lstStyle/>
          <a:p>
            <a:r>
              <a:rPr lang="en-US" sz="3200" dirty="0" smtClean="0"/>
              <a:t>Liquid Metals as Plasma-Facing Materials for Fusion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" y="399421"/>
            <a:ext cx="8834043" cy="11580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595" i="1" dirty="0" smtClean="0">
                <a:solidFill>
                  <a:srgbClr val="0000FF"/>
                </a:solidFill>
              </a:rPr>
              <a:t>From atoms to </a:t>
            </a:r>
            <a:r>
              <a:rPr lang="en-US" sz="2595" i="1" dirty="0" err="1" smtClean="0">
                <a:solidFill>
                  <a:srgbClr val="0000FF"/>
                </a:solidFill>
              </a:rPr>
              <a:t>tokamaks</a:t>
            </a:r>
            <a:endParaRPr lang="en-US" sz="2595" i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595" i="1" dirty="0" smtClean="0">
                <a:solidFill>
                  <a:srgbClr val="0000FF"/>
                </a:solidFill>
              </a:rPr>
              <a:t>	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957261"/>
            <a:ext cx="901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FF"/>
                </a:solidFill>
              </a:rPr>
              <a:t>Princeton University team of materials scientists received OFES funding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1422414"/>
            <a:ext cx="86297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Theoretical materials science of liquids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Instrumentation for surface characterization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Fluid dynamics of thin film flow</a:t>
            </a:r>
          </a:p>
          <a:p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 smtClean="0"/>
              <a:t> LDRD support for flow experiments on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HT-7 (China) and Magnum (Netherlands)</a:t>
            </a:r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Experiments </a:t>
            </a:r>
            <a:r>
              <a:rPr lang="en-US" sz="2400" dirty="0"/>
              <a:t>in </a:t>
            </a:r>
            <a:r>
              <a:rPr lang="en-US" sz="2400" dirty="0" err="1"/>
              <a:t>tokamaks</a:t>
            </a:r>
            <a:r>
              <a:rPr lang="en-US" sz="2400" dirty="0"/>
              <a:t> (LTX, NSTX-U)</a:t>
            </a:r>
          </a:p>
          <a:p>
            <a:endParaRPr lang="en-US" sz="2400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9" name="Picture 8" descr="12A0218_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4102" y="3640461"/>
            <a:ext cx="3049942" cy="2305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695" y="452333"/>
            <a:ext cx="1592887" cy="35260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99449" y="6302178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4304" y="6302178"/>
            <a:ext cx="898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660066"/>
                </a:solidFill>
              </a:rPr>
              <a:t>Aiming toward the world’s most comprehensive program in this area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7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budget challenge for fusion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736091"/>
              </p:ext>
            </p:extLst>
          </p:nvPr>
        </p:nvGraphicFramePr>
        <p:xfrm>
          <a:off x="1007275" y="2016757"/>
          <a:ext cx="7004408" cy="230888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751102"/>
                <a:gridCol w="1751102"/>
                <a:gridCol w="1751102"/>
                <a:gridCol w="1751102"/>
              </a:tblGrid>
              <a:tr h="39663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000000"/>
                          </a:solidFill>
                        </a:rPr>
                        <a:t>FY 12</a:t>
                      </a:r>
                      <a:endParaRPr lang="en-US" sz="28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000000"/>
                          </a:solidFill>
                        </a:rPr>
                        <a:t>FY14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000000"/>
                          </a:solidFill>
                        </a:rPr>
                        <a:t>change</a:t>
                      </a:r>
                      <a:endParaRPr lang="en-US" sz="28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5CA"/>
                    </a:solidFill>
                  </a:tcPr>
                </a:tc>
              </a:tr>
              <a:tr h="5969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ITER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105</a:t>
                      </a: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120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969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Research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$296M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233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-63</a:t>
                      </a:r>
                      <a:r>
                        <a:rPr lang="en-US" sz="2800" baseline="0" dirty="0" smtClean="0"/>
                        <a:t> (21%)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E5CA"/>
                    </a:solidFill>
                  </a:tcPr>
                </a:tc>
              </a:tr>
              <a:tr h="59690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Total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401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458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57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8824" y="475129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plan is to maintain ITER at $225M for many years</a:t>
            </a:r>
          </a:p>
          <a:p>
            <a:endParaRPr lang="en-US" sz="2800" dirty="0"/>
          </a:p>
          <a:p>
            <a:r>
              <a:rPr lang="en-US" sz="2800" dirty="0" smtClean="0"/>
              <a:t>The cut to the research program is severe everywhere,      (singularly so for MIT)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607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7562"/>
          </a:xfrm>
        </p:spPr>
        <p:txBody>
          <a:bodyPr/>
          <a:lstStyle/>
          <a:p>
            <a:r>
              <a:rPr lang="en-US" u="sng" dirty="0" smtClean="0"/>
              <a:t>PPPL contributing to ITER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509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ITER provides the access to burning plasma science,      and will be the centerpiece of the world fusion program</a:t>
            </a:r>
          </a:p>
          <a:p>
            <a:pPr marL="0" indent="0">
              <a:buNone/>
            </a:pPr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/>
              <a:t>ITER physics pervades the PPPL physics program:  NSTX, theory, and off-site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collaborations</a:t>
            </a:r>
          </a:p>
          <a:p>
            <a:endParaRPr lang="en-US" sz="2800" dirty="0"/>
          </a:p>
          <a:p>
            <a:r>
              <a:rPr lang="en-US" sz="2800" dirty="0" smtClean="0"/>
              <a:t>PPPL is a partner in the US ITER construction activities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024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962806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35600" y="962806"/>
            <a:ext cx="3708400" cy="5914244"/>
          </a:xfrm>
          <a:prstGeom prst="rect">
            <a:avLst/>
          </a:prstGeom>
          <a:solidFill>
            <a:srgbClr val="FFE8A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7937" y="943756"/>
            <a:ext cx="5443537" cy="5914244"/>
          </a:xfrm>
          <a:prstGeom prst="rect">
            <a:avLst/>
          </a:prstGeom>
          <a:solidFill>
            <a:srgbClr val="C1ED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/>
          <a:stretch>
            <a:fillRect/>
          </a:stretch>
        </p:blipFill>
        <p:spPr bwMode="auto">
          <a:xfrm>
            <a:off x="295275" y="3691366"/>
            <a:ext cx="3827632" cy="279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95275" y="3660989"/>
            <a:ext cx="1301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sz="1400" dirty="0"/>
              <a:t>Diagnostic First </a:t>
            </a:r>
          </a:p>
          <a:p>
            <a:pPr algn="r"/>
            <a:r>
              <a:rPr lang="en-US" sz="1400" dirty="0"/>
              <a:t>Wall Panel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1820863" y="6150189"/>
            <a:ext cx="20335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dirty="0"/>
              <a:t>Diagnostic Shield Module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0875" y="4068977"/>
            <a:ext cx="63500" cy="34131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573337" y="5888252"/>
            <a:ext cx="131763" cy="261937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 descr="In-cryostat Overview 1301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t="33842" r="54962" b="30418"/>
          <a:stretch>
            <a:fillRect/>
          </a:stretch>
        </p:blipFill>
        <p:spPr bwMode="auto">
          <a:xfrm flipH="1">
            <a:off x="5999337" y="2096702"/>
            <a:ext cx="2818695" cy="462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376" y="1637102"/>
            <a:ext cx="5559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PPPL manages US diagnostic contributions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Designing diagnostic port plugs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26237" y="1265705"/>
            <a:ext cx="4209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Designing</a:t>
            </a:r>
          </a:p>
          <a:p>
            <a:pPr algn="ctr"/>
            <a:r>
              <a:rPr lang="en-US" sz="2400" dirty="0" smtClean="0"/>
              <a:t>in-vessel coils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9376" y="114300"/>
            <a:ext cx="89757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PPPL </a:t>
            </a:r>
            <a:r>
              <a:rPr lang="en-US" sz="3200" dirty="0"/>
              <a:t>is contributing to ITER design and construction</a:t>
            </a:r>
          </a:p>
        </p:txBody>
      </p:sp>
    </p:spTree>
    <p:extLst>
      <p:ext uri="{BB962C8B-B14F-4D97-AF65-F5344CB8AC3E}">
        <p14:creationId xmlns:p14="http://schemas.microsoft.com/office/powerpoint/2010/main" val="422537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C:\Documents and Settings\benfati\Desktop\Energy Management Workshop\Building and site views\ITER SITE-SECOND EDITION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073150"/>
            <a:ext cx="8435975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 rot="1280289">
            <a:off x="4625975" y="2139950"/>
            <a:ext cx="828675" cy="2936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913188" y="1571625"/>
            <a:ext cx="768350" cy="53975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76475" y="1225550"/>
            <a:ext cx="2062163" cy="360363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anchor="ctr"/>
          <a:lstStyle/>
          <a:p>
            <a:pPr algn="ctr"/>
            <a:r>
              <a:rPr lang="en-US" sz="1400"/>
              <a:t>22kV Switchgear</a:t>
            </a:r>
            <a:endParaRPr lang="en-GB" sz="1400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5583238" y="1339850"/>
            <a:ext cx="869950" cy="45402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237288" y="1211263"/>
            <a:ext cx="2286000" cy="360362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anchor="ctr"/>
          <a:lstStyle/>
          <a:p>
            <a:pPr algn="ctr"/>
            <a:r>
              <a:rPr lang="en-US" sz="1400"/>
              <a:t>400kV SSEN Substation</a:t>
            </a:r>
            <a:endParaRPr lang="en-GB" sz="1400"/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2047875" y="4219575"/>
            <a:ext cx="395288" cy="279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652463" y="3678238"/>
            <a:ext cx="501650" cy="3397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485900" y="2185988"/>
            <a:ext cx="561975" cy="203358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  <a:cs typeface="+mn-cs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H="1">
            <a:off x="925513" y="2185988"/>
            <a:ext cx="560387" cy="149225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  <a:cs typeface="+mn-cs"/>
            </a:endParaRPr>
          </a:p>
        </p:txBody>
      </p:sp>
      <p:sp>
        <p:nvSpPr>
          <p:cNvPr id="18" name="Oval 3"/>
          <p:cNvSpPr>
            <a:spLocks noChangeArrowheads="1"/>
          </p:cNvSpPr>
          <p:nvPr/>
        </p:nvSpPr>
        <p:spPr bwMode="auto">
          <a:xfrm>
            <a:off x="2068513" y="4030663"/>
            <a:ext cx="736600" cy="3937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H="1" flipV="1">
            <a:off x="2787650" y="4310063"/>
            <a:ext cx="1622425" cy="587375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449763" y="4768850"/>
            <a:ext cx="2632075" cy="542925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anchor="ctr"/>
          <a:lstStyle/>
          <a:p>
            <a:pPr algn="ctr"/>
            <a:r>
              <a:rPr lang="en-US" sz="1400"/>
              <a:t>Invesment Protection Distribution, UPS, DC systems</a:t>
            </a:r>
            <a:endParaRPr lang="en-GB" sz="1400"/>
          </a:p>
        </p:txBody>
      </p:sp>
      <p:sp>
        <p:nvSpPr>
          <p:cNvPr id="29" name="Oval 3"/>
          <p:cNvSpPr>
            <a:spLocks noChangeArrowheads="1"/>
          </p:cNvSpPr>
          <p:nvPr/>
        </p:nvSpPr>
        <p:spPr bwMode="auto">
          <a:xfrm rot="986246">
            <a:off x="4689475" y="1814513"/>
            <a:ext cx="1595438" cy="5302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12763" y="1685925"/>
            <a:ext cx="2062162" cy="500063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anchor="ctr"/>
          <a:lstStyle/>
          <a:p>
            <a:pPr algn="ctr"/>
            <a:r>
              <a:rPr lang="en-US" sz="1400"/>
              <a:t>6.6kV Power Centers</a:t>
            </a:r>
          </a:p>
          <a:p>
            <a:pPr algn="ctr"/>
            <a:r>
              <a:rPr lang="en-US" sz="1400"/>
              <a:t>(typ. 6 locations)</a:t>
            </a:r>
            <a:endParaRPr lang="en-GB" sz="140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3175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+mj-lt"/>
                <a:ea typeface="+mj-ea"/>
                <a:cs typeface="+mj-cs"/>
              </a:rPr>
              <a:t>Providing Steady </a:t>
            </a:r>
            <a:r>
              <a:rPr lang="en-US" sz="3600" dirty="0">
                <a:latin typeface="+mj-lt"/>
                <a:ea typeface="+mj-ea"/>
                <a:cs typeface="+mj-cs"/>
              </a:rPr>
              <a:t>State Electrical </a:t>
            </a:r>
            <a:r>
              <a:rPr lang="en-US" sz="3600" dirty="0" smtClean="0">
                <a:latin typeface="+mj-lt"/>
                <a:ea typeface="+mj-ea"/>
                <a:cs typeface="+mj-cs"/>
              </a:rPr>
              <a:t>Network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228600" y="5611813"/>
            <a:ext cx="8705850" cy="105886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150MW </a:t>
            </a:r>
            <a:r>
              <a:rPr lang="en-US" sz="2400" dirty="0">
                <a:latin typeface="+mn-lt"/>
                <a:ea typeface="+mn-ea"/>
                <a:cs typeface="+mn-cs"/>
              </a:rPr>
              <a:t>to conventional ITER systems (cooling water, </a:t>
            </a:r>
            <a:r>
              <a:rPr lang="en-US" sz="2400" dirty="0" err="1">
                <a:latin typeface="+mn-lt"/>
                <a:ea typeface="+mn-ea"/>
                <a:cs typeface="+mn-cs"/>
              </a:rPr>
              <a:t>cryoplant</a:t>
            </a:r>
            <a:r>
              <a:rPr lang="en-US" sz="2400" dirty="0">
                <a:latin typeface="+mn-lt"/>
                <a:ea typeface="+mn-ea"/>
                <a:cs typeface="+mn-cs"/>
              </a:rPr>
              <a:t>, etc.)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latin typeface="+mn-lt"/>
                <a:ea typeface="+mn-ea"/>
                <a:cs typeface="+mn-cs"/>
              </a:rPr>
              <a:t>75</a:t>
            </a:r>
            <a:r>
              <a:rPr lang="en-US" sz="2400" dirty="0">
                <a:latin typeface="+mn-lt"/>
                <a:ea typeface="+mn-ea"/>
                <a:cs typeface="+mn-cs"/>
              </a:rPr>
              <a:t>% of Equipment Provided by US (PPPL</a:t>
            </a:r>
            <a:r>
              <a:rPr lang="en-US" sz="2400" dirty="0" smtClean="0">
                <a:latin typeface="+mn-lt"/>
                <a:ea typeface="+mn-ea"/>
                <a:cs typeface="+mn-cs"/>
              </a:rPr>
              <a:t>)</a:t>
            </a:r>
            <a:endParaRPr lang="en-US" sz="24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Planning for ITER operation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PPPL will aspire to play a lead role in the US operations team</a:t>
            </a:r>
          </a:p>
          <a:p>
            <a:endParaRPr lang="en-US" dirty="0"/>
          </a:p>
          <a:p>
            <a:r>
              <a:rPr lang="en-US" dirty="0" smtClean="0"/>
              <a:t>Large-scale simulation is essential to interpret and guide  ITER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5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13000"/>
            <a:ext cx="9144000" cy="976807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27" y="2443436"/>
            <a:ext cx="8686800" cy="946371"/>
          </a:xfrm>
        </p:spPr>
        <p:txBody>
          <a:bodyPr>
            <a:noAutofit/>
          </a:bodyPr>
          <a:lstStyle/>
          <a:p>
            <a:r>
              <a:rPr lang="en-US" sz="3200" dirty="0" smtClean="0"/>
              <a:t>Advancing general plasma science and applications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310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157"/>
            <a:ext cx="8229600" cy="555648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Growing plasma astrophysics</a:t>
            </a:r>
            <a:endParaRPr lang="en-US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" y="862846"/>
            <a:ext cx="8971010" cy="599515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Proposal submitted to NSF for next-generation reconnection experiment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2844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MRX design,</a:t>
            </a:r>
          </a:p>
          <a:p>
            <a:pPr algn="l"/>
            <a:r>
              <a:rPr lang="en-US" sz="3200" dirty="0" smtClean="0"/>
              <a:t>At larger size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766" y="1934872"/>
            <a:ext cx="2679700" cy="34163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30251" y="5394824"/>
            <a:ext cx="8840759" cy="1463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Increases the dimensionless size 10x, </a:t>
            </a:r>
          </a:p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Increases the dimensionless electrical conductivity 100x,</a:t>
            </a:r>
          </a:p>
          <a:p>
            <a:pPr algn="l"/>
            <a:r>
              <a:rPr lang="en-US" sz="2800" dirty="0" smtClean="0">
                <a:solidFill>
                  <a:srgbClr val="0000FF"/>
                </a:solidFill>
              </a:rPr>
              <a:t>More </a:t>
            </a:r>
            <a:r>
              <a:rPr lang="en-US" sz="2800" dirty="0" err="1" smtClean="0">
                <a:solidFill>
                  <a:srgbClr val="0000FF"/>
                </a:solidFill>
              </a:rPr>
              <a:t>astrophysically</a:t>
            </a:r>
            <a:r>
              <a:rPr lang="en-US" sz="2800" dirty="0" smtClean="0">
                <a:solidFill>
                  <a:srgbClr val="0000FF"/>
                </a:solidFill>
              </a:rPr>
              <a:t> relevant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157"/>
            <a:ext cx="8229600" cy="555648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Growing plasma astrophysics</a:t>
            </a:r>
            <a:endParaRPr lang="en-US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" y="862846"/>
            <a:ext cx="8971010" cy="599515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Proposal submitted to NSF for next-generation reconnection experiment</a:t>
            </a:r>
          </a:p>
          <a:p>
            <a:endParaRPr lang="en-US" sz="2400" dirty="0" smtClean="0"/>
          </a:p>
          <a:p>
            <a:r>
              <a:rPr lang="en-US" sz="2400" dirty="0" smtClean="0"/>
              <a:t>Max-Planck/Princeton Center for Plasma Physics ramping up	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0000FF"/>
                </a:solidFill>
              </a:rPr>
              <a:t>Princeton: PPPL, Dept. of Astrophysical Science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		Max-Planck Society: Institute of Plasma Physics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							    Institute of Solar System Research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							    Institute of Astrophysics</a:t>
            </a:r>
            <a:endParaRPr 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		Inaugurated March, 2012</a:t>
            </a:r>
            <a:endParaRPr 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		New US/German links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		New astrophysics/fusion links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		Center meeting in Princeton, week of Oct 28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221" y="4590802"/>
            <a:ext cx="3489093" cy="95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0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157"/>
            <a:ext cx="8229600" cy="555648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Growing plasma astrophysics</a:t>
            </a:r>
            <a:endParaRPr lang="en-US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" y="862846"/>
            <a:ext cx="8971010" cy="599515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Proposal submitted to NSF for next-generation reconnection experiment</a:t>
            </a:r>
          </a:p>
          <a:p>
            <a:endParaRPr lang="en-US" sz="2400" dirty="0" smtClean="0"/>
          </a:p>
          <a:p>
            <a:r>
              <a:rPr lang="en-US" sz="2400" dirty="0" smtClean="0"/>
              <a:t>Max-Planck/Princeton Center for Plasma Physics ramping up</a:t>
            </a:r>
          </a:p>
          <a:p>
            <a:endParaRPr lang="en-US" sz="2400" dirty="0" smtClean="0"/>
          </a:p>
          <a:p>
            <a:r>
              <a:rPr lang="en-US" sz="2400" dirty="0" smtClean="0"/>
              <a:t>New effort in reconnection in high energy density plasmas (NNSA)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Expanded effort in </a:t>
            </a:r>
            <a:r>
              <a:rPr lang="en-US" sz="2400" dirty="0" err="1" smtClean="0"/>
              <a:t>heliophysics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r>
              <a:rPr lang="en-US" sz="2400" dirty="0" smtClean="0"/>
              <a:t>Expanded collaborations with Astrophysics Department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563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504"/>
            <a:ext cx="8229600" cy="751009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Advancing new applications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4741"/>
            <a:ext cx="8229600" cy="4525963"/>
          </a:xfrm>
        </p:spPr>
        <p:txBody>
          <a:bodyPr/>
          <a:lstStyle/>
          <a:p>
            <a:r>
              <a:rPr lang="en-US" dirty="0" smtClean="0"/>
              <a:t>Plasma-based nanotechnology</a:t>
            </a:r>
          </a:p>
          <a:p>
            <a:endParaRPr lang="en-US" dirty="0"/>
          </a:p>
          <a:p>
            <a:r>
              <a:rPr lang="en-US" dirty="0" smtClean="0"/>
              <a:t>New mass separation techniques</a:t>
            </a:r>
          </a:p>
          <a:p>
            <a:endParaRPr lang="en-US" dirty="0"/>
          </a:p>
          <a:p>
            <a:r>
              <a:rPr lang="en-US" dirty="0" smtClean="0"/>
              <a:t>PTOLEMY experiment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5687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1"/>
            <a:ext cx="8229600" cy="620769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Plasma-based nanotechnology</a:t>
            </a:r>
            <a:endParaRPr lang="en-US" sz="3200" u="sng" dirty="0"/>
          </a:p>
        </p:txBody>
      </p:sp>
      <p:pic>
        <p:nvPicPr>
          <p:cNvPr id="4" name="Picture 5" descr="P10003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4849121"/>
            <a:ext cx="2626758" cy="197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SCN18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58" y="4754421"/>
            <a:ext cx="2761215" cy="207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89" b="71481"/>
          <a:stretch>
            <a:fillRect/>
          </a:stretch>
        </p:blipFill>
        <p:spPr bwMode="auto">
          <a:xfrm>
            <a:off x="3771899" y="4950853"/>
            <a:ext cx="1144297" cy="152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4219" y="644546"/>
            <a:ext cx="87267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Proposal submitted to Basic Energy Sciences/DOE</a:t>
            </a:r>
          </a:p>
          <a:p>
            <a:r>
              <a:rPr lang="en-US" sz="2400" dirty="0" smtClean="0"/>
              <a:t>  </a:t>
            </a:r>
            <a:r>
              <a:rPr lang="en-US" sz="2400" i="1" dirty="0" smtClean="0">
                <a:solidFill>
                  <a:srgbClr val="0000FF"/>
                </a:solidFill>
              </a:rPr>
              <a:t>“ </a:t>
            </a:r>
            <a:r>
              <a:rPr lang="en-US" sz="2400" i="1" dirty="0">
                <a:solidFill>
                  <a:srgbClr val="0000FF"/>
                </a:solidFill>
              </a:rPr>
              <a:t>Fundamental Studies of Synthesis of </a:t>
            </a:r>
            <a:r>
              <a:rPr lang="en-US" sz="2400" i="1" dirty="0" err="1">
                <a:solidFill>
                  <a:srgbClr val="0000FF"/>
                </a:solidFill>
              </a:rPr>
              <a:t>Nanomaterials</a:t>
            </a:r>
            <a:r>
              <a:rPr lang="en-US" sz="2400" i="1" dirty="0">
                <a:solidFill>
                  <a:srgbClr val="0000FF"/>
                </a:solidFill>
              </a:rPr>
              <a:t>: A joint </a:t>
            </a:r>
            <a:r>
              <a:rPr lang="en-US" sz="2400" i="1" dirty="0" smtClean="0">
                <a:solidFill>
                  <a:srgbClr val="0000FF"/>
                </a:solidFill>
              </a:rPr>
              <a:t>     </a:t>
            </a:r>
          </a:p>
          <a:p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</a:rPr>
              <a:t>   challenge </a:t>
            </a:r>
            <a:r>
              <a:rPr lang="en-US" sz="2400" i="1" dirty="0">
                <a:solidFill>
                  <a:srgbClr val="0000FF"/>
                </a:solidFill>
              </a:rPr>
              <a:t>for plasma and materials </a:t>
            </a:r>
            <a:r>
              <a:rPr lang="en-US" sz="2400" i="1" dirty="0" smtClean="0">
                <a:solidFill>
                  <a:srgbClr val="0000FF"/>
                </a:solidFill>
              </a:rPr>
              <a:t>sciences”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Collaborators from </a:t>
            </a:r>
          </a:p>
          <a:p>
            <a:r>
              <a:rPr lang="en-US" sz="2400" dirty="0"/>
              <a:t>	</a:t>
            </a:r>
            <a:r>
              <a:rPr lang="en-US" sz="2200" dirty="0" smtClean="0"/>
              <a:t>Princeton University (material and laser scientists in the engineering 					         school and Chemistry Department), 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George Washington University (low temperature plasma science), 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Case Western Reserve (plasma synthesis of nanoparticles)</a:t>
            </a:r>
          </a:p>
          <a:p>
            <a:endParaRPr lang="en-US" sz="2400" i="1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Exploits plasma </a:t>
            </a:r>
            <a:r>
              <a:rPr lang="en-US" sz="2400" dirty="0" err="1"/>
              <a:t>nano</a:t>
            </a:r>
            <a:r>
              <a:rPr lang="en-US" sz="2400" dirty="0"/>
              <a:t>-lab set up via LDRD funds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16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662"/>
            <a:ext cx="8686800" cy="677985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The approximate effect on PPPL in FY14</a:t>
            </a:r>
            <a:endParaRPr lang="en-US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0492" y="292100"/>
            <a:ext cx="901826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NSTX-Upgrade project and program are fully funded</a:t>
            </a:r>
          </a:p>
          <a:p>
            <a:endParaRPr lang="en-US" sz="2800" dirty="0"/>
          </a:p>
          <a:p>
            <a:r>
              <a:rPr lang="en-US" sz="2800" dirty="0"/>
              <a:t>Roughly a 10% </a:t>
            </a:r>
            <a:r>
              <a:rPr lang="en-US" sz="2800" dirty="0" smtClean="0"/>
              <a:t>reduction for PPPL ($6M - $7M) from FES</a:t>
            </a:r>
          </a:p>
          <a:p>
            <a:endParaRPr lang="en-US" sz="2800" dirty="0"/>
          </a:p>
          <a:p>
            <a:r>
              <a:rPr lang="en-US" sz="2800" dirty="0"/>
              <a:t>R</a:t>
            </a:r>
            <a:r>
              <a:rPr lang="en-US" sz="2800" dirty="0" smtClean="0"/>
              <a:t>eduction of funding for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collaborations (C-MOD at GA,DIII-D at MIT),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	 </a:t>
            </a:r>
            <a:r>
              <a:rPr lang="en-US" sz="2800" dirty="0" smtClean="0">
                <a:solidFill>
                  <a:srgbClr val="0000FF"/>
                </a:solidFill>
              </a:rPr>
              <a:t>theory, </a:t>
            </a:r>
            <a:endParaRPr lang="en-US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	 general plasma science experiments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	 high energy density physics</a:t>
            </a:r>
            <a:endParaRPr lang="en-US" sz="2800" dirty="0"/>
          </a:p>
          <a:p>
            <a:pPr>
              <a:spcBef>
                <a:spcPts val="1872"/>
              </a:spcBef>
            </a:pPr>
            <a:r>
              <a:rPr lang="en-US" sz="2800" dirty="0" smtClean="0"/>
              <a:t>Broad negative scientific impact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227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5653" y="508000"/>
            <a:ext cx="5168347" cy="404191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8000"/>
            <a:ext cx="3975653" cy="4041913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01565"/>
            <a:ext cx="8229600" cy="752405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New mass separation techniques</a:t>
            </a:r>
            <a:endParaRPr lang="en-US" sz="3200" u="sng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658463"/>
            <a:ext cx="414793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Plasma mass filter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7636" y="1231729"/>
            <a:ext cx="3408017" cy="3138811"/>
            <a:chOff x="200952" y="1312418"/>
            <a:chExt cx="6346451" cy="5837765"/>
          </a:xfrm>
        </p:grpSpPr>
        <p:grpSp>
          <p:nvGrpSpPr>
            <p:cNvPr id="9" name="Group 6"/>
            <p:cNvGrpSpPr/>
            <p:nvPr/>
          </p:nvGrpSpPr>
          <p:grpSpPr>
            <a:xfrm rot="5400000">
              <a:off x="2422987" y="4620613"/>
              <a:ext cx="1507409" cy="3551731"/>
              <a:chOff x="6215063" y="2048969"/>
              <a:chExt cx="1507409" cy="3551731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 flipV="1">
                <a:off x="6215063" y="2633663"/>
                <a:ext cx="0" cy="29670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26"/>
              <p:cNvSpPr txBox="1">
                <a:spLocks noChangeArrowheads="1"/>
              </p:cNvSpPr>
              <p:nvPr/>
            </p:nvSpPr>
            <p:spPr bwMode="auto">
              <a:xfrm rot="16200000">
                <a:off x="5016748" y="3372309"/>
                <a:ext cx="3129483" cy="686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latin typeface="Calibri" pitchFamily="68" charset="0"/>
                  </a:rPr>
                  <a:t>Magnetic force</a:t>
                </a:r>
              </a:p>
            </p:txBody>
          </p:sp>
          <p:sp>
            <p:nvSpPr>
              <p:cNvPr id="18" name="TextBox 27"/>
              <p:cNvSpPr txBox="1">
                <a:spLocks noChangeArrowheads="1"/>
              </p:cNvSpPr>
              <p:nvPr/>
            </p:nvSpPr>
            <p:spPr bwMode="auto">
              <a:xfrm rot="16200000">
                <a:off x="5763250" y="3321283"/>
                <a:ext cx="3231536" cy="686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latin typeface="Calibri" pitchFamily="68" charset="0"/>
                  </a:rPr>
                  <a:t>Centrifugal force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7035800" y="2633663"/>
                <a:ext cx="11113" cy="29670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6"/>
            <p:cNvGrpSpPr/>
            <p:nvPr/>
          </p:nvGrpSpPr>
          <p:grpSpPr>
            <a:xfrm>
              <a:off x="200952" y="1312418"/>
              <a:ext cx="6346451" cy="4297363"/>
              <a:chOff x="200952" y="1312418"/>
              <a:chExt cx="6346451" cy="4297363"/>
            </a:xfrm>
          </p:grpSpPr>
          <p:pic>
            <p:nvPicPr>
              <p:cNvPr id="11" name="Picture 5" descr="act_up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5400000" flipH="1">
                <a:off x="857600" y="1514825"/>
                <a:ext cx="4297362" cy="3892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>
                <a:off x="4850503" y="3375705"/>
                <a:ext cx="1696900" cy="1202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latin typeface="Calibri" pitchFamily="68" charset="0"/>
                  </a:rPr>
                  <a:t>Light ions</a:t>
                </a:r>
              </a:p>
            </p:txBody>
          </p:sp>
          <p:sp>
            <p:nvSpPr>
              <p:cNvPr id="13" name="Up Arrow 12"/>
              <p:cNvSpPr/>
              <p:nvPr/>
            </p:nvSpPr>
            <p:spPr>
              <a:xfrm rot="5400000">
                <a:off x="4790178" y="2829606"/>
                <a:ext cx="635000" cy="457200"/>
              </a:xfrm>
              <a:prstGeom prst="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4" name="TextBox 13"/>
              <p:cNvSpPr txBox="1">
                <a:spLocks noChangeArrowheads="1"/>
              </p:cNvSpPr>
              <p:nvPr/>
            </p:nvSpPr>
            <p:spPr bwMode="auto">
              <a:xfrm>
                <a:off x="200952" y="1951606"/>
                <a:ext cx="1595758" cy="1202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latin typeface="Calibri" pitchFamily="68" charset="0"/>
                  </a:rPr>
                  <a:t>Heavy ions</a:t>
                </a:r>
              </a:p>
            </p:txBody>
          </p:sp>
          <p:sp>
            <p:nvSpPr>
              <p:cNvPr id="15" name="Up Arrow 14"/>
              <p:cNvSpPr/>
              <p:nvPr/>
            </p:nvSpPr>
            <p:spPr>
              <a:xfrm rot="5400000" flipH="1" flipV="1">
                <a:off x="267835" y="1401319"/>
                <a:ext cx="635001" cy="457199"/>
              </a:xfrm>
              <a:prstGeom prst="upArrow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4605130" y="708509"/>
            <a:ext cx="4081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Advanced liquid centrifuge</a:t>
            </a:r>
            <a:endParaRPr lang="en-US" sz="2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3" y="1368980"/>
            <a:ext cx="3013766" cy="18790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419" y="1403546"/>
            <a:ext cx="1900794" cy="250559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549913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/>
          </a:p>
          <a:p>
            <a:r>
              <a:rPr lang="en-US" sz="2400" dirty="0" smtClean="0"/>
              <a:t>        Continuing discussions with Savannah River National Lab,</a:t>
            </a:r>
          </a:p>
          <a:p>
            <a:r>
              <a:rPr lang="en-US" sz="2400" dirty="0" smtClean="0"/>
              <a:t>        DOE/Environmental Management, and DOE/Nuclear Energy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185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PTOLEMY Experiment</a:t>
            </a:r>
            <a:br>
              <a:rPr lang="en-US" dirty="0" smtClean="0"/>
            </a:br>
            <a:r>
              <a:rPr lang="en-US" sz="3100" dirty="0" smtClean="0"/>
              <a:t>(Princeton Tritium Observatory for Light, Early university, Massive neutrino Yield) 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689100"/>
            <a:ext cx="8763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Initiated and led by Prof. Chris Tully, Physics Department</a:t>
            </a:r>
          </a:p>
          <a:p>
            <a:r>
              <a:rPr lang="en-US" sz="2400" dirty="0" smtClean="0"/>
              <a:t>To detect neutrinos created 1 second after the big bang</a:t>
            </a:r>
          </a:p>
          <a:p>
            <a:r>
              <a:rPr lang="en-US" sz="2400" dirty="0" smtClean="0"/>
              <a:t>Neutrinos captured by tritium; electrons emitted via beta decay</a:t>
            </a:r>
          </a:p>
          <a:p>
            <a:r>
              <a:rPr lang="en-US" sz="2400" dirty="0" smtClean="0"/>
              <a:t>Exploits PPPL’s special facility and engineering capabilities</a:t>
            </a:r>
            <a:endParaRPr lang="en-US" sz="2400" dirty="0"/>
          </a:p>
        </p:txBody>
      </p:sp>
      <p:pic>
        <p:nvPicPr>
          <p:cNvPr id="4" name="Picture 3" descr="Ptolemy 4.jpg"/>
          <p:cNvPicPr>
            <a:picLocks noChangeAspect="1"/>
          </p:cNvPicPr>
          <p:nvPr/>
        </p:nvPicPr>
        <p:blipFill>
          <a:blip r:embed="rId2"/>
          <a:srcRect b="7064"/>
          <a:stretch>
            <a:fillRect/>
          </a:stretch>
        </p:blipFill>
        <p:spPr>
          <a:xfrm>
            <a:off x="1320800" y="3683000"/>
            <a:ext cx="4632388" cy="3046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42418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Prototype experiment set up at D-site</a:t>
            </a:r>
            <a:endParaRPr lang="en-US" sz="2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358900"/>
            <a:ext cx="9144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04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09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PPPL works to be ever more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solidFill>
                  <a:srgbClr val="660066"/>
                </a:solidFill>
              </a:rPr>
              <a:t>safe, green and secure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4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8589"/>
            <a:ext cx="8229600" cy="669609"/>
          </a:xfrm>
        </p:spPr>
        <p:txBody>
          <a:bodyPr>
            <a:normAutofit fontScale="90000"/>
          </a:bodyPr>
          <a:lstStyle/>
          <a:p>
            <a:r>
              <a:rPr lang="en-US" sz="3200" u="sng" dirty="0" smtClean="0"/>
              <a:t>Keeping a strong emphasis on safety in the past year</a:t>
            </a:r>
            <a:endParaRPr lang="en-US" sz="3200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6949" y="736783"/>
            <a:ext cx="8817051" cy="619759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Ongoing surveys  (quarterly to 1/4th of staff each time)</a:t>
            </a:r>
          </a:p>
          <a:p>
            <a:r>
              <a:rPr lang="en-US" sz="2400" dirty="0" smtClean="0"/>
              <a:t>Human Factors Committee completed assessments of all units of the lab with heightened hazards</a:t>
            </a:r>
          </a:p>
          <a:p>
            <a:endParaRPr lang="en-US" sz="2400" dirty="0"/>
          </a:p>
          <a:p>
            <a:r>
              <a:rPr lang="en-US" sz="2400" dirty="0" smtClean="0"/>
              <a:t>Large list of corrective actions implemented</a:t>
            </a:r>
          </a:p>
          <a:p>
            <a:endParaRPr lang="en-US" sz="2400" dirty="0"/>
          </a:p>
          <a:p>
            <a:r>
              <a:rPr lang="en-US" sz="2400" dirty="0"/>
              <a:t> External reviews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 Safety Champions </a:t>
            </a:r>
            <a:r>
              <a:rPr lang="en-US" sz="2400" dirty="0"/>
              <a:t> </a:t>
            </a:r>
            <a:r>
              <a:rPr lang="en-US" sz="2400" dirty="0" smtClean="0"/>
              <a:t>       							committee committee </a:t>
            </a:r>
            <a:r>
              <a:rPr lang="en-US" sz="2400" dirty="0" err="1" smtClean="0"/>
              <a:t>stablished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715" y="3822701"/>
            <a:ext cx="540968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3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752600"/>
            <a:ext cx="81407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Thanks to efforts of the entire staff</a:t>
            </a:r>
          </a:p>
          <a:p>
            <a:pPr>
              <a:spcAft>
                <a:spcPts val="1200"/>
              </a:spcAft>
            </a:pPr>
            <a:endParaRPr lang="en-US" sz="2800" dirty="0">
              <a:solidFill>
                <a:srgbClr val="660066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660066"/>
                </a:solidFill>
              </a:rPr>
              <a:t>Challenge: </a:t>
            </a:r>
            <a:endParaRPr lang="en-US" sz="2800" dirty="0" smtClean="0">
              <a:solidFill>
                <a:srgbClr val="660066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660066"/>
                </a:solidFill>
              </a:rPr>
              <a:t>	</a:t>
            </a:r>
            <a:r>
              <a:rPr lang="en-US" sz="2800" dirty="0" smtClean="0">
                <a:solidFill>
                  <a:srgbClr val="660066"/>
                </a:solidFill>
              </a:rPr>
              <a:t>keep </a:t>
            </a:r>
            <a:r>
              <a:rPr lang="en-US" sz="2800" dirty="0">
                <a:solidFill>
                  <a:srgbClr val="660066"/>
                </a:solidFill>
              </a:rPr>
              <a:t>up safety awareness, avoid complacency,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660066"/>
                </a:solidFill>
              </a:rPr>
              <a:t>	</a:t>
            </a:r>
            <a:r>
              <a:rPr lang="en-US" sz="2800" dirty="0" smtClean="0">
                <a:solidFill>
                  <a:srgbClr val="660066"/>
                </a:solidFill>
              </a:rPr>
              <a:t>keep </a:t>
            </a:r>
            <a:r>
              <a:rPr lang="en-US" sz="2800" dirty="0">
                <a:solidFill>
                  <a:srgbClr val="660066"/>
                </a:solidFill>
              </a:rPr>
              <a:t>ideas coming in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5100" y="139700"/>
            <a:ext cx="88519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Over the past year,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PPPL’s  safety performance has been excellent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06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270500" y="3810001"/>
            <a:ext cx="3873500" cy="3036041"/>
          </a:xfrm>
          <a:prstGeom prst="rect">
            <a:avLst/>
          </a:prstGeom>
          <a:solidFill>
            <a:srgbClr val="8CF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3810001"/>
            <a:ext cx="5270500" cy="3036041"/>
          </a:xfrm>
          <a:prstGeom prst="rect">
            <a:avLst/>
          </a:prstGeom>
          <a:solidFill>
            <a:srgbClr val="FFD6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48400" y="792162"/>
            <a:ext cx="2895599" cy="3017839"/>
          </a:xfrm>
          <a:prstGeom prst="rect">
            <a:avLst/>
          </a:prstGeom>
          <a:solidFill>
            <a:srgbClr val="FFD6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" y="675747"/>
            <a:ext cx="6248400" cy="3134254"/>
          </a:xfrm>
          <a:prstGeom prst="rect">
            <a:avLst/>
          </a:prstGeom>
          <a:solidFill>
            <a:srgbClr val="8CF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901" y="0"/>
            <a:ext cx="9112099" cy="792162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Making PPPL greener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4682452"/>
            <a:ext cx="3619500" cy="2073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1" y="4101810"/>
            <a:ext cx="469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Reducing paper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23504"/>
            <a:ext cx="4201753" cy="2522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04411"/>
            <a:ext cx="561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“Cool roof” – energy savings and research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05" y="1321832"/>
            <a:ext cx="3390900" cy="2194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3076" y="797867"/>
            <a:ext cx="4679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Recycling metal (4 million pounds)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913" y="1509861"/>
            <a:ext cx="2653387" cy="1969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105" y="1259532"/>
            <a:ext cx="2480452" cy="24881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42100" y="1028700"/>
            <a:ext cx="184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composting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0135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0" y="127000"/>
            <a:ext cx="8851900" cy="1049338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3338"/>
            <a:ext cx="88519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PPPL recognized as “top environmental steward” </a:t>
            </a:r>
            <a:br>
              <a:rPr lang="en-US" sz="3200" dirty="0" smtClean="0"/>
            </a:br>
            <a:r>
              <a:rPr lang="en-US" sz="3200" dirty="0" smtClean="0"/>
              <a:t>in New Jersey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73200"/>
            <a:ext cx="86741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Award from NJ Department of Environmental Protection</a:t>
            </a:r>
          </a:p>
          <a:p>
            <a:endParaRPr lang="en-US" sz="2400" dirty="0"/>
          </a:p>
          <a:p>
            <a:r>
              <a:rPr lang="en-US" sz="2400" dirty="0" smtClean="0"/>
              <a:t>PPPL is #1 out of 760 organizations evaluated!</a:t>
            </a:r>
          </a:p>
          <a:p>
            <a:endParaRPr lang="en-US" sz="2400" dirty="0"/>
          </a:p>
          <a:p>
            <a:r>
              <a:rPr lang="en-US" sz="2400" dirty="0" smtClean="0"/>
              <a:t>Only organization to satisfy 20 out of 21 criteria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(green buildings, hazardous materials reduction, environmental 	management, recycling, reducing paper………)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 result of the efforts of the entire staff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556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Maintaining  cyber-security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219200"/>
            <a:ext cx="8851900" cy="4525963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buFont typeface="Arial"/>
              <a:buChar char="•"/>
            </a:pPr>
            <a:r>
              <a:rPr lang="en-US" dirty="0" smtClean="0">
                <a:latin typeface="Calibri" charset="0"/>
              </a:rPr>
              <a:t>Malicious attempts </a:t>
            </a:r>
            <a:r>
              <a:rPr lang="en-US" dirty="0">
                <a:latin typeface="Calibri" charset="0"/>
              </a:rPr>
              <a:t>blocked at PPPL in 2012: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en-US" sz="2000" dirty="0" smtClean="0">
                <a:latin typeface="Calibri" charset="0"/>
              </a:rPr>
              <a:t>	</a:t>
            </a:r>
            <a:r>
              <a:rPr lang="en-US" dirty="0" smtClean="0">
                <a:solidFill>
                  <a:srgbClr val="0000FF"/>
                </a:solidFill>
                <a:latin typeface="Calibri" charset="0"/>
              </a:rPr>
              <a:t>3.7 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million malicious web sites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en-US" dirty="0" smtClean="0">
                <a:solidFill>
                  <a:srgbClr val="0000FF"/>
                </a:solidFill>
                <a:latin typeface="Calibri" charset="0"/>
              </a:rPr>
              <a:t>	7,400 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email viruses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en-US" dirty="0" smtClean="0">
                <a:solidFill>
                  <a:srgbClr val="0000FF"/>
                </a:solidFill>
                <a:latin typeface="Calibri" charset="0"/>
              </a:rPr>
              <a:t>	48,000 </a:t>
            </a:r>
            <a:r>
              <a:rPr lang="ja-JP" altLang="en-US" dirty="0">
                <a:solidFill>
                  <a:srgbClr val="0000FF"/>
                </a:solidFill>
                <a:latin typeface="Calibri" charset="0"/>
              </a:rPr>
              <a:t>‘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phishing</a:t>
            </a:r>
            <a:r>
              <a:rPr lang="ja-JP" altLang="en-US" dirty="0">
                <a:solidFill>
                  <a:srgbClr val="0000FF"/>
                </a:solidFill>
                <a:latin typeface="Calibri" charset="0"/>
              </a:rPr>
              <a:t>’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 attempts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en-US" dirty="0" smtClean="0">
                <a:solidFill>
                  <a:srgbClr val="0000FF"/>
                </a:solidFill>
                <a:latin typeface="Calibri" charset="0"/>
              </a:rPr>
              <a:t>	7.5 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million email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</a:rPr>
              <a:t>spams</a:t>
            </a:r>
          </a:p>
          <a:p>
            <a:pPr lvl="2">
              <a:lnSpc>
                <a:spcPct val="80000"/>
              </a:lnSpc>
            </a:pPr>
            <a:endParaRPr lang="en-US" sz="2000" dirty="0">
              <a:latin typeface="Calibri" charset="0"/>
            </a:endParaRPr>
          </a:p>
          <a:p>
            <a:pPr marL="971550" lvl="1" indent="-457200">
              <a:lnSpc>
                <a:spcPct val="80000"/>
              </a:lnSpc>
              <a:buFont typeface="Arial"/>
              <a:buChar char="•"/>
            </a:pPr>
            <a:r>
              <a:rPr lang="en-US" dirty="0" smtClean="0">
                <a:latin typeface="Calibri" charset="0"/>
              </a:rPr>
              <a:t>Lab-wide cyber incident response exercise</a:t>
            </a:r>
          </a:p>
          <a:p>
            <a:pPr marL="514350" lvl="1" indent="0">
              <a:lnSpc>
                <a:spcPct val="80000"/>
              </a:lnSpc>
              <a:buNone/>
            </a:pPr>
            <a:endParaRPr lang="en-US" dirty="0">
              <a:latin typeface="Calibri" charset="0"/>
            </a:endParaRPr>
          </a:p>
          <a:p>
            <a:pPr marL="971550" lvl="1" indent="-457200">
              <a:lnSpc>
                <a:spcPct val="80000"/>
              </a:lnSpc>
              <a:buFont typeface="Arial"/>
              <a:buChar char="•"/>
            </a:pPr>
            <a:r>
              <a:rPr lang="en-US" dirty="0" smtClean="0">
                <a:latin typeface="Calibri" charset="0"/>
              </a:rPr>
              <a:t>DOE graded PPPL’s cyber-security program</a:t>
            </a:r>
          </a:p>
          <a:p>
            <a:pPr marL="514350" lvl="1" indent="0">
              <a:lnSpc>
                <a:spcPct val="80000"/>
              </a:lnSpc>
              <a:buNone/>
            </a:pP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    highest </a:t>
            </a:r>
            <a:r>
              <a:rPr lang="en-US" dirty="0">
                <a:latin typeface="Calibri" charset="0"/>
              </a:rPr>
              <a:t>among all Office of Science </a:t>
            </a:r>
            <a:r>
              <a:rPr lang="en-US" dirty="0" smtClean="0">
                <a:latin typeface="Calibri" charset="0"/>
              </a:rPr>
              <a:t>Laboratories</a:t>
            </a:r>
          </a:p>
          <a:p>
            <a:pPr marL="514350" lvl="1" indent="0">
              <a:lnSpc>
                <a:spcPct val="80000"/>
              </a:lnSpc>
              <a:buNone/>
            </a:pPr>
            <a:endParaRPr lang="en-US" dirty="0">
              <a:latin typeface="Calibri" charset="0"/>
            </a:endParaRPr>
          </a:p>
          <a:p>
            <a:pPr marL="514350" lvl="1" indent="0">
              <a:lnSpc>
                <a:spcPct val="80000"/>
              </a:lnSpc>
              <a:buNone/>
            </a:pPr>
            <a:endParaRPr lang="en-US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2700" dirty="0">
              <a:latin typeface="Calibri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61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PPPL’s physical security is outstanding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686800" cy="4525963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This past year:</a:t>
            </a:r>
          </a:p>
          <a:p>
            <a:r>
              <a:rPr lang="en-US" sz="2800" dirty="0" smtClean="0"/>
              <a:t>Drill for physical security</a:t>
            </a:r>
          </a:p>
          <a:p>
            <a:endParaRPr lang="en-US" sz="2800" dirty="0"/>
          </a:p>
          <a:p>
            <a:r>
              <a:rPr lang="en-US" sz="2800" dirty="0" smtClean="0"/>
              <a:t>DOE assessment cited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>
                <a:solidFill>
                  <a:srgbClr val="0000FF"/>
                </a:solidFill>
              </a:rPr>
              <a:t>best practices (for multi-tasked responders, booth ops), </a:t>
            </a:r>
            <a:r>
              <a:rPr lang="en-US" sz="2800" dirty="0">
                <a:solidFill>
                  <a:srgbClr val="0000FF"/>
                </a:solidFill>
              </a:rPr>
              <a:t>	</a:t>
            </a:r>
            <a:r>
              <a:rPr lang="en-US" sz="2800" dirty="0" smtClean="0">
                <a:solidFill>
                  <a:srgbClr val="0000FF"/>
                </a:solidFill>
              </a:rPr>
              <a:t>best in class (for mutual aid)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3791682"/>
            <a:ext cx="2603500" cy="2913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897616"/>
            <a:ext cx="3124200" cy="296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5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HR and business operations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i="1" dirty="0" smtClean="0">
                <a:solidFill>
                  <a:srgbClr val="0000FF"/>
                </a:solidFill>
              </a:rPr>
              <a:t>outstanding performance during stressful times</a:t>
            </a:r>
            <a:endParaRPr lang="en-US" sz="3200" i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409700"/>
            <a:ext cx="8890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Increasing compliance, training, regulatory requirements</a:t>
            </a:r>
          </a:p>
          <a:p>
            <a:pPr marL="0" indent="0">
              <a:buNone/>
            </a:pPr>
            <a:endParaRPr lang="en-US" sz="2800" dirty="0"/>
          </a:p>
          <a:p>
            <a:pPr>
              <a:spcBef>
                <a:spcPts val="72"/>
              </a:spcBef>
            </a:pPr>
            <a:r>
              <a:rPr lang="en-US" sz="2800" dirty="0" smtClean="0"/>
              <a:t>Business operations processed 50% more proposals than last year </a:t>
            </a:r>
          </a:p>
          <a:p>
            <a:endParaRPr lang="en-US" sz="2800" dirty="0"/>
          </a:p>
          <a:p>
            <a:pPr>
              <a:spcBef>
                <a:spcPts val="72"/>
              </a:spcBef>
            </a:pPr>
            <a:r>
              <a:rPr lang="en-US" sz="2800" dirty="0" smtClean="0">
                <a:solidFill>
                  <a:srgbClr val="660066"/>
                </a:solidFill>
              </a:rPr>
              <a:t>Welcome to our new </a:t>
            </a:r>
            <a:endParaRPr lang="en-US" sz="2800" dirty="0" smtClean="0">
              <a:solidFill>
                <a:srgbClr val="660066"/>
              </a:solidFill>
            </a:endParaRPr>
          </a:p>
          <a:p>
            <a:pPr marL="0" indent="0">
              <a:spcBef>
                <a:spcPts val="72"/>
              </a:spcBef>
              <a:buNone/>
            </a:pPr>
            <a:r>
              <a:rPr lang="en-US" sz="2800" dirty="0" smtClean="0">
                <a:solidFill>
                  <a:srgbClr val="660066"/>
                </a:solidFill>
              </a:rPr>
              <a:t>    Chief </a:t>
            </a:r>
            <a:r>
              <a:rPr lang="en-US" sz="2800" dirty="0" smtClean="0">
                <a:solidFill>
                  <a:srgbClr val="660066"/>
                </a:solidFill>
              </a:rPr>
              <a:t>Financial Officer, </a:t>
            </a:r>
            <a:endParaRPr lang="en-US" sz="2800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660066"/>
                </a:solidFill>
              </a:rPr>
              <a:t> </a:t>
            </a:r>
            <a:r>
              <a:rPr lang="en-US" sz="2800" dirty="0" smtClean="0">
                <a:solidFill>
                  <a:srgbClr val="660066"/>
                </a:solidFill>
              </a:rPr>
              <a:t>       </a:t>
            </a:r>
            <a:r>
              <a:rPr lang="en-US" sz="2800" dirty="0" smtClean="0">
                <a:solidFill>
                  <a:srgbClr val="660066"/>
                </a:solidFill>
              </a:rPr>
              <a:t>Kristen </a:t>
            </a:r>
            <a:r>
              <a:rPr lang="en-US" sz="2800" dirty="0" smtClean="0">
                <a:solidFill>
                  <a:srgbClr val="660066"/>
                </a:solidFill>
              </a:rPr>
              <a:t>Fischer</a:t>
            </a:r>
            <a:endParaRPr lang="en-US" sz="2800" dirty="0">
              <a:solidFill>
                <a:srgbClr val="660066"/>
              </a:solidFill>
            </a:endParaRPr>
          </a:p>
        </p:txBody>
      </p:sp>
      <p:pic>
        <p:nvPicPr>
          <p:cNvPr id="4" name="Picture 3" descr="ima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2910350"/>
            <a:ext cx="2882899" cy="39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883"/>
            <a:ext cx="8229600" cy="771244"/>
          </a:xfrm>
        </p:spPr>
        <p:txBody>
          <a:bodyPr>
            <a:normAutofit/>
          </a:bodyPr>
          <a:lstStyle/>
          <a:p>
            <a:r>
              <a:rPr lang="en-US" sz="3600" u="sng" dirty="0" smtClean="0"/>
              <a:t>Actions to manage the budget reductions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3" y="1055127"/>
            <a:ext cx="8686800" cy="60867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Voluntary staff reduction program will be initiated in the Theory Department and ITER &amp; </a:t>
            </a:r>
            <a:r>
              <a:rPr lang="en-US" sz="2800" dirty="0" err="1" smtClean="0"/>
              <a:t>Tokamak</a:t>
            </a:r>
            <a:r>
              <a:rPr lang="en-US" sz="2800" dirty="0" smtClean="0"/>
              <a:t> Department</a:t>
            </a:r>
          </a:p>
          <a:p>
            <a:endParaRPr lang="en-US" sz="2800" dirty="0"/>
          </a:p>
          <a:p>
            <a:r>
              <a:rPr lang="en-US" sz="2800" dirty="0" smtClean="0"/>
              <a:t>Further adjustments may be necessary, but no </a:t>
            </a:r>
            <a:r>
              <a:rPr lang="en-US" sz="2800" dirty="0"/>
              <a:t>lab-wide staff </a:t>
            </a:r>
            <a:r>
              <a:rPr lang="en-US" sz="2800" dirty="0" smtClean="0"/>
              <a:t>actions expected </a:t>
            </a:r>
            <a:r>
              <a:rPr lang="en-US" sz="2800" dirty="0"/>
              <a:t>in FY13, and likely not in </a:t>
            </a:r>
            <a:r>
              <a:rPr lang="en-US" sz="2800" dirty="0" smtClean="0"/>
              <a:t>FY14</a:t>
            </a:r>
          </a:p>
          <a:p>
            <a:endParaRPr lang="en-US" sz="2800" dirty="0"/>
          </a:p>
          <a:p>
            <a:r>
              <a:rPr lang="en-US" sz="2800" dirty="0" smtClean="0"/>
              <a:t>We are expecting, and will fight for, normal salary increases for FY 14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012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500142"/>
            <a:ext cx="8229600" cy="787915"/>
          </a:xfrm>
        </p:spPr>
        <p:txBody>
          <a:bodyPr>
            <a:normAutofit/>
          </a:bodyPr>
          <a:lstStyle/>
          <a:p>
            <a:r>
              <a:rPr lang="en-US" u="sng" dirty="0" smtClean="0"/>
              <a:t>Summary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2138045"/>
            <a:ext cx="8871867" cy="4995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In very challenging times,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		</a:t>
            </a:r>
            <a:r>
              <a:rPr lang="en-US" sz="2800" dirty="0" smtClean="0">
                <a:solidFill>
                  <a:srgbClr val="0000FF"/>
                </a:solidFill>
              </a:rPr>
              <a:t>PPPL progress is outstanding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	</a:t>
            </a:r>
            <a:r>
              <a:rPr lang="en-US" sz="2800" dirty="0" smtClean="0">
                <a:solidFill>
                  <a:srgbClr val="0000FF"/>
                </a:solidFill>
              </a:rPr>
              <a:t>		The PPPL future is bright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Thanks to the ingenuity and hard work of our staff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3399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698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556" dirty="0" err="1" smtClean="0"/>
              <a:t>Kaul</a:t>
            </a:r>
            <a:r>
              <a:rPr lang="en-US" sz="3556" dirty="0" smtClean="0"/>
              <a:t> Foundation Prize for excellence in plasma physics research and technology </a:t>
            </a:r>
            <a:r>
              <a:rPr lang="en-US" sz="3556" dirty="0" err="1" smtClean="0"/>
              <a:t>develpment</a:t>
            </a:r>
            <a:r>
              <a:rPr lang="en-US" sz="3556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Steve </a:t>
            </a:r>
            <a:r>
              <a:rPr lang="en-US" dirty="0" err="1" smtClean="0">
                <a:solidFill>
                  <a:srgbClr val="0000FF"/>
                </a:solidFill>
              </a:rPr>
              <a:t>Sabbagh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5261883"/>
            <a:ext cx="9144000" cy="159135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  	</a:t>
            </a:r>
            <a:r>
              <a:rPr lang="en-US" sz="2400" b="1" i="1" dirty="0"/>
              <a:t>For his leadership in advancing the physics understanding of resistive wall mode stability and feedback stabilization which resulted in sustainment of record normalized beta plasmas in NSTX </a:t>
            </a:r>
          </a:p>
        </p:txBody>
      </p:sp>
      <p:pic>
        <p:nvPicPr>
          <p:cNvPr id="2" name="Picture 1" descr="ima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04" y="1816100"/>
            <a:ext cx="302795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1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Distinguished Research Fellow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Greg Hammett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7001" y="1666009"/>
            <a:ext cx="56515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 smtClean="0"/>
              <a:t>For </a:t>
            </a:r>
            <a:r>
              <a:rPr lang="en-US" sz="2400" b="1" i="1" dirty="0"/>
              <a:t>pioneering contributions to the numerical simulation and </a:t>
            </a:r>
            <a:r>
              <a:rPr lang="en-US" sz="2400" b="1" i="1" dirty="0" smtClean="0"/>
              <a:t>analytical theory </a:t>
            </a:r>
            <a:r>
              <a:rPr lang="en-US" sz="2400" b="1" i="1" dirty="0"/>
              <a:t>of fusion plasmas including the development of successful </a:t>
            </a:r>
            <a:r>
              <a:rPr lang="en-US" sz="2400" b="1" i="1" dirty="0" err="1" smtClean="0"/>
              <a:t>gyrofluid</a:t>
            </a:r>
            <a:r>
              <a:rPr lang="en-US" sz="2400" b="1" i="1" dirty="0"/>
              <a:t> </a:t>
            </a:r>
            <a:r>
              <a:rPr lang="en-US" sz="2400" b="1" i="1" dirty="0" smtClean="0"/>
              <a:t>models </a:t>
            </a:r>
            <a:r>
              <a:rPr lang="en-US" sz="2400" b="1" i="1" dirty="0"/>
              <a:t>and simulations of plasma turbulence, analysis of sampling noise </a:t>
            </a:r>
            <a:r>
              <a:rPr lang="en-US" sz="2400" b="1" i="1" dirty="0" smtClean="0"/>
              <a:t>in particle</a:t>
            </a:r>
            <a:r>
              <a:rPr lang="en-US" sz="2400" b="1" i="1" dirty="0"/>
              <a:t>-in-cell simulations, and novel research on the </a:t>
            </a:r>
            <a:r>
              <a:rPr lang="en-US" sz="2400" b="1" i="1" dirty="0" smtClean="0"/>
              <a:t>statistical mechanics </a:t>
            </a:r>
            <a:r>
              <a:rPr lang="en-US" sz="2400" b="1" i="1" dirty="0"/>
              <a:t>of magnetized plasmas; and for influential mentoring of the </a:t>
            </a:r>
            <a:r>
              <a:rPr lang="en-US" sz="2400" b="1" i="1" dirty="0" smtClean="0"/>
              <a:t>next generation </a:t>
            </a:r>
            <a:r>
              <a:rPr lang="en-US" sz="2400" b="1" i="1" dirty="0"/>
              <a:t>of plasma physicists</a:t>
            </a:r>
            <a:r>
              <a:rPr lang="en-US" sz="2400" dirty="0"/>
              <a:t>.</a:t>
            </a:r>
            <a:endParaRPr lang="en-US" dirty="0"/>
          </a:p>
        </p:txBody>
      </p:sp>
      <p:pic>
        <p:nvPicPr>
          <p:cNvPr id="2" name="Picture 1" descr="ima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1789557"/>
            <a:ext cx="3467100" cy="408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9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42962"/>
          </a:xfrm>
        </p:spPr>
        <p:txBody>
          <a:bodyPr/>
          <a:lstStyle/>
          <a:p>
            <a:r>
              <a:rPr lang="en-US" u="sng" dirty="0" smtClean="0"/>
              <a:t>Greg’s equations featured on TV</a:t>
            </a: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87600"/>
            <a:ext cx="2044700" cy="3288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2387600"/>
            <a:ext cx="47625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181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								          Sheldon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Greg					(“The Big Bang Theory,” CBS)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429000" y="2387600"/>
            <a:ext cx="520700" cy="393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7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176338"/>
            <a:ext cx="4216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See you all </a:t>
            </a:r>
            <a:br>
              <a:rPr lang="en-US" dirty="0" smtClean="0"/>
            </a:br>
            <a:r>
              <a:rPr lang="en-US" dirty="0" smtClean="0"/>
              <a:t>at the open house!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487" y="0"/>
            <a:ext cx="4583513" cy="710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CCFF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national fusion program: </a:t>
            </a:r>
            <a:br>
              <a:rPr lang="en-US" sz="3200" dirty="0" smtClean="0"/>
            </a:br>
            <a:r>
              <a:rPr lang="en-US" sz="3200" dirty="0" smtClean="0"/>
              <a:t>managing and growing beyond the crisis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2756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PPPL, with the larger fusion community, is working to</a:t>
            </a:r>
          </a:p>
          <a:p>
            <a:pPr marL="0" indent="0">
              <a:buNone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0000FF"/>
                </a:solidFill>
              </a:rPr>
              <a:t>Convey technical information to Congress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2.   Advance strategic planning 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3.   Communicate fusion to the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1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4" y="-296424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There is significant support for fusion in Congress</a:t>
            </a:r>
            <a:endParaRPr lang="en-US" sz="32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4" y="1811568"/>
            <a:ext cx="7047089" cy="5046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444" y="826127"/>
            <a:ext cx="8686800" cy="52322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Letter of support for fusion signed by 50 congresspersons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2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445973"/>
            <a:ext cx="8229600" cy="6931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letter was initiated by Rush Holt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34880"/>
            <a:ext cx="9296142" cy="24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7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19332</TotalTime>
  <Words>1977</Words>
  <Application>Microsoft Macintosh PowerPoint</Application>
  <PresentationFormat>On-screen Show (4:3)</PresentationFormat>
  <Paragraphs>460</Paragraphs>
  <Slides>64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The State of the Lab Progress and opportunities in turbulent times</vt:lpstr>
      <vt:lpstr>The lab fundamentals are solid</vt:lpstr>
      <vt:lpstr>But, PPPL is immersed in a turbulent national setting</vt:lpstr>
      <vt:lpstr>The budget challenge for fusion</vt:lpstr>
      <vt:lpstr>The approximate effect on PPPL in FY14</vt:lpstr>
      <vt:lpstr>Actions to manage the budget reductions</vt:lpstr>
      <vt:lpstr>The national fusion program:  managing and growing beyond the crisis</vt:lpstr>
      <vt:lpstr>There is significant support for fusion in Congress</vt:lpstr>
      <vt:lpstr>PowerPoint Presentation</vt:lpstr>
      <vt:lpstr>Community strategic discussions</vt:lpstr>
      <vt:lpstr>Fusion communications</vt:lpstr>
      <vt:lpstr>Fusion communications</vt:lpstr>
      <vt:lpstr>PowerPoint Presentation</vt:lpstr>
      <vt:lpstr>PowerPoint Presentation</vt:lpstr>
      <vt:lpstr>Open House on Saturday</vt:lpstr>
      <vt:lpstr>PPPL has a well-formulated strategy</vt:lpstr>
      <vt:lpstr>Lab strategic elements for magnetic fusion </vt:lpstr>
      <vt:lpstr>NSTX-U Program</vt:lpstr>
      <vt:lpstr>DOE review of NSTX-U five year plan (last week)</vt:lpstr>
      <vt:lpstr>NSTX researchers win R&amp;D 100 Award</vt:lpstr>
      <vt:lpstr>Ahmed Diallo wins</vt:lpstr>
      <vt:lpstr>During outage,  NSTX researchers active in collaborations on physics relevant to NSTX-U, ITER and beyond, on   DIII-D (GA): advanced tokamak   C-MOD (MIT): advanced tokamak   MAST (UK): spherical tokamak   EAST (China): long-pulse tokamak   KSTART (Korea): long-pulse tokamak   LHD (Japan): long-pulse stellarator</vt:lpstr>
      <vt:lpstr>Reducing heat flux via the snowflake divertor</vt:lpstr>
      <vt:lpstr>PowerPoint Presentation</vt:lpstr>
      <vt:lpstr>PPPL physics results highlighted by  Division of Plasma Physics, APS press releases (11 out of 15 involved PPPL contributions)</vt:lpstr>
      <vt:lpstr>NSTX-Upgrade</vt:lpstr>
      <vt:lpstr>Neutral beam installation ahead of schedule</vt:lpstr>
      <vt:lpstr>PowerPoint Presentation</vt:lpstr>
      <vt:lpstr>PowerPoint Presentation</vt:lpstr>
      <vt:lpstr>PowerPoint Presentation</vt:lpstr>
      <vt:lpstr>Celebrating the neutral beam cap and first TF quadrant</vt:lpstr>
      <vt:lpstr>Phil Heitzenroeder wins 2013 Fusion Technology Award Nuclear and Plasma Sciences Society, IEEE</vt:lpstr>
      <vt:lpstr>Advancing the stellarator path to fusion</vt:lpstr>
      <vt:lpstr>Advancing the stellarator path to fusion</vt:lpstr>
      <vt:lpstr>Wendelstein 7-X Trim Coils</vt:lpstr>
      <vt:lpstr>Making the case for QUASAR – a new US experiment (QUASI-Axisymmetric Research experiment)</vt:lpstr>
      <vt:lpstr>Theory and integrated simulation </vt:lpstr>
      <vt:lpstr>Expanding use of the PPPL computing cluster</vt:lpstr>
      <vt:lpstr>Liquid Metals as Plasma-Facing Materials for Fusion </vt:lpstr>
      <vt:lpstr>PPPL contributing to ITER</vt:lpstr>
      <vt:lpstr>PowerPoint Presentation</vt:lpstr>
      <vt:lpstr>PowerPoint Presentation</vt:lpstr>
      <vt:lpstr>Planning for ITER operation</vt:lpstr>
      <vt:lpstr>Advancing general plasma science and applications</vt:lpstr>
      <vt:lpstr>Growing plasma astrophysics</vt:lpstr>
      <vt:lpstr>Growing plasma astrophysics</vt:lpstr>
      <vt:lpstr>Growing plasma astrophysics</vt:lpstr>
      <vt:lpstr>Advancing new applications</vt:lpstr>
      <vt:lpstr>Plasma-based nanotechnology</vt:lpstr>
      <vt:lpstr>New mass separation techniques</vt:lpstr>
      <vt:lpstr>The PTOLEMY Experiment (Princeton Tritium Observatory for Light, Early university, Massive neutrino Yield) </vt:lpstr>
      <vt:lpstr>PPPL works to be ever more  safe, green and secure</vt:lpstr>
      <vt:lpstr>Keeping a strong emphasis on safety in the past year</vt:lpstr>
      <vt:lpstr>PowerPoint Presentation</vt:lpstr>
      <vt:lpstr>Making PPPL greener </vt:lpstr>
      <vt:lpstr>PPPL recognized as “top environmental steward”  in New Jersey</vt:lpstr>
      <vt:lpstr>Maintaining  cyber-security</vt:lpstr>
      <vt:lpstr>PPPL’s physical security is outstanding</vt:lpstr>
      <vt:lpstr>HR and business operations outstanding performance during stressful times</vt:lpstr>
      <vt:lpstr>Summary</vt:lpstr>
      <vt:lpstr>Kaul Foundation Prize for excellence in plasma physics research and technology develpment  Steve Sabbagh</vt:lpstr>
      <vt:lpstr>Distinguished Research Fellow Greg Hammett</vt:lpstr>
      <vt:lpstr>Greg’s equations featured on TV</vt:lpstr>
      <vt:lpstr>See you all  at the open house!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the Lab Progress and opportunities in turbulent times</dc:title>
  <dc:creator>Stewart Prager</dc:creator>
  <cp:lastModifiedBy>Stewart Prager</cp:lastModifiedBy>
  <cp:revision>126</cp:revision>
  <dcterms:created xsi:type="dcterms:W3CDTF">2013-04-30T17:00:53Z</dcterms:created>
  <dcterms:modified xsi:type="dcterms:W3CDTF">2013-05-28T16:30:55Z</dcterms:modified>
</cp:coreProperties>
</file>