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7" r:id="rId2"/>
    <p:sldId id="423" r:id="rId3"/>
    <p:sldId id="398" r:id="rId4"/>
    <p:sldId id="412" r:id="rId5"/>
    <p:sldId id="263" r:id="rId6"/>
    <p:sldId id="347" r:id="rId7"/>
    <p:sldId id="447" r:id="rId8"/>
    <p:sldId id="504" r:id="rId9"/>
    <p:sldId id="440" r:id="rId10"/>
    <p:sldId id="460" r:id="rId11"/>
    <p:sldId id="436" r:id="rId12"/>
    <p:sldId id="431" r:id="rId13"/>
    <p:sldId id="480" r:id="rId14"/>
    <p:sldId id="442" r:id="rId15"/>
    <p:sldId id="481" r:id="rId16"/>
    <p:sldId id="478" r:id="rId17"/>
    <p:sldId id="443" r:id="rId18"/>
    <p:sldId id="483" r:id="rId19"/>
    <p:sldId id="491" r:id="rId20"/>
    <p:sldId id="493" r:id="rId21"/>
    <p:sldId id="494" r:id="rId22"/>
    <p:sldId id="495" r:id="rId23"/>
    <p:sldId id="496" r:id="rId24"/>
    <p:sldId id="433" r:id="rId25"/>
    <p:sldId id="503" r:id="rId26"/>
    <p:sldId id="454" r:id="rId27"/>
    <p:sldId id="471" r:id="rId28"/>
    <p:sldId id="448" r:id="rId29"/>
    <p:sldId id="470" r:id="rId30"/>
    <p:sldId id="469" r:id="rId31"/>
    <p:sldId id="484" r:id="rId32"/>
    <p:sldId id="485" r:id="rId33"/>
    <p:sldId id="487" r:id="rId34"/>
    <p:sldId id="488" r:id="rId35"/>
    <p:sldId id="490" r:id="rId36"/>
    <p:sldId id="489" r:id="rId37"/>
    <p:sldId id="501" r:id="rId38"/>
    <p:sldId id="502" r:id="rId39"/>
    <p:sldId id="498" r:id="rId40"/>
    <p:sldId id="499" r:id="rId41"/>
    <p:sldId id="500" r:id="rId42"/>
    <p:sldId id="497" r:id="rId43"/>
  </p:sldIdLst>
  <p:sldSz cx="9144000" cy="6858000" type="screen4x3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3300"/>
    <a:srgbClr val="FFFF99"/>
    <a:srgbClr val="EAEAEA"/>
    <a:srgbClr val="008000"/>
    <a:srgbClr val="DDDDDD"/>
    <a:srgbClr val="F2F2F2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5060" autoAdjust="0"/>
    <p:restoredTop sz="92704" autoAdjust="0"/>
  </p:normalViewPr>
  <p:slideViewPr>
    <p:cSldViewPr>
      <p:cViewPr>
        <p:scale>
          <a:sx n="75" d="100"/>
          <a:sy n="75" d="100"/>
        </p:scale>
        <p:origin x="8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560"/>
    </p:cViewPr>
  </p:sorterViewPr>
  <p:notesViewPr>
    <p:cSldViewPr>
      <p:cViewPr>
        <p:scale>
          <a:sx n="100" d="100"/>
          <a:sy n="100" d="100"/>
        </p:scale>
        <p:origin x="-1398" y="-78"/>
      </p:cViewPr>
      <p:guideLst>
        <p:guide orient="horz" pos="3128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0798" cy="48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3814" tIns="41907" rIns="83814" bIns="41907" numCol="1" anchor="t" anchorCtr="0" compatLnSpc="1">
            <a:prstTxWarp prst="textNoShape">
              <a:avLst/>
            </a:prstTxWarp>
          </a:bodyPr>
          <a:lstStyle>
            <a:lvl1pPr defTabSz="838200" eaLnBrk="0" hangingPunct="0">
              <a:spcBef>
                <a:spcPct val="0"/>
              </a:spcBef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447" y="0"/>
            <a:ext cx="2962273" cy="48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3814" tIns="41907" rIns="83814" bIns="41907" numCol="1" anchor="t" anchorCtr="0" compatLnSpc="1">
            <a:prstTxWarp prst="textNoShape">
              <a:avLst/>
            </a:prstTxWarp>
          </a:bodyPr>
          <a:lstStyle>
            <a:lvl1pPr algn="r" defTabSz="838200" eaLnBrk="0" hangingPunct="0">
              <a:spcBef>
                <a:spcPct val="0"/>
              </a:spcBef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56835"/>
            <a:ext cx="2960798" cy="48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3814" tIns="41907" rIns="83814" bIns="41907" numCol="1" anchor="b" anchorCtr="0" compatLnSpc="1">
            <a:prstTxWarp prst="textNoShape">
              <a:avLst/>
            </a:prstTxWarp>
          </a:bodyPr>
          <a:lstStyle>
            <a:lvl1pPr defTabSz="838200" eaLnBrk="0" hangingPunct="0">
              <a:spcBef>
                <a:spcPct val="0"/>
              </a:spcBef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447" y="9456835"/>
            <a:ext cx="2962273" cy="48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3814" tIns="41907" rIns="83814" bIns="41907" numCol="1" anchor="b" anchorCtr="0" compatLnSpc="1">
            <a:prstTxWarp prst="textNoShape">
              <a:avLst/>
            </a:prstTxWarp>
          </a:bodyPr>
          <a:lstStyle>
            <a:lvl1pPr algn="r" defTabSz="838200" eaLnBrk="0" hangingPunct="0">
              <a:spcBef>
                <a:spcPct val="0"/>
              </a:spcBef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fld id="{272C7B0E-8A88-4D23-9E87-A31368DC8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4579" cy="4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263" tIns="42632" rIns="85263" bIns="42632" numCol="1" anchor="t" anchorCtr="0" compatLnSpc="1">
            <a:prstTxWarp prst="textNoShape">
              <a:avLst/>
            </a:prstTxWarp>
          </a:bodyPr>
          <a:lstStyle>
            <a:lvl1pPr defTabSz="852488" eaLnBrk="0" hangingPunct="0">
              <a:spcBef>
                <a:spcPct val="0"/>
              </a:spcBef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923" y="1"/>
            <a:ext cx="2944578" cy="4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263" tIns="42632" rIns="85263" bIns="42632" numCol="1" anchor="t" anchorCtr="0" compatLnSpc="1">
            <a:prstTxWarp prst="textNoShape">
              <a:avLst/>
            </a:prstTxWarp>
          </a:bodyPr>
          <a:lstStyle>
            <a:lvl1pPr algn="r" defTabSz="852488" eaLnBrk="0" hangingPunct="0">
              <a:spcBef>
                <a:spcPct val="0"/>
              </a:spcBef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6125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819" y="4717745"/>
            <a:ext cx="4980864" cy="4468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263" tIns="42632" rIns="85263" bIns="426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5487"/>
            <a:ext cx="2944579" cy="4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263" tIns="42632" rIns="85263" bIns="42632" numCol="1" anchor="b" anchorCtr="0" compatLnSpc="1">
            <a:prstTxWarp prst="textNoShape">
              <a:avLst/>
            </a:prstTxWarp>
          </a:bodyPr>
          <a:lstStyle>
            <a:lvl1pPr defTabSz="852488" eaLnBrk="0" hangingPunct="0">
              <a:spcBef>
                <a:spcPct val="0"/>
              </a:spcBef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923" y="9435487"/>
            <a:ext cx="2944578" cy="4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263" tIns="42632" rIns="85263" bIns="42632" numCol="1" anchor="b" anchorCtr="0" compatLnSpc="1">
            <a:prstTxWarp prst="textNoShape">
              <a:avLst/>
            </a:prstTxWarp>
          </a:bodyPr>
          <a:lstStyle>
            <a:lvl1pPr algn="r" defTabSz="852488" eaLnBrk="0" hangingPunct="0">
              <a:spcBef>
                <a:spcPct val="0"/>
              </a:spcBef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fld id="{9D0B9A68-19B1-4181-B006-2B101C30E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28600" indent="-2286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FA2BAE-C96F-4974-B0F8-BBC9862015BA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47107" name="Rectangle 307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07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2F8E9-9DD2-435E-81A8-F9168501B41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F20C4C-26CD-4294-BAB2-A1A8AAC7D3F1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Need a wider range iota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7E29AC-31A5-44BF-89B0-FFD996202B70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We can also detect these fluctuations on the electron density.</a:t>
            </a:r>
          </a:p>
          <a:p>
            <a:r>
              <a:rPr lang="en-US" smtClean="0"/>
              <a:t>The cross-power between ne and Mirnov shows that two sides of the V curve do not intersect at 0 frequency – an explanation is that there are two modes at different radii (and hence slightly different twist)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A43F76-C392-4117-8EE0-8027A92E14FB}" type="slidenum">
              <a:rPr lang="en-AU" smtClean="0"/>
              <a:pPr>
                <a:defRPr/>
              </a:pPr>
              <a:t>13</a:t>
            </a:fld>
            <a:endParaRPr lang="en-A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E2A959-B092-4509-9BEE-2772A3037C65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CBF564-A848-4678-A009-9AD16AFACF92}" type="slidenum">
              <a:rPr lang="en-US"/>
              <a:pPr/>
              <a:t>15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A43F76-C392-4117-8EE0-8027A92E14FB}" type="slidenum">
              <a:rPr lang="en-AU" smtClean="0"/>
              <a:pPr>
                <a:defRPr/>
              </a:pPr>
              <a:t>16</a:t>
            </a:fld>
            <a:endParaRPr lang="en-A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5569DA-9714-4062-BC88-80FAEB256800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We can also detect these fluctuations on the electron density.  The number of radial nodes reflects the poloidal wavenumber.</a:t>
            </a:r>
          </a:p>
          <a:p>
            <a:r>
              <a:rPr lang="en-US" smtClean="0"/>
              <a:t>The cross-power between ne and Mirnov shows that two sides of the V curve do not intersect at 0 frequency – an explanation is that there are two modes at different radii (and hence slightly different twist)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A43F76-C392-4117-8EE0-8027A92E14FB}" type="slidenum">
              <a:rPr lang="en-AU" smtClean="0"/>
              <a:pPr>
                <a:defRPr/>
              </a:pPr>
              <a:t>18</a:t>
            </a:fld>
            <a:endParaRPr lang="en-A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19DCECB-DA3C-407F-B8B2-E36D2C25A268}" type="slidenum">
              <a:rPr lang="en-AU" sz="1200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AU" sz="120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AU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8EA8-CE23-4EAB-BA26-7825050A5FA8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A63738-C431-43DC-ACBF-E83AFDC787DF}" type="slidenum">
              <a:rPr lang="en-AU" sz="1200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AU" sz="120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60583D2-4DAB-4F88-9B2B-15DD5A851B15}" type="slidenum">
              <a:rPr lang="en-AU" sz="1200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AU" sz="120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EF14EF1-58B8-4A90-A501-B960EA8AF9A8}" type="slidenum">
              <a:rPr lang="en-AU" sz="1200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AU" sz="120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EF14EF1-58B8-4A90-A501-B960EA8AF9A8}" type="slidenum">
              <a:rPr lang="en-AU" sz="1200" kern="120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AU" sz="1200" kern="120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C42275-C67F-4EE7-8657-DAFE1D2B0C8C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B9A68-19B1-4181-B006-2B101C30E3E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have developed a fast code for</a:t>
            </a:r>
            <a:r>
              <a:rPr lang="en-US" baseline="0" dirty="0" smtClean="0"/>
              <a:t> vacuum surface </a:t>
            </a:r>
            <a:r>
              <a:rPr lang="en-US" baseline="0" dirty="0" err="1" smtClean="0"/>
              <a:t>modelling</a:t>
            </a:r>
            <a:r>
              <a:rPr lang="en-US" baseline="0" dirty="0" smtClean="0"/>
              <a:t> with very detailed magnetic models. (BLINE)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DC6D1-499F-49A1-87D5-A8B70064872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DC6D1-499F-49A1-87D5-A8B70064872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AU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CF10E-0B7E-4971-A0F1-D104A7191F3F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Electric field</a:t>
            </a:r>
            <a:r>
              <a:rPr lang="en-US" baseline="0" dirty="0" smtClean="0"/>
              <a:t> twice the magnitude of the highest observed in island case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DC6D1-499F-49A1-87D5-A8B70064872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0CB3F2-7B8E-40C1-BB83-A012B68E207F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62DC6D1-499F-49A1-87D5-A8B70064872B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89EA55-1DB9-49EC-BBDC-345DA8774EE0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A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EECE91D-8E8E-498C-87E3-7FAD1E42CFFD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A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90DE19-D82E-4D5A-B9D9-DF29F4EC6767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A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E04ECAD-DBF9-4A95-8E3D-B22922F92875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A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4C0D2F-8D57-4162-80A0-442972355F85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A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B9A68-19B1-4181-B006-2B101C30E3E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51BFB8-2007-4ACF-9D52-98268D04716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96F4B0-5CD2-4202-845C-A2D24AEC06D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B9A68-19B1-4181-B006-2B101C30E3E3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A67EF9-27A4-41BA-886C-AC30F8539407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Important:</a:t>
            </a:r>
          </a:p>
          <a:p>
            <a:r>
              <a:rPr lang="en-US" smtClean="0"/>
              <a:t>– toroidal connection, relation to boundary conditions</a:t>
            </a:r>
          </a:p>
          <a:p>
            <a:r>
              <a:rPr lang="en-US" smtClean="0"/>
              <a:t>– twisted field lines.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B9A68-19B1-4181-B006-2B101C30E3E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CAD4855-7C19-4DBE-BFEE-1D91AA3E791C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4628" name="Slide Number Placeholder 3"/>
          <p:cNvSpPr txBox="1">
            <a:spLocks noGrp="1"/>
          </p:cNvSpPr>
          <p:nvPr/>
        </p:nvSpPr>
        <p:spPr bwMode="auto">
          <a:xfrm>
            <a:off x="3848064" y="9432795"/>
            <a:ext cx="2944899" cy="49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7" rIns="96653" bIns="48327" anchor="b"/>
          <a:lstStyle/>
          <a:p>
            <a:pPr algn="r" defTabSz="966621" rtl="0" eaLnBrk="0" fontAlgn="base" hangingPunct="0">
              <a:spcBef>
                <a:spcPct val="0"/>
              </a:spcBef>
              <a:spcAft>
                <a:spcPct val="0"/>
              </a:spcAft>
            </a:pPr>
            <a:fld id="{084F171C-898D-4206-A2A8-F6FF7BEF8297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defTabSz="966621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 kern="1200" dirty="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51DD00-C762-4DAB-A655-7866BECD14CC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We can also see that k|| and freq will go to zero at resonance  </a:t>
            </a:r>
            <a:r>
              <a:rPr lang="en-US" dirty="0" err="1" smtClean="0"/>
              <a:t>i</a:t>
            </a:r>
            <a:r>
              <a:rPr lang="en-US" dirty="0" smtClean="0"/>
              <a:t>=n/m.  Freq will increase with </a:t>
            </a:r>
            <a:r>
              <a:rPr lang="en-AU" altLang="ja-JP" sz="1400" b="1" i="1" dirty="0" smtClean="0">
                <a:cs typeface="ＭＳ Ｐゴシック"/>
                <a:sym typeface="Symbol" pitchFamily="18" charset="2"/>
              </a:rPr>
              <a:t></a:t>
            </a:r>
            <a:r>
              <a:rPr lang="en-US" altLang="ja-JP" sz="1400" b="1" i="1" dirty="0" smtClean="0">
                <a:cs typeface="ＭＳ Ｐゴシック"/>
              </a:rPr>
              <a:t> iota </a:t>
            </a:r>
            <a:r>
              <a:rPr lang="en-US" altLang="ja-JP" sz="1400" dirty="0" smtClean="0">
                <a:cs typeface="ＭＳ Ｐゴシック"/>
              </a:rPr>
              <a:t>as we move away from res.</a:t>
            </a:r>
          </a:p>
          <a:p>
            <a:r>
              <a:rPr lang="en-US" altLang="ja-JP" sz="1400" dirty="0" smtClean="0">
                <a:cs typeface="ＭＳ Ｐゴシック"/>
              </a:rPr>
              <a:t>However iota is not quite constant with radius </a:t>
            </a:r>
            <a:r>
              <a:rPr lang="en-US" altLang="ja-JP" sz="1400" dirty="0" smtClean="0">
                <a:latin typeface="Arial" pitchFamily="34" charset="0"/>
                <a:cs typeface="ＭＳ Ｐゴシック"/>
              </a:rPr>
              <a:t>–</a:t>
            </a:r>
            <a:r>
              <a:rPr lang="en-US" altLang="ja-JP" sz="1400" dirty="0" smtClean="0">
                <a:cs typeface="ＭＳ Ｐゴシック"/>
              </a:rPr>
              <a:t> so we must consider the change in the radial profile.</a:t>
            </a:r>
            <a:endParaRPr lang="en-US" sz="1400" dirty="0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4CD157-46B1-48BB-BCBF-553714E30299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Parameters 10</a:t>
            </a:r>
            <a:r>
              <a:rPr lang="en-US" baseline="30000" smtClean="0"/>
              <a:t>18</a:t>
            </a:r>
            <a:r>
              <a:rPr lang="en-US" smtClean="0"/>
              <a:t>, 0.5T, Hydrogen / Helium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FB4DFD-6ED0-43DB-B420-6D9E5AABB447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Flexible heliac:</a:t>
            </a:r>
          </a:p>
          <a:p>
            <a:r>
              <a:rPr lang="en-US" smtClean="0"/>
              <a:t>I will concentrate today on the effect of  twist per turn.</a:t>
            </a:r>
          </a:p>
          <a:p>
            <a:r>
              <a:rPr lang="en-US" smtClean="0"/>
              <a:t>This graph also illustrates magnetic shear, the rate of change of twist with position.</a:t>
            </a:r>
          </a:p>
          <a:p>
            <a:r>
              <a:rPr lang="en-US" smtClean="0"/>
              <a:t>H1 is a medium to low shear device.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AU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67C9E9-FDA1-4C0E-A20D-C1DE963CFF8C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B9A68-19B1-4181-B006-2B101C30E3E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B1226E-1DFD-47C9-B388-B42C81E05D8B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Scan of 100 configurations – also rich in detail.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8" name="Text Placeholder 7"/>
          <p:cNvSpPr>
            <a:spLocks noGrp="1"/>
          </p:cNvSpPr>
          <p:nvPr>
            <p:ph type="body" idx="13"/>
          </p:nvPr>
        </p:nvSpPr>
        <p:spPr>
          <a:xfrm>
            <a:off x="285720" y="785794"/>
            <a:ext cx="3000376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Blackwell, ISHW Princeton 2009</a:t>
            </a:r>
            <a:r>
              <a:rPr lang="en-US" smtClean="0"/>
              <a:t>  </a:t>
            </a:r>
            <a:fld id="{EFAC93D0-A1BC-4F71-B3DE-9850DD3BF3B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Blackwell, International Meeting on the Frontiers of Physics, Malaysia 2009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F0310-E0D0-432A-92EA-E4A841D3A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8613" y="0"/>
            <a:ext cx="1997075" cy="60928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0"/>
            <a:ext cx="5842000" cy="60928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Blackwell, International Meeting on the Frontiers of Physics, Malaysia 2009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8337E-B85A-4D82-A660-B4B45DB21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1341438"/>
            <a:ext cx="3919537" cy="4751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6150" y="1341438"/>
            <a:ext cx="3919538" cy="2298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6150" y="3792538"/>
            <a:ext cx="3919538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95763" y="6605588"/>
            <a:ext cx="4948237" cy="252412"/>
          </a:xfrm>
        </p:spPr>
        <p:txBody>
          <a:bodyPr/>
          <a:lstStyle>
            <a:lvl1pPr>
              <a:defRPr sz="1000" dirty="0" smtClean="0"/>
            </a:lvl1pPr>
          </a:lstStyle>
          <a:p>
            <a:pPr>
              <a:defRPr/>
            </a:pPr>
            <a:r>
              <a:rPr lang="en-AU" smtClean="0"/>
              <a:t>Blackwell, International Meeting on the Frontiers of Physics, Malaysia 2009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15363" y="6605588"/>
            <a:ext cx="528637" cy="252412"/>
          </a:xfrm>
        </p:spPr>
        <p:txBody>
          <a:bodyPr/>
          <a:lstStyle>
            <a:lvl1pPr>
              <a:defRPr sz="1000" smtClean="0"/>
            </a:lvl1pPr>
          </a:lstStyle>
          <a:p>
            <a:pPr>
              <a:defRPr/>
            </a:pPr>
            <a:fld id="{8479A00A-7526-46F6-BF62-97C48D783D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Blackwell, ISHW Princeton 2009</a:t>
            </a:r>
            <a:r>
              <a:rPr lang="en-US" smtClean="0"/>
              <a:t>  </a:t>
            </a:r>
            <a:fld id="{EFAC93D0-A1BC-4F71-B3DE-9850DD3BF3B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Blackwell, ISHW Princeton 2009</a:t>
            </a:r>
            <a:r>
              <a:rPr lang="en-US" smtClean="0"/>
              <a:t>  </a:t>
            </a:r>
            <a:fld id="{EFAC93D0-A1BC-4F71-B3DE-9850DD3BF3B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341438"/>
            <a:ext cx="3919537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6150" y="1341438"/>
            <a:ext cx="3919538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Blackwell, ISHW Princeton 2009</a:t>
            </a:r>
            <a:r>
              <a:rPr lang="en-US" smtClean="0"/>
              <a:t>  </a:t>
            </a:r>
            <a:fld id="{EFAC93D0-A1BC-4F71-B3DE-9850DD3BF3B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Blackwell, ISHW Princeton 2009</a:t>
            </a:r>
            <a:r>
              <a:rPr lang="en-US" smtClean="0"/>
              <a:t>  </a:t>
            </a:r>
            <a:fld id="{EFAC93D0-A1BC-4F71-B3DE-9850DD3BF3B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Blackwell, ISHW Princeton 2009</a:t>
            </a:r>
            <a:r>
              <a:rPr lang="en-US" smtClean="0"/>
              <a:t>  </a:t>
            </a:r>
            <a:fld id="{EFAC93D0-A1BC-4F71-B3DE-9850DD3BF3B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Blackwell, ISHW Princeton 2009</a:t>
            </a:r>
            <a:r>
              <a:rPr lang="en-US" smtClean="0"/>
              <a:t>  </a:t>
            </a:r>
            <a:fld id="{EFAC93D0-A1BC-4F71-B3DE-9850DD3BF3B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Blackwell, ISHW Princeton 2009</a:t>
            </a:r>
            <a:r>
              <a:rPr lang="en-US" smtClean="0"/>
              <a:t>  </a:t>
            </a:r>
            <a:fld id="{EFAC93D0-A1BC-4F71-B3DE-9850DD3BF3B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/>
              <a:t>Blackwell, International Meeting on the Frontiers of Physics, Malaysia 2009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9D287-4F8E-4209-8F8F-665191FA3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341438"/>
            <a:ext cx="7991475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-14288" y="6656388"/>
            <a:ext cx="3743326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0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29322" y="6500834"/>
            <a:ext cx="2928958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AU" dirty="0" smtClean="0"/>
              <a:t>Blackwell, ISHW Princeton 2009</a:t>
            </a:r>
            <a:r>
              <a:rPr lang="en-US" dirty="0" smtClean="0"/>
              <a:t>  </a:t>
            </a:r>
            <a:fld id="{EFAC93D0-A1BC-4F71-B3DE-9850DD3BF3B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127" name="Picture 7" descr="h1nflogv800"/>
          <p:cNvPicPr>
            <a:picLocks noChangeAspect="1" noChangeArrowheads="1"/>
          </p:cNvPicPr>
          <p:nvPr userDrawn="1"/>
        </p:nvPicPr>
        <p:blipFill>
          <a:blip r:embed="rId14">
            <a:lum bright="72000"/>
          </a:blip>
          <a:srcRect/>
          <a:stretch>
            <a:fillRect/>
          </a:stretch>
        </p:blipFill>
        <p:spPr bwMode="auto">
          <a:xfrm>
            <a:off x="76200" y="76200"/>
            <a:ext cx="993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684213" y="981075"/>
            <a:ext cx="84597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54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Jesse\Documents\MPhil%20Work\Plasma%20Bites\Modes_033_0002.wmv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Documents%20and%20Settings\bdb112\My%20Documents\Blackwell_ISHW2009\mode_5_on_4_projection.avi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h12001_7"/>
          <p:cNvPicPr>
            <a:picLocks noChangeAspect="1" noChangeArrowheads="1"/>
          </p:cNvPicPr>
          <p:nvPr/>
        </p:nvPicPr>
        <p:blipFill>
          <a:blip r:embed="rId3">
            <a:lum bright="-30000" contrast="-46000"/>
          </a:blip>
          <a:srcRect b="1768"/>
          <a:stretch>
            <a:fillRect/>
          </a:stretch>
        </p:blipFill>
        <p:spPr bwMode="auto">
          <a:xfrm>
            <a:off x="0" y="0"/>
            <a:ext cx="9396413" cy="69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6"/>
          <p:cNvSpPr>
            <a:spLocks noGrp="1" noChangeArrowheads="1"/>
          </p:cNvSpPr>
          <p:nvPr>
            <p:ph type="ctrTitle"/>
          </p:nvPr>
        </p:nvSpPr>
        <p:spPr>
          <a:xfrm>
            <a:off x="0" y="404813"/>
            <a:ext cx="7215206" cy="2095493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The Australian National Plasma Fusion Research Facility: 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Results and Upgrade Plans</a:t>
            </a:r>
            <a:endParaRPr lang="en-AU" b="1" dirty="0" smtClean="0">
              <a:solidFill>
                <a:schemeClr val="bg1"/>
              </a:solidFill>
            </a:endParaRPr>
          </a:p>
        </p:txBody>
      </p:sp>
      <p:sp>
        <p:nvSpPr>
          <p:cNvPr id="10244" name="Text Box 12"/>
          <p:cNvSpPr txBox="1">
            <a:spLocks noChangeArrowheads="1"/>
          </p:cNvSpPr>
          <p:nvPr/>
        </p:nvSpPr>
        <p:spPr bwMode="auto">
          <a:xfrm>
            <a:off x="3276600" y="4868863"/>
            <a:ext cx="6096000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</a:rPr>
              <a:t>J. Howard, D.G. Pretty, J.W. Read, H. Punzmann, S.T.A. Kumar, M.J. Hole, F. Detering, C.A. </a:t>
            </a:r>
            <a:r>
              <a:rPr lang="en-US" dirty="0" err="1" smtClean="0">
                <a:solidFill>
                  <a:schemeClr val="bg1"/>
                </a:solidFill>
              </a:rPr>
              <a:t>Nuhrenberg</a:t>
            </a:r>
            <a:r>
              <a:rPr lang="en-US" dirty="0" smtClean="0">
                <a:solidFill>
                  <a:schemeClr val="bg1"/>
                </a:solidFill>
              </a:rPr>
              <a:t>, M. </a:t>
            </a:r>
            <a:r>
              <a:rPr lang="en-US" dirty="0" err="1" smtClean="0">
                <a:solidFill>
                  <a:schemeClr val="bg1"/>
                </a:solidFill>
              </a:rPr>
              <a:t>McGann</a:t>
            </a:r>
            <a:r>
              <a:rPr lang="en-US" dirty="0" smtClean="0">
                <a:solidFill>
                  <a:schemeClr val="bg1"/>
                </a:solidFill>
              </a:rPr>
              <a:t>, R.L. Dewar, J. Bertram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Australian National University, *Max Planck IPP Greifswald, and **Oak Ridge National Laboratory</a:t>
            </a:r>
            <a:r>
              <a:rPr lang="en-AU" sz="1000" dirty="0">
                <a:solidFill>
                  <a:schemeClr val="bg1"/>
                </a:solidFill>
              </a:rPr>
              <a:t/>
            </a:r>
            <a:br>
              <a:rPr lang="en-AU" sz="1000" dirty="0">
                <a:solidFill>
                  <a:schemeClr val="bg1"/>
                </a:solidFill>
              </a:rPr>
            </a:br>
            <a:endParaRPr lang="en-A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Data Mining Classification by Clustering</a:t>
            </a:r>
          </a:p>
        </p:txBody>
      </p:sp>
      <p:pic>
        <p:nvPicPr>
          <p:cNvPr id="344068" name="Picture 4" descr="061002-clustertree-EM-tgt10ms-allfs-v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670" t="7524" r="10313" b="998"/>
          <a:stretch>
            <a:fillRect/>
          </a:stretch>
        </p:blipFill>
        <p:spPr>
          <a:xfrm>
            <a:off x="179388" y="1231900"/>
            <a:ext cx="8964612" cy="5148263"/>
          </a:xfrm>
          <a:noFill/>
          <a:ln/>
        </p:spPr>
      </p:pic>
      <p:sp>
        <p:nvSpPr>
          <p:cNvPr id="344070" name="Text Box 6"/>
          <p:cNvSpPr txBox="1">
            <a:spLocks noChangeArrowheads="1"/>
          </p:cNvSpPr>
          <p:nvPr/>
        </p:nvSpPr>
        <p:spPr bwMode="auto">
          <a:xfrm>
            <a:off x="179388" y="4221163"/>
            <a:ext cx="12255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Full dataset</a:t>
            </a:r>
          </a:p>
        </p:txBody>
      </p:sp>
      <p:pic>
        <p:nvPicPr>
          <p:cNvPr id="344071" name="Picture 7" descr="061002-clustertree-EM-tgt10ms-allfs-v2"/>
          <p:cNvPicPr>
            <a:picLocks noChangeAspect="1" noChangeArrowheads="1"/>
          </p:cNvPicPr>
          <p:nvPr/>
        </p:nvPicPr>
        <p:blipFill>
          <a:blip r:embed="rId3"/>
          <a:srcRect l="1538" t="74715" r="75363" b="2267"/>
          <a:stretch>
            <a:fillRect/>
          </a:stretch>
        </p:blipFill>
        <p:spPr bwMode="auto">
          <a:xfrm>
            <a:off x="0" y="5022850"/>
            <a:ext cx="27717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/>
          <a:srcRect b="15305"/>
          <a:stretch>
            <a:fillRect/>
          </a:stretch>
        </p:blipFill>
        <p:spPr bwMode="auto">
          <a:xfrm>
            <a:off x="0" y="1285860"/>
            <a:ext cx="2339975" cy="7556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000892" y="0"/>
            <a:ext cx="2143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D. Pretty, Tues am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8532812" cy="1143000"/>
          </a:xfrm>
        </p:spPr>
        <p:txBody>
          <a:bodyPr/>
          <a:lstStyle/>
          <a:p>
            <a:r>
              <a:rPr lang="en-US" sz="3000" smtClean="0"/>
              <a:t>Identification with Alfvén eigenmodes:  k</a:t>
            </a:r>
            <a:r>
              <a:rPr lang="en-US" sz="3000" baseline="-25000" smtClean="0"/>
              <a:t>||, </a:t>
            </a:r>
            <a:r>
              <a:rPr lang="en-US" sz="3000" smtClean="0"/>
              <a:t>twist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052513"/>
            <a:ext cx="4537075" cy="41148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10000"/>
              </a:spcBef>
              <a:buFontTx/>
              <a:buNone/>
            </a:pPr>
            <a:r>
              <a:rPr lang="en-GB" sz="2000" b="1" smtClean="0">
                <a:sym typeface="Symbol" pitchFamily="18" charset="2"/>
              </a:rPr>
              <a:t>Why is f so low?  V</a:t>
            </a:r>
            <a:r>
              <a:rPr lang="en-GB" b="1" baseline="-25000" smtClean="0">
                <a:sym typeface="Symbol" pitchFamily="18" charset="2"/>
              </a:rPr>
              <a:t>Alfven</a:t>
            </a:r>
            <a:r>
              <a:rPr lang="en-GB" sz="2000" b="1" smtClean="0">
                <a:sym typeface="Symbol" pitchFamily="18" charset="2"/>
              </a:rPr>
              <a:t>~ 5x10</a:t>
            </a:r>
            <a:r>
              <a:rPr lang="en-GB" sz="2000" b="1" baseline="30000" smtClean="0">
                <a:sym typeface="Symbol" pitchFamily="18" charset="2"/>
              </a:rPr>
              <a:t>6</a:t>
            </a:r>
            <a:r>
              <a:rPr lang="en-GB" sz="2000" b="1" smtClean="0">
                <a:sym typeface="Symbol" pitchFamily="18" charset="2"/>
              </a:rPr>
              <a:t> m/s</a:t>
            </a:r>
          </a:p>
          <a:p>
            <a:pPr>
              <a:lnSpc>
                <a:spcPct val="80000"/>
              </a:lnSpc>
              <a:spcBef>
                <a:spcPct val="10000"/>
              </a:spcBef>
            </a:pPr>
            <a:r>
              <a:rPr lang="en-GB" sz="1800" smtClean="0">
                <a:sym typeface="Symbol" pitchFamily="18" charset="2"/>
              </a:rPr>
              <a:t></a:t>
            </a:r>
            <a:r>
              <a:rPr lang="en-GB" sz="1800" baseline="-25000" smtClean="0"/>
              <a:t>res  = </a:t>
            </a:r>
            <a:r>
              <a:rPr lang="en-GB" sz="1800" smtClean="0"/>
              <a:t>k</a:t>
            </a:r>
            <a:r>
              <a:rPr lang="en-GB" sz="1800" baseline="-25000" smtClean="0"/>
              <a:t>||</a:t>
            </a:r>
            <a:r>
              <a:rPr lang="en-GB" sz="1600" baseline="-25000" smtClean="0"/>
              <a:t> </a:t>
            </a:r>
            <a:r>
              <a:rPr lang="en-AU" altLang="ja-JP" sz="2000" smtClean="0">
                <a:ea typeface="ＭＳ Ｐゴシック"/>
                <a:cs typeface="ＭＳ Ｐゴシック"/>
              </a:rPr>
              <a:t>V</a:t>
            </a:r>
            <a:r>
              <a:rPr lang="en-AU" altLang="ja-JP" baseline="-25000" smtClean="0">
                <a:ea typeface="ＭＳ Ｐゴシック"/>
                <a:cs typeface="ＭＳ Ｐゴシック"/>
              </a:rPr>
              <a:t>Alfvén   </a:t>
            </a:r>
            <a:r>
              <a:rPr lang="en-AU" altLang="ja-JP" sz="2000" smtClean="0">
                <a:ea typeface="ＭＳ Ｐゴシック"/>
                <a:cs typeface="ＭＳ Ｐゴシック"/>
              </a:rPr>
              <a:t>  = </a:t>
            </a:r>
            <a:r>
              <a:rPr lang="en-GB" sz="1800" smtClean="0"/>
              <a:t>k</a:t>
            </a:r>
            <a:r>
              <a:rPr lang="en-GB" sz="1800" baseline="-25000" smtClean="0"/>
              <a:t>||</a:t>
            </a:r>
            <a:r>
              <a:rPr lang="en-GB" sz="1600" baseline="-25000" smtClean="0"/>
              <a:t> </a:t>
            </a:r>
            <a:r>
              <a:rPr lang="en-AU" altLang="ja-JP" baseline="30000" smtClean="0">
                <a:ea typeface="ＭＳ Ｐゴシック"/>
                <a:cs typeface="ＭＳ Ｐゴシック"/>
              </a:rPr>
              <a:t>B</a:t>
            </a:r>
            <a:r>
              <a:rPr lang="en-AU" altLang="ja-JP" smtClean="0">
                <a:ea typeface="ＭＳ Ｐゴシック"/>
                <a:cs typeface="ＭＳ Ｐゴシック"/>
              </a:rPr>
              <a:t>/</a:t>
            </a:r>
            <a:r>
              <a:rPr lang="en-AU" altLang="ja-JP" baseline="-25000" smtClean="0">
                <a:ea typeface="ＭＳ Ｐゴシック"/>
                <a:cs typeface="ＭＳ Ｐゴシック"/>
                <a:sym typeface="Symbol" pitchFamily="18" charset="2"/>
              </a:rPr>
              <a:t></a:t>
            </a:r>
            <a:r>
              <a:rPr lang="en-AU" altLang="ja-JP" baseline="-25000" smtClean="0">
                <a:ea typeface="ＭＳ Ｐゴシック"/>
                <a:cs typeface="ＭＳ Ｐゴシック"/>
              </a:rPr>
              <a:t>(</a:t>
            </a:r>
            <a:r>
              <a:rPr lang="en-AU" altLang="ja-JP" baseline="-25000" smtClean="0">
                <a:ea typeface="ＭＳ Ｐゴシック"/>
                <a:cs typeface="ＭＳ Ｐゴシック"/>
                <a:sym typeface="Symbol" pitchFamily="18" charset="2"/>
              </a:rPr>
              <a:t></a:t>
            </a:r>
            <a:r>
              <a:rPr lang="en-AU" altLang="ja-JP" sz="1800" baseline="-50000" smtClean="0">
                <a:ea typeface="ＭＳ Ｐゴシック"/>
                <a:cs typeface="ＭＳ Ｐゴシック"/>
              </a:rPr>
              <a:t>o</a:t>
            </a:r>
            <a:r>
              <a:rPr lang="en-AU" altLang="ja-JP" baseline="-25000" smtClean="0">
                <a:ea typeface="ＭＳ Ｐゴシック"/>
                <a:cs typeface="ＭＳ Ｐゴシック"/>
                <a:sym typeface="Symbol" pitchFamily="18" charset="2"/>
              </a:rPr>
              <a:t></a:t>
            </a:r>
            <a:r>
              <a:rPr lang="en-AU" altLang="ja-JP" baseline="-25000" smtClean="0">
                <a:ea typeface="ＭＳ Ｐゴシック"/>
                <a:cs typeface="ＭＳ Ｐゴシック"/>
              </a:rPr>
              <a:t>)</a:t>
            </a:r>
            <a:r>
              <a:rPr lang="en-AU" altLang="ja-JP" sz="2000" smtClean="0">
                <a:ea typeface="ＭＳ Ｐゴシック"/>
                <a:cs typeface="ＭＳ Ｐゴシック"/>
              </a:rPr>
              <a:t> 	</a:t>
            </a:r>
            <a:r>
              <a:rPr lang="en-AU" altLang="ja-JP" sz="1200" smtClean="0">
                <a:ea typeface="ＭＳ Ｐゴシック"/>
                <a:cs typeface="ＭＳ Ｐゴシック"/>
              </a:rPr>
              <a:t>		 </a:t>
            </a:r>
          </a:p>
          <a:p>
            <a:pPr>
              <a:lnSpc>
                <a:spcPct val="90000"/>
              </a:lnSpc>
              <a:spcBef>
                <a:spcPct val="5000"/>
              </a:spcBef>
            </a:pPr>
            <a:r>
              <a:rPr lang="en-GB" sz="1800" smtClean="0"/>
              <a:t>k</a:t>
            </a:r>
            <a:r>
              <a:rPr lang="en-GB" sz="1800" baseline="-25000" smtClean="0"/>
              <a:t>|| </a:t>
            </a:r>
            <a:r>
              <a:rPr lang="en-GB" sz="1600" smtClean="0"/>
              <a:t>varies as the angle between magnetic field lines and the wave vector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GB" sz="1600" smtClean="0"/>
              <a:t>for a periodic geometry the wave vector is determined by mode numbers n,m</a:t>
            </a:r>
          </a:p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GB" sz="1600" smtClean="0"/>
              <a:t>Component of k parallel to B is </a:t>
            </a:r>
            <a:r>
              <a:rPr lang="en-AU" altLang="ja-JP" sz="2000" smtClean="0">
                <a:ea typeface="ＭＳ Ｐゴシック"/>
                <a:cs typeface="ＭＳ Ｐゴシック"/>
                <a:sym typeface="Symbol" pitchFamily="18" charset="2"/>
              </a:rPr>
              <a:t> </a:t>
            </a:r>
            <a:r>
              <a:rPr lang="en-GB" sz="2000" i="1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</a:t>
            </a:r>
            <a:r>
              <a:rPr lang="en-GB" sz="200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  <a:sym typeface="Wingdings" pitchFamily="2" charset="2"/>
              </a:rPr>
              <a:t> - n/m</a:t>
            </a:r>
            <a:endParaRPr lang="en-GB" sz="1600" smtClean="0"/>
          </a:p>
          <a:p>
            <a:pPr marL="522288" lvl="1" indent="0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GB" sz="180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Wingdings" pitchFamily="2" charset="2"/>
              </a:rPr>
              <a:t>k</a:t>
            </a:r>
            <a:r>
              <a:rPr lang="en-GB" sz="1800" baseline="-3000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Wingdings" pitchFamily="2" charset="2"/>
              </a:rPr>
              <a:t>||</a:t>
            </a:r>
            <a:r>
              <a:rPr lang="en-GB" sz="180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Wingdings" pitchFamily="2" charset="2"/>
              </a:rPr>
              <a:t> = (m/R</a:t>
            </a:r>
            <a:r>
              <a:rPr lang="en-GB" sz="1800" baseline="-3000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Wingdings" pitchFamily="2" charset="2"/>
              </a:rPr>
              <a:t>0</a:t>
            </a:r>
            <a:r>
              <a:rPr lang="en-GB" sz="180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Wingdings" pitchFamily="2" charset="2"/>
              </a:rPr>
              <a:t>)(</a:t>
            </a:r>
            <a:r>
              <a:rPr lang="en-GB" sz="1800" i="1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Symbol" pitchFamily="18" charset="2"/>
              </a:rPr>
              <a:t></a:t>
            </a:r>
            <a:r>
              <a:rPr lang="en-GB" sz="180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Wingdings" pitchFamily="2" charset="2"/>
              </a:rPr>
              <a:t> - n/m)</a:t>
            </a:r>
          </a:p>
          <a:p>
            <a:pPr marL="522288" lvl="1" indent="0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GB" sz="1600" smtClean="0">
                <a:sym typeface="Symbol" pitchFamily="18" charset="2"/>
              </a:rPr>
              <a:t></a:t>
            </a:r>
            <a:r>
              <a:rPr lang="en-GB" sz="1600" baseline="-25000" smtClean="0"/>
              <a:t>res </a:t>
            </a:r>
            <a:r>
              <a:rPr lang="en-GB" sz="180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Wingdings" pitchFamily="2" charset="2"/>
              </a:rPr>
              <a:t>= (m/R</a:t>
            </a:r>
            <a:r>
              <a:rPr lang="en-GB" sz="1800" baseline="-3000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Wingdings" pitchFamily="2" charset="2"/>
              </a:rPr>
              <a:t>0</a:t>
            </a:r>
            <a:r>
              <a:rPr lang="en-GB" sz="180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Wingdings" pitchFamily="2" charset="2"/>
              </a:rPr>
              <a:t>)(</a:t>
            </a:r>
            <a:r>
              <a:rPr lang="en-GB" sz="1800" i="1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Symbol" pitchFamily="18" charset="2"/>
              </a:rPr>
              <a:t></a:t>
            </a:r>
            <a:r>
              <a:rPr lang="en-GB" sz="180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Wingdings" pitchFamily="2" charset="2"/>
              </a:rPr>
              <a:t> - n/m)</a:t>
            </a:r>
            <a:r>
              <a:rPr lang="en-US" sz="1800" smtClean="0">
                <a:sym typeface="Wingdings" pitchFamily="2" charset="2"/>
              </a:rPr>
              <a:t> </a:t>
            </a:r>
            <a:r>
              <a:rPr lang="en-AU" altLang="ja-JP" sz="2400" baseline="30000" smtClean="0">
                <a:ea typeface="ＭＳ Ｐゴシック"/>
                <a:cs typeface="ＭＳ Ｐゴシック"/>
              </a:rPr>
              <a:t>B</a:t>
            </a:r>
            <a:r>
              <a:rPr lang="en-AU" altLang="ja-JP" sz="2400" smtClean="0">
                <a:ea typeface="ＭＳ Ｐゴシック"/>
                <a:cs typeface="ＭＳ Ｐゴシック"/>
              </a:rPr>
              <a:t>/</a:t>
            </a:r>
            <a:r>
              <a:rPr lang="en-AU" altLang="ja-JP" sz="2400" baseline="-25000" smtClean="0">
                <a:ea typeface="ＭＳ Ｐゴシック"/>
                <a:cs typeface="ＭＳ Ｐゴシック"/>
                <a:sym typeface="Symbol" pitchFamily="18" charset="2"/>
              </a:rPr>
              <a:t></a:t>
            </a:r>
            <a:r>
              <a:rPr lang="en-AU" altLang="ja-JP" sz="2400" baseline="-25000" smtClean="0">
                <a:ea typeface="ＭＳ Ｐゴシック"/>
                <a:cs typeface="ＭＳ Ｐゴシック"/>
              </a:rPr>
              <a:t>(</a:t>
            </a:r>
            <a:r>
              <a:rPr lang="en-AU" altLang="ja-JP" sz="2400" baseline="-25000" smtClean="0">
                <a:ea typeface="ＭＳ Ｐゴシック"/>
                <a:cs typeface="ＭＳ Ｐゴシック"/>
                <a:sym typeface="Symbol" pitchFamily="18" charset="2"/>
              </a:rPr>
              <a:t></a:t>
            </a:r>
            <a:r>
              <a:rPr lang="en-AU" altLang="ja-JP" sz="1800" baseline="-50000" smtClean="0">
                <a:ea typeface="ＭＳ Ｐゴシック"/>
                <a:cs typeface="ＭＳ Ｐゴシック"/>
              </a:rPr>
              <a:t>o</a:t>
            </a:r>
            <a:r>
              <a:rPr lang="en-AU" altLang="ja-JP" sz="2400" baseline="-25000" smtClean="0">
                <a:ea typeface="ＭＳ Ｐゴシック"/>
                <a:cs typeface="ＭＳ Ｐゴシック"/>
                <a:sym typeface="Symbol" pitchFamily="18" charset="2"/>
              </a:rPr>
              <a:t></a:t>
            </a:r>
            <a:r>
              <a:rPr lang="en-AU" altLang="ja-JP" sz="2400" baseline="-25000" smtClean="0">
                <a:ea typeface="ＭＳ Ｐゴシック"/>
                <a:cs typeface="ＭＳ Ｐゴシック"/>
              </a:rPr>
              <a:t>)</a:t>
            </a:r>
            <a:r>
              <a:rPr lang="en-AU" altLang="ja-JP" sz="1800" smtClean="0">
                <a:ea typeface="ＭＳ Ｐゴシック"/>
                <a:cs typeface="ＭＳ Ｐゴシック"/>
              </a:rPr>
              <a:t> </a:t>
            </a:r>
            <a:endParaRPr lang="en-GB" altLang="ja-JP" sz="1800" smtClean="0">
              <a:ea typeface="ＭＳ Ｐゴシック"/>
              <a:cs typeface="ＭＳ Ｐゴシック"/>
              <a:sym typeface="Wingdings" pitchFamily="2" charset="2"/>
            </a:endParaRPr>
          </a:p>
          <a:p>
            <a:pPr marL="522288" lvl="1" indent="0">
              <a:lnSpc>
                <a:spcPct val="90000"/>
              </a:lnSpc>
              <a:spcBef>
                <a:spcPct val="10000"/>
              </a:spcBef>
              <a:buFontTx/>
              <a:buNone/>
            </a:pPr>
            <a:endParaRPr lang="en-GB" sz="500" smtClean="0">
              <a:sym typeface="Wingdings" pitchFamily="2" charset="2"/>
            </a:endParaRP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GB" sz="1600" smtClean="0"/>
              <a:t>Low shear means </a:t>
            </a:r>
            <a:r>
              <a:rPr lang="en-GB" sz="1600" b="1" smtClean="0"/>
              <a:t>relatively</a:t>
            </a:r>
            <a:r>
              <a:rPr lang="en-GB" sz="1600" smtClean="0"/>
              <a:t> simple dispersion relations – advantage of H-1</a:t>
            </a:r>
            <a:endParaRPr lang="en-GB" sz="1800" smtClean="0">
              <a:sym typeface="Wingdings" pitchFamily="2" charset="2"/>
            </a:endParaRPr>
          </a:p>
          <a:p>
            <a:pPr>
              <a:lnSpc>
                <a:spcPct val="90000"/>
              </a:lnSpc>
              <a:spcBef>
                <a:spcPct val="25000"/>
              </a:spcBef>
            </a:pPr>
            <a:endParaRPr lang="en-GB" sz="1800" smtClean="0">
              <a:sym typeface="Wingdings" pitchFamily="2" charset="2"/>
            </a:endParaRPr>
          </a:p>
        </p:txBody>
      </p:sp>
      <p:sp>
        <p:nvSpPr>
          <p:cNvPr id="27661" name="Slide Number Placeholder 1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425D9D7-786A-40AD-933C-16A8DC8D7E69}" type="slidenum">
              <a:rPr lang="en-US"/>
              <a:pPr/>
              <a:t>11</a:t>
            </a:fld>
            <a:endParaRPr lang="en-US"/>
          </a:p>
        </p:txBody>
      </p:sp>
      <p:pic>
        <p:nvPicPr>
          <p:cNvPr id="27652" name="Picture 6" descr="alf_50khz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 t="6664" b="3265"/>
          <a:stretch>
            <a:fillRect/>
          </a:stretch>
        </p:blipFill>
        <p:spPr bwMode="auto">
          <a:xfrm>
            <a:off x="4859338" y="4668838"/>
            <a:ext cx="324008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 descr="alf_high_freq"/>
          <p:cNvPicPr>
            <a:picLocks noChangeAspect="1" noChangeArrowheads="1"/>
          </p:cNvPicPr>
          <p:nvPr/>
        </p:nvPicPr>
        <p:blipFill>
          <a:blip r:embed="rId4"/>
          <a:srcRect t="6465" b="3723"/>
          <a:stretch>
            <a:fillRect/>
          </a:stretch>
        </p:blipFill>
        <p:spPr bwMode="auto">
          <a:xfrm>
            <a:off x="684213" y="4675188"/>
            <a:ext cx="3240087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Freeform 8"/>
          <p:cNvSpPr>
            <a:spLocks/>
          </p:cNvSpPr>
          <p:nvPr/>
        </p:nvSpPr>
        <p:spPr bwMode="auto">
          <a:xfrm>
            <a:off x="4000500" y="4860925"/>
            <a:ext cx="1219200" cy="1568450"/>
          </a:xfrm>
          <a:custGeom>
            <a:avLst/>
            <a:gdLst>
              <a:gd name="T0" fmla="*/ 0 w 357"/>
              <a:gd name="T1" fmla="*/ 2147483647 h 896"/>
              <a:gd name="T2" fmla="*/ 2147483647 w 357"/>
              <a:gd name="T3" fmla="*/ 2147483647 h 896"/>
              <a:gd name="T4" fmla="*/ 2147483647 w 357"/>
              <a:gd name="T5" fmla="*/ 0 h 896"/>
              <a:gd name="T6" fmla="*/ 2147483647 w 357"/>
              <a:gd name="T7" fmla="*/ 2147483647 h 896"/>
              <a:gd name="T8" fmla="*/ 2147483647 w 357"/>
              <a:gd name="T9" fmla="*/ 2147483647 h 896"/>
              <a:gd name="T10" fmla="*/ 2147483647 w 357"/>
              <a:gd name="T11" fmla="*/ 2147483647 h 896"/>
              <a:gd name="T12" fmla="*/ 0 w 357"/>
              <a:gd name="T13" fmla="*/ 2147483647 h 896"/>
              <a:gd name="T14" fmla="*/ 0 w 357"/>
              <a:gd name="T15" fmla="*/ 2147483647 h 8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7"/>
              <a:gd name="T25" fmla="*/ 0 h 896"/>
              <a:gd name="T26" fmla="*/ 357 w 357"/>
              <a:gd name="T27" fmla="*/ 896 h 8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7" h="896">
                <a:moveTo>
                  <a:pt x="0" y="805"/>
                </a:moveTo>
                <a:lnTo>
                  <a:pt x="176" y="232"/>
                </a:lnTo>
                <a:lnTo>
                  <a:pt x="82" y="0"/>
                </a:lnTo>
                <a:lnTo>
                  <a:pt x="357" y="301"/>
                </a:lnTo>
                <a:lnTo>
                  <a:pt x="317" y="851"/>
                </a:lnTo>
                <a:lnTo>
                  <a:pt x="254" y="645"/>
                </a:lnTo>
                <a:lnTo>
                  <a:pt x="0" y="896"/>
                </a:lnTo>
                <a:lnTo>
                  <a:pt x="0" y="80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endParaRPr lang="en-AU"/>
          </a:p>
        </p:txBody>
      </p:sp>
      <p:sp>
        <p:nvSpPr>
          <p:cNvPr id="27655" name="Text Box 9"/>
          <p:cNvSpPr txBox="1">
            <a:spLocks noChangeArrowheads="1"/>
          </p:cNvSpPr>
          <p:nvPr/>
        </p:nvSpPr>
        <p:spPr bwMode="auto">
          <a:xfrm>
            <a:off x="900113" y="4292600"/>
            <a:ext cx="338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/>
              <a:t>Alfvén dispersion (0-5MHz)</a:t>
            </a:r>
          </a:p>
        </p:txBody>
      </p:sp>
      <p:sp>
        <p:nvSpPr>
          <p:cNvPr id="27656" name="Text Box 10"/>
          <p:cNvSpPr txBox="1">
            <a:spLocks noChangeArrowheads="1"/>
          </p:cNvSpPr>
          <p:nvPr/>
        </p:nvSpPr>
        <p:spPr bwMode="auto">
          <a:xfrm>
            <a:off x="7993063" y="4797425"/>
            <a:ext cx="1150937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Near rationals, resonant freq. is low</a:t>
            </a:r>
          </a:p>
        </p:txBody>
      </p:sp>
      <p:sp>
        <p:nvSpPr>
          <p:cNvPr id="27657" name="Text Box 11"/>
          <p:cNvSpPr txBox="1">
            <a:spLocks noChangeArrowheads="1"/>
          </p:cNvSpPr>
          <p:nvPr/>
        </p:nvSpPr>
        <p:spPr bwMode="auto">
          <a:xfrm>
            <a:off x="5003800" y="4292600"/>
            <a:ext cx="338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/>
              <a:t>Alfvén dispersion (0-50kHz)</a:t>
            </a:r>
          </a:p>
        </p:txBody>
      </p:sp>
      <p:pic>
        <p:nvPicPr>
          <p:cNvPr id="27658" name="Picture 12" descr="iota_vs_avgr_pretty_thesis"/>
          <p:cNvPicPr>
            <a:picLocks noChangeAspect="1" noChangeArrowheads="1"/>
          </p:cNvPicPr>
          <p:nvPr/>
        </p:nvPicPr>
        <p:blipFill>
          <a:blip r:embed="rId5"/>
          <a:srcRect t="160" r="2243" b="4175"/>
          <a:stretch>
            <a:fillRect/>
          </a:stretch>
        </p:blipFill>
        <p:spPr bwMode="auto">
          <a:xfrm>
            <a:off x="5003800" y="1196975"/>
            <a:ext cx="3025775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 rot="237880">
            <a:off x="2916238" y="2997200"/>
            <a:ext cx="2232025" cy="641350"/>
            <a:chOff x="1837" y="1888"/>
            <a:chExt cx="1406" cy="404"/>
          </a:xfrm>
        </p:grpSpPr>
        <p:sp>
          <p:nvSpPr>
            <p:cNvPr id="27663" name="Text Box 13"/>
            <p:cNvSpPr txBox="1">
              <a:spLocks noChangeArrowheads="1"/>
            </p:cNvSpPr>
            <p:nvPr/>
          </p:nvSpPr>
          <p:spPr bwMode="auto">
            <a:xfrm>
              <a:off x="2290" y="1888"/>
              <a:ext cx="953" cy="4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>
                  <a:solidFill>
                    <a:srgbClr val="FF3300"/>
                  </a:solidFill>
                </a:rPr>
                <a:t>Small near resonance</a:t>
              </a:r>
            </a:p>
          </p:txBody>
        </p:sp>
        <p:sp>
          <p:nvSpPr>
            <p:cNvPr id="27664" name="AutoShape 16"/>
            <p:cNvSpPr>
              <a:spLocks noChangeArrowheads="1"/>
            </p:cNvSpPr>
            <p:nvPr/>
          </p:nvSpPr>
          <p:spPr bwMode="auto">
            <a:xfrm>
              <a:off x="1837" y="1933"/>
              <a:ext cx="1315" cy="318"/>
            </a:xfrm>
            <a:prstGeom prst="leftArrowCallout">
              <a:avLst>
                <a:gd name="adj1" fmla="val 25000"/>
                <a:gd name="adj2" fmla="val 25000"/>
                <a:gd name="adj3" fmla="val 68920"/>
                <a:gd name="adj4" fmla="val 66667"/>
              </a:avLst>
            </a:prstGeom>
            <a:noFill/>
            <a:ln w="9525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AU"/>
            </a:p>
          </p:txBody>
        </p:sp>
      </p:grpSp>
      <p:sp>
        <p:nvSpPr>
          <p:cNvPr id="27660" name="TextBox 14"/>
          <p:cNvSpPr txBox="1">
            <a:spLocks noChangeArrowheads="1"/>
          </p:cNvSpPr>
          <p:nvPr/>
        </p:nvSpPr>
        <p:spPr bwMode="auto">
          <a:xfrm>
            <a:off x="3760788" y="6138863"/>
            <a:ext cx="5000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}</a:t>
            </a:r>
            <a:endParaRPr lang="en-AU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63600" y="0"/>
            <a:ext cx="8280400" cy="1143000"/>
          </a:xfrm>
        </p:spPr>
        <p:txBody>
          <a:bodyPr/>
          <a:lstStyle/>
          <a:p>
            <a:r>
              <a:rPr lang="en-US" smtClean="0"/>
              <a:t>Two modes coexisting at different radii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1"/>
          </p:nvPr>
        </p:nvSpPr>
        <p:spPr>
          <a:xfrm>
            <a:off x="5286375" y="4198938"/>
            <a:ext cx="2887663" cy="2659062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25000"/>
              </a:spcBef>
              <a:buFontTx/>
              <a:buNone/>
            </a:pPr>
            <a:r>
              <a:rPr lang="en-GB" sz="1800" smtClean="0">
                <a:ea typeface="ＭＳ Ｐゴシック"/>
                <a:cs typeface="ＭＳ Ｐゴシック"/>
              </a:rPr>
              <a:t>Cross-power between n</a:t>
            </a:r>
            <a:r>
              <a:rPr lang="en-GB" sz="1800" baseline="-25000" smtClean="0">
                <a:ea typeface="ＭＳ Ｐゴシック"/>
                <a:cs typeface="ＭＳ Ｐゴシック"/>
              </a:rPr>
              <a:t>e </a:t>
            </a:r>
            <a:r>
              <a:rPr lang="en-GB" sz="1800" smtClean="0">
                <a:ea typeface="ＭＳ Ｐゴシック"/>
                <a:cs typeface="ＭＳ Ｐゴシック"/>
              </a:rPr>
              <a:t>and Mirnov coils shows two modes coexisting (0,180</a:t>
            </a:r>
            <a:r>
              <a:rPr lang="en-GB" sz="1800" baseline="30000" smtClean="0">
                <a:ea typeface="ＭＳ Ｐゴシック"/>
                <a:cs typeface="ＭＳ Ｐゴシック"/>
              </a:rPr>
              <a:t>o</a:t>
            </a:r>
            <a:r>
              <a:rPr lang="en-GB" sz="1800" smtClean="0">
                <a:ea typeface="ＭＳ Ｐゴシック"/>
                <a:cs typeface="ＭＳ Ｐゴシック"/>
              </a:rPr>
              <a:t>)</a:t>
            </a:r>
          </a:p>
          <a:p>
            <a:pPr>
              <a:lnSpc>
                <a:spcPct val="90000"/>
              </a:lnSpc>
              <a:spcBef>
                <a:spcPct val="25000"/>
              </a:spcBef>
              <a:buFontTx/>
              <a:buNone/>
            </a:pPr>
            <a:endParaRPr lang="en-GB" sz="1800" smtClean="0">
              <a:ea typeface="ＭＳ Ｐゴシック"/>
              <a:cs typeface="ＭＳ Ｐゴシック"/>
            </a:endParaRPr>
          </a:p>
          <a:p>
            <a:pPr>
              <a:lnSpc>
                <a:spcPct val="90000"/>
              </a:lnSpc>
              <a:spcBef>
                <a:spcPct val="25000"/>
              </a:spcBef>
              <a:buFontTx/>
              <a:buNone/>
            </a:pPr>
            <a:r>
              <a:rPr lang="en-GB" sz="1800" smtClean="0">
                <a:ea typeface="ＭＳ Ｐゴシック"/>
                <a:cs typeface="ＭＳ Ｐゴシック"/>
              </a:rPr>
              <a:t>Probably at different radii as frequency is different, mode numbers the same</a:t>
            </a:r>
          </a:p>
          <a:p>
            <a:endParaRPr lang="en-AU" sz="1800" smtClean="0"/>
          </a:p>
          <a:p>
            <a:pPr>
              <a:buFontTx/>
              <a:buNone/>
            </a:pPr>
            <a:endParaRPr lang="en-AU" sz="1800" smtClean="0"/>
          </a:p>
        </p:txBody>
      </p:sp>
      <p:sp>
        <p:nvSpPr>
          <p:cNvPr id="29702" name="Slide Number Placeholder 1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1B73565-5245-40C9-9EF2-095E0290A4C7}" type="slidenum">
              <a:rPr lang="en-US"/>
              <a:pPr/>
              <a:t>12</a:t>
            </a:fld>
            <a:endParaRPr lang="en-US"/>
          </a:p>
        </p:txBody>
      </p:sp>
      <p:pic>
        <p:nvPicPr>
          <p:cNvPr id="29699" name="Picture 6" descr="Alf_fit_fixed_radius_vs_kh"/>
          <p:cNvPicPr>
            <a:picLocks noChangeAspect="1" noChangeArrowheads="1"/>
          </p:cNvPicPr>
          <p:nvPr/>
        </p:nvPicPr>
        <p:blipFill>
          <a:blip r:embed="rId3"/>
          <a:srcRect l="-3651" r="-2715" b="51295"/>
          <a:stretch>
            <a:fillRect/>
          </a:stretch>
        </p:blipFill>
        <p:spPr bwMode="auto">
          <a:xfrm>
            <a:off x="323850" y="1628775"/>
            <a:ext cx="80645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55650" y="1700213"/>
            <a:ext cx="7704138" cy="4937125"/>
            <a:chOff x="755650" y="1700213"/>
            <a:chExt cx="7704138" cy="4937125"/>
          </a:xfrm>
        </p:grpSpPr>
        <p:pic>
          <p:nvPicPr>
            <p:cNvPr id="29704" name="Picture 7" descr="64442_9_ne_centre"/>
            <p:cNvPicPr>
              <a:picLocks noChangeAspect="1" noChangeArrowheads="1"/>
            </p:cNvPicPr>
            <p:nvPr/>
          </p:nvPicPr>
          <p:blipFill>
            <a:blip r:embed="rId4"/>
            <a:srcRect l="14792" r="13121"/>
            <a:stretch>
              <a:fillRect/>
            </a:stretch>
          </p:blipFill>
          <p:spPr bwMode="auto">
            <a:xfrm>
              <a:off x="755650" y="4149725"/>
              <a:ext cx="3384550" cy="2487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5" name="Rectangle 8"/>
            <p:cNvSpPr>
              <a:spLocks noChangeArrowheads="1"/>
            </p:cNvSpPr>
            <p:nvPr/>
          </p:nvSpPr>
          <p:spPr bwMode="auto">
            <a:xfrm>
              <a:off x="4572000" y="1700213"/>
              <a:ext cx="3887788" cy="2592387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AU"/>
            </a:p>
          </p:txBody>
        </p:sp>
        <p:sp>
          <p:nvSpPr>
            <p:cNvPr id="29706" name="Line 10"/>
            <p:cNvSpPr>
              <a:spLocks noChangeShapeType="1"/>
            </p:cNvSpPr>
            <p:nvPr/>
          </p:nvSpPr>
          <p:spPr bwMode="auto">
            <a:xfrm flipH="1">
              <a:off x="4211638" y="5589588"/>
              <a:ext cx="431800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>
              <a:spAutoFit/>
              <a:flatTx/>
            </a:bodyPr>
            <a:lstStyle/>
            <a:p>
              <a:endParaRPr lang="en-AU"/>
            </a:p>
          </p:txBody>
        </p:sp>
        <p:sp>
          <p:nvSpPr>
            <p:cNvPr id="29707" name="Line 11"/>
            <p:cNvSpPr>
              <a:spLocks noChangeShapeType="1"/>
            </p:cNvSpPr>
            <p:nvPr/>
          </p:nvSpPr>
          <p:spPr bwMode="auto">
            <a:xfrm flipH="1">
              <a:off x="4211638" y="6237288"/>
              <a:ext cx="431800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>
              <a:spAutoFit/>
              <a:flatTx/>
            </a:bodyPr>
            <a:lstStyle/>
            <a:p>
              <a:endParaRPr lang="en-A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878" y="0"/>
            <a:ext cx="8501122" cy="1143000"/>
          </a:xfrm>
        </p:spPr>
        <p:txBody>
          <a:bodyPr/>
          <a:lstStyle/>
          <a:p>
            <a:r>
              <a:rPr lang="en-AU" sz="3200" dirty="0" smtClean="0"/>
              <a:t>Phase flips, character changes near rational</a:t>
            </a:r>
            <a:endParaRPr lang="en-A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57258"/>
            <a:ext cx="8115328" cy="2686056"/>
          </a:xfrm>
        </p:spPr>
        <p:txBody>
          <a:bodyPr/>
          <a:lstStyle/>
          <a:p>
            <a:r>
              <a:rPr lang="en-AU" sz="2400" dirty="0" smtClean="0"/>
              <a:t>The sense of the phase between the magnetic and light fluctuations changes about the resonance</a:t>
            </a:r>
          </a:p>
          <a:p>
            <a:endParaRPr lang="en-AU" sz="2400" dirty="0" smtClean="0"/>
          </a:p>
          <a:p>
            <a:r>
              <a:rPr lang="en-AU" sz="2400" dirty="0" smtClean="0"/>
              <a:t>More “sound-mode” like. (red is optical emission </a:t>
            </a:r>
            <a:r>
              <a:rPr lang="en-AU" sz="2400" dirty="0" smtClean="0">
                <a:sym typeface="Symbol"/>
              </a:rPr>
              <a:t> n</a:t>
            </a:r>
            <a:r>
              <a:rPr lang="en-AU" sz="2400" baseline="-25000" dirty="0" smtClean="0">
                <a:sym typeface="Symbol"/>
              </a:rPr>
              <a:t>e</a:t>
            </a:r>
            <a:r>
              <a:rPr lang="en-AU" sz="2400" dirty="0" smtClean="0">
                <a:sym typeface="Symbol"/>
              </a:rPr>
              <a:t>).</a:t>
            </a:r>
            <a:endParaRPr lang="en-AU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D4AE60-17DC-44F6-B0BF-340A7603F727}" type="slidenum">
              <a:rPr lang="en-AU" smtClean="0"/>
              <a:pPr>
                <a:defRPr/>
              </a:pPr>
              <a:t>13</a:t>
            </a:fld>
            <a:endParaRPr lang="en-AU" dirty="0"/>
          </a:p>
        </p:txBody>
      </p:sp>
      <p:pic>
        <p:nvPicPr>
          <p:cNvPr id="15" name="Picture 14" descr="Phase_fli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7" y="3357562"/>
            <a:ext cx="8001056" cy="31005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0430" y="6488668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Iota scanning in time </a:t>
            </a:r>
            <a:r>
              <a:rPr lang="en-US" dirty="0" smtClean="0">
                <a:sym typeface="Wingdings" pitchFamily="2" charset="2"/>
              </a:rPr>
              <a:t> </a:t>
            </a:r>
            <a:endParaRPr lang="en-A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77850" y="1638300"/>
          <a:ext cx="8129588" cy="4225925"/>
        </p:xfrm>
        <a:graphic>
          <a:graphicData uri="http://schemas.openxmlformats.org/presentationml/2006/ole">
            <p:oleObj spid="_x0000_s3074" name="Picture" r:id="rId4" imgW="6120720" imgH="3888720" progId="Word.Picture.8">
              <p:embed/>
            </p:oleObj>
          </a:graphicData>
        </a:graphic>
      </p:graphicFrame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863600" y="0"/>
            <a:ext cx="8280400" cy="1143000"/>
          </a:xfrm>
        </p:spPr>
        <p:txBody>
          <a:bodyPr/>
          <a:lstStyle/>
          <a:p>
            <a:r>
              <a:rPr lang="en-US" smtClean="0"/>
              <a:t>CAS3D: 3D and finite beta effects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341438"/>
            <a:ext cx="4752975" cy="4114800"/>
          </a:xfrm>
        </p:spPr>
        <p:txBody>
          <a:bodyPr/>
          <a:lstStyle/>
          <a:p>
            <a:pPr>
              <a:spcBef>
                <a:spcPct val="25000"/>
              </a:spcBef>
            </a:pPr>
            <a:endParaRPr lang="en-GB" sz="2800" baseline="-50000" smtClean="0">
              <a:ea typeface="ＭＳ Ｐゴシック"/>
              <a:cs typeface="ＭＳ Ｐゴシック"/>
            </a:endParaRPr>
          </a:p>
        </p:txBody>
      </p:sp>
      <p:sp>
        <p:nvSpPr>
          <p:cNvPr id="3085" name="Slide Number Placeholder 1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A38712C-1E9D-4B7B-989F-A9DFCA6730E5}" type="slidenum">
              <a:rPr lang="en-US"/>
              <a:pPr/>
              <a:t>14</a:t>
            </a:fld>
            <a:endParaRPr lang="en-US"/>
          </a:p>
        </p:txBody>
      </p:sp>
      <p:sp>
        <p:nvSpPr>
          <p:cNvPr id="3076" name="AutoShape 21"/>
          <p:cNvSpPr>
            <a:spLocks noChangeArrowheads="1"/>
          </p:cNvSpPr>
          <p:nvPr/>
        </p:nvSpPr>
        <p:spPr bwMode="auto">
          <a:xfrm>
            <a:off x="2857500" y="642938"/>
            <a:ext cx="3816350" cy="1296987"/>
          </a:xfrm>
          <a:prstGeom prst="curvedDownArrow">
            <a:avLst>
              <a:gd name="adj1" fmla="val 58849"/>
              <a:gd name="adj2" fmla="val 117699"/>
              <a:gd name="adj3" fmla="val 33333"/>
            </a:avLst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AU"/>
          </a:p>
        </p:txBody>
      </p:sp>
      <p:sp>
        <p:nvSpPr>
          <p:cNvPr id="3078" name="Text Box 4"/>
          <p:cNvSpPr txBox="1">
            <a:spLocks noChangeArrowheads="1"/>
          </p:cNvSpPr>
          <p:nvPr/>
        </p:nvSpPr>
        <p:spPr bwMode="auto">
          <a:xfrm>
            <a:off x="6804025" y="0"/>
            <a:ext cx="252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 b="1">
                <a:solidFill>
                  <a:srgbClr val="FF0000"/>
                </a:solidFill>
              </a:rPr>
              <a:t>Carolin Nuhrenberg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079" name="Text Box 9"/>
          <p:cNvSpPr txBox="1">
            <a:spLocks noChangeArrowheads="1"/>
          </p:cNvSpPr>
          <p:nvPr/>
        </p:nvSpPr>
        <p:spPr bwMode="auto">
          <a:xfrm>
            <a:off x="5000625" y="5786438"/>
            <a:ext cx="338455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tx2"/>
                </a:solidFill>
              </a:rPr>
              <a:t>Beta induced gap ~5-10kHz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tx2"/>
                </a:solidFill>
              </a:rPr>
              <a:t>Coupling to “sound mode”</a:t>
            </a:r>
          </a:p>
        </p:txBody>
      </p:sp>
      <p:sp>
        <p:nvSpPr>
          <p:cNvPr id="3080" name="Text Box 12"/>
          <p:cNvSpPr txBox="1">
            <a:spLocks noChangeArrowheads="1"/>
          </p:cNvSpPr>
          <p:nvPr/>
        </p:nvSpPr>
        <p:spPr bwMode="auto">
          <a:xfrm>
            <a:off x="2786063" y="928688"/>
            <a:ext cx="5429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/>
              <a:t>Gap forms to allow helical Alfven eigenmode, and beta induced gap appears at low f</a:t>
            </a:r>
          </a:p>
        </p:txBody>
      </p:sp>
      <p:sp>
        <p:nvSpPr>
          <p:cNvPr id="3081" name="Line 17"/>
          <p:cNvSpPr>
            <a:spLocks noChangeShapeType="1"/>
          </p:cNvSpPr>
          <p:nvPr/>
        </p:nvSpPr>
        <p:spPr bwMode="auto">
          <a:xfrm flipV="1">
            <a:off x="3779838" y="5084763"/>
            <a:ext cx="3529012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AU"/>
          </a:p>
        </p:txBody>
      </p:sp>
      <p:sp>
        <p:nvSpPr>
          <p:cNvPr id="3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AU"/>
          </a:p>
        </p:txBody>
      </p:sp>
      <p:sp>
        <p:nvSpPr>
          <p:cNvPr id="3083" name="Freeform 20"/>
          <p:cNvSpPr>
            <a:spLocks/>
          </p:cNvSpPr>
          <p:nvPr/>
        </p:nvSpPr>
        <p:spPr bwMode="auto">
          <a:xfrm>
            <a:off x="7708900" y="5194300"/>
            <a:ext cx="995363" cy="1092200"/>
          </a:xfrm>
          <a:custGeom>
            <a:avLst/>
            <a:gdLst>
              <a:gd name="T0" fmla="*/ 2147483647 w 562"/>
              <a:gd name="T1" fmla="*/ 2147483647 h 726"/>
              <a:gd name="T2" fmla="*/ 2147483647 w 562"/>
              <a:gd name="T3" fmla="*/ 2147483647 h 726"/>
              <a:gd name="T4" fmla="*/ 2147483647 w 562"/>
              <a:gd name="T5" fmla="*/ 2147483647 h 726"/>
              <a:gd name="T6" fmla="*/ 0 w 562"/>
              <a:gd name="T7" fmla="*/ 0 h 726"/>
              <a:gd name="T8" fmla="*/ 0 60000 65536"/>
              <a:gd name="T9" fmla="*/ 0 60000 65536"/>
              <a:gd name="T10" fmla="*/ 0 60000 65536"/>
              <a:gd name="T11" fmla="*/ 0 60000 65536"/>
              <a:gd name="T12" fmla="*/ 0 w 562"/>
              <a:gd name="T13" fmla="*/ 0 h 726"/>
              <a:gd name="T14" fmla="*/ 562 w 562"/>
              <a:gd name="T15" fmla="*/ 726 h 7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62" h="726">
                <a:moveTo>
                  <a:pt x="318" y="726"/>
                </a:moveTo>
                <a:cubicBezTo>
                  <a:pt x="350" y="690"/>
                  <a:pt x="493" y="591"/>
                  <a:pt x="509" y="507"/>
                </a:cubicBezTo>
                <a:cubicBezTo>
                  <a:pt x="562" y="416"/>
                  <a:pt x="521" y="295"/>
                  <a:pt x="415" y="219"/>
                </a:cubicBezTo>
                <a:cubicBezTo>
                  <a:pt x="309" y="143"/>
                  <a:pt x="86" y="46"/>
                  <a:pt x="0" y="0"/>
                </a:cubicBezTo>
              </a:path>
            </a:pathLst>
          </a:custGeom>
          <a:noFill/>
          <a:ln w="38100">
            <a:solidFill>
              <a:schemeClr val="tx2"/>
            </a:solidFill>
            <a:round/>
            <a:headEnd/>
            <a:tailEnd type="stealth" w="lg" len="lg"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endParaRPr lang="en-AU"/>
          </a:p>
        </p:txBody>
      </p:sp>
      <p:sp>
        <p:nvSpPr>
          <p:cNvPr id="3084" name="Freeform 20"/>
          <p:cNvSpPr>
            <a:spLocks/>
          </p:cNvSpPr>
          <p:nvPr/>
        </p:nvSpPr>
        <p:spPr bwMode="auto">
          <a:xfrm rot="19515049" flipV="1">
            <a:off x="7604125" y="1103313"/>
            <a:ext cx="1111250" cy="793750"/>
          </a:xfrm>
          <a:custGeom>
            <a:avLst/>
            <a:gdLst>
              <a:gd name="T0" fmla="*/ 2147483647 w 562"/>
              <a:gd name="T1" fmla="*/ 2147483647 h 726"/>
              <a:gd name="T2" fmla="*/ 2147483647 w 562"/>
              <a:gd name="T3" fmla="*/ 2147483647 h 726"/>
              <a:gd name="T4" fmla="*/ 2147483647 w 562"/>
              <a:gd name="T5" fmla="*/ 2147483647 h 726"/>
              <a:gd name="T6" fmla="*/ 0 w 562"/>
              <a:gd name="T7" fmla="*/ 0 h 726"/>
              <a:gd name="T8" fmla="*/ 0 60000 65536"/>
              <a:gd name="T9" fmla="*/ 0 60000 65536"/>
              <a:gd name="T10" fmla="*/ 0 60000 65536"/>
              <a:gd name="T11" fmla="*/ 0 60000 65536"/>
              <a:gd name="T12" fmla="*/ 0 w 562"/>
              <a:gd name="T13" fmla="*/ 0 h 726"/>
              <a:gd name="T14" fmla="*/ 562 w 562"/>
              <a:gd name="T15" fmla="*/ 726 h 7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62" h="726">
                <a:moveTo>
                  <a:pt x="318" y="726"/>
                </a:moveTo>
                <a:cubicBezTo>
                  <a:pt x="350" y="690"/>
                  <a:pt x="493" y="591"/>
                  <a:pt x="509" y="507"/>
                </a:cubicBezTo>
                <a:cubicBezTo>
                  <a:pt x="562" y="416"/>
                  <a:pt x="521" y="295"/>
                  <a:pt x="415" y="219"/>
                </a:cubicBezTo>
                <a:cubicBezTo>
                  <a:pt x="309" y="143"/>
                  <a:pt x="86" y="46"/>
                  <a:pt x="0" y="0"/>
                </a:cubicBezTo>
              </a:path>
            </a:pathLst>
          </a:custGeom>
          <a:noFill/>
          <a:ln w="38100">
            <a:solidFill>
              <a:schemeClr val="tx2"/>
            </a:solidFill>
            <a:round/>
            <a:headEnd/>
            <a:tailEnd type="stealth" w="lg" len="lg"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863600" y="0"/>
            <a:ext cx="8280400" cy="1143000"/>
          </a:xfrm>
        </p:spPr>
        <p:txBody>
          <a:bodyPr/>
          <a:lstStyle/>
          <a:p>
            <a:r>
              <a:rPr lang="en-US"/>
              <a:t>Beta-induced Alfvén eigenmodes?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96975"/>
            <a:ext cx="4752975" cy="41148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GB" sz="2000" dirty="0">
                <a:sym typeface="Symbol" pitchFamily="18" charset="2"/>
              </a:rPr>
              <a:t>At low beta in H-1 (10</a:t>
            </a:r>
            <a:r>
              <a:rPr lang="en-GB" sz="2000" baseline="30000" dirty="0">
                <a:sym typeface="Symbol" pitchFamily="18" charset="2"/>
              </a:rPr>
              <a:t>-4</a:t>
            </a:r>
            <a:r>
              <a:rPr lang="en-GB" sz="2000" dirty="0">
                <a:sym typeface="Symbol" pitchFamily="18" charset="2"/>
              </a:rPr>
              <a:t>), the beta-induced gap is in the range 5-10kHz.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GB" sz="2000" dirty="0">
                <a:sym typeface="Symbol" pitchFamily="18" charset="2"/>
              </a:rPr>
              <a:t>This is within the range of the modes near resonance, when iota-n/m is small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GB" sz="2000" dirty="0">
                <a:sym typeface="Symbol" pitchFamily="18" charset="2"/>
              </a:rPr>
              <a:t>Beta induced gap scales with temperature rather than magnetic field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GB" sz="2000" dirty="0">
                <a:sym typeface="Wingdings" pitchFamily="2" charset="2"/>
              </a:rPr>
              <a:t> </a:t>
            </a:r>
            <a:r>
              <a:rPr lang="en-GB" sz="2000" dirty="0">
                <a:sym typeface="Symbol" pitchFamily="18" charset="2"/>
              </a:rPr>
              <a:t>interactions between the beta induced gap and Alfvén continuum  could help explain the ambiguous B dependence.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GB" sz="2000" dirty="0">
                <a:sym typeface="Symbol" pitchFamily="18" charset="2"/>
              </a:rPr>
              <a:t>Scaling of f ~n/m  (not  </a:t>
            </a:r>
            <a:r>
              <a:rPr lang="en-GB" i="1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Symbol" pitchFamily="18" charset="2"/>
              </a:rPr>
              <a:t>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Wingdings" pitchFamily="2" charset="2"/>
              </a:rPr>
              <a:t>- n/m</a:t>
            </a:r>
            <a:r>
              <a:rPr lang="en-GB" sz="2000" dirty="0">
                <a:sym typeface="Symbol" pitchFamily="18" charset="2"/>
              </a:rPr>
              <a:t>) does not explain </a:t>
            </a:r>
            <a:r>
              <a:rPr lang="en-GB" sz="2000" dirty="0" smtClean="0">
                <a:sym typeface="Symbol" pitchFamily="18" charset="2"/>
              </a:rPr>
              <a:t>observed dependence  of frequency on </a:t>
            </a:r>
            <a:r>
              <a:rPr lang="en-GB" i="1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Symbol" pitchFamily="18" charset="2"/>
              </a:rPr>
              <a:t>.</a:t>
            </a:r>
          </a:p>
          <a:p>
            <a:pPr>
              <a:lnSpc>
                <a:spcPct val="90000"/>
              </a:lnSpc>
              <a:spcBef>
                <a:spcPct val="25000"/>
              </a:spcBef>
            </a:pPr>
            <a:endParaRPr lang="en-GB" baseline="-50000" dirty="0">
              <a:ea typeface="ＭＳ Ｐゴシック" charset="-128"/>
            </a:endParaRPr>
          </a:p>
        </p:txBody>
      </p:sp>
      <p:pic>
        <p:nvPicPr>
          <p:cNvPr id="335877" name="Picture 5" descr="Alf_fit_fixed_radius_vs_kh"/>
          <p:cNvPicPr>
            <a:picLocks noChangeAspect="1" noChangeArrowheads="1"/>
          </p:cNvPicPr>
          <p:nvPr/>
        </p:nvPicPr>
        <p:blipFill>
          <a:blip r:embed="rId3"/>
          <a:srcRect l="16302" r="47600" b="51295"/>
          <a:stretch>
            <a:fillRect/>
          </a:stretch>
        </p:blipFill>
        <p:spPr bwMode="auto">
          <a:xfrm>
            <a:off x="5795963" y="1268413"/>
            <a:ext cx="2736850" cy="2562225"/>
          </a:xfrm>
          <a:prstGeom prst="rect">
            <a:avLst/>
          </a:prstGeom>
          <a:noFill/>
        </p:spPr>
      </p:pic>
      <p:sp>
        <p:nvSpPr>
          <p:cNvPr id="335879" name="Text Box 7"/>
          <p:cNvSpPr txBox="1">
            <a:spLocks noChangeArrowheads="1"/>
          </p:cNvSpPr>
          <p:nvPr/>
        </p:nvSpPr>
        <p:spPr bwMode="auto">
          <a:xfrm>
            <a:off x="4932363" y="3141663"/>
            <a:ext cx="1008062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10kHz</a:t>
            </a:r>
          </a:p>
        </p:txBody>
      </p:sp>
      <p:pic>
        <p:nvPicPr>
          <p:cNvPr id="335880" name="Picture 8" descr="beta_induced_g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4076700"/>
            <a:ext cx="2854325" cy="2424113"/>
          </a:xfrm>
          <a:prstGeom prst="rect">
            <a:avLst/>
          </a:prstGeom>
          <a:noFill/>
          <a:ln w="38100" cmpd="dbl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0"/>
            <a:ext cx="8858280" cy="1143000"/>
          </a:xfrm>
        </p:spPr>
        <p:txBody>
          <a:bodyPr/>
          <a:lstStyle/>
          <a:p>
            <a:r>
              <a:rPr lang="en-AU" sz="3200" dirty="0" smtClean="0"/>
              <a:t>New PMT array </a:t>
            </a:r>
            <a:r>
              <a:rPr lang="en-AU" sz="3200" dirty="0" smtClean="0">
                <a:sym typeface="Wingdings" pitchFamily="2" charset="2"/>
              </a:rPr>
              <a:t></a:t>
            </a:r>
            <a:r>
              <a:rPr lang="en-AU" sz="3200" dirty="0" smtClean="0"/>
              <a:t>mode rotation information</a:t>
            </a:r>
            <a:endParaRPr lang="en-A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596" y="1142984"/>
            <a:ext cx="4114800" cy="4525963"/>
          </a:xfrm>
        </p:spPr>
        <p:txBody>
          <a:bodyPr/>
          <a:lstStyle/>
          <a:p>
            <a:pPr>
              <a:buNone/>
            </a:pPr>
            <a:r>
              <a:rPr lang="en-AU" sz="2000" dirty="0" smtClean="0"/>
              <a:t>16 channel PMT for broadband light emission measurements.</a:t>
            </a:r>
          </a:p>
          <a:p>
            <a:endParaRPr lang="en-AU" sz="2000" dirty="0" smtClean="0"/>
          </a:p>
          <a:p>
            <a:r>
              <a:rPr lang="en-AU" sz="2000" dirty="0" smtClean="0"/>
              <a:t> Views plasma at an angle </a:t>
            </a:r>
            <a:br>
              <a:rPr lang="en-AU" sz="2000" dirty="0" smtClean="0"/>
            </a:br>
            <a:r>
              <a:rPr lang="en-AU" sz="2000" dirty="0" smtClean="0">
                <a:sym typeface="Wingdings" pitchFamily="2" charset="2"/>
              </a:rPr>
              <a:t> </a:t>
            </a:r>
            <a:r>
              <a:rPr lang="en-AU" sz="2000" dirty="0" smtClean="0"/>
              <a:t>breaks the symmetry </a:t>
            </a:r>
          </a:p>
          <a:p>
            <a:endParaRPr lang="en-AU" sz="2000" dirty="0" smtClean="0"/>
          </a:p>
          <a:p>
            <a:r>
              <a:rPr lang="en-AU" sz="2000" dirty="0" smtClean="0"/>
              <a:t>Forward modelling shows shear in the projections (which depends on poloidal rotation direction)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Data shows this effect </a:t>
            </a:r>
            <a:r>
              <a:rPr lang="en-US" sz="2000" dirty="0" smtClean="0">
                <a:sym typeface="Wingdings" pitchFamily="2" charset="2"/>
              </a:rPr>
              <a:t> ion </a:t>
            </a:r>
            <a:r>
              <a:rPr lang="en-US" sz="2000" dirty="0" err="1" smtClean="0">
                <a:sym typeface="Wingdings" pitchFamily="2" charset="2"/>
              </a:rPr>
              <a:t>diamag</a:t>
            </a:r>
            <a:r>
              <a:rPr lang="en-US" sz="2000" dirty="0" smtClean="0">
                <a:sym typeface="Wingdings" pitchFamily="2" charset="2"/>
              </a:rPr>
              <a:t> rotation direction</a:t>
            </a:r>
            <a:r>
              <a:rPr lang="en-US" sz="2000" dirty="0" smtClean="0"/>
              <a:t> </a:t>
            </a:r>
            <a:endParaRPr lang="en-AU" sz="2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D4AE60-17DC-44F6-B0BF-340A7603F727}" type="slidenum">
              <a:rPr lang="en-AU" smtClean="0"/>
              <a:pPr>
                <a:defRPr/>
              </a:pPr>
              <a:t>16</a:t>
            </a:fld>
            <a:endParaRPr lang="en-AU" dirty="0"/>
          </a:p>
        </p:txBody>
      </p:sp>
      <p:pic>
        <p:nvPicPr>
          <p:cNvPr id="7" name="Picture 6" descr="jessecam_mode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71546"/>
            <a:ext cx="4358280" cy="42668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72066" y="3929066"/>
            <a:ext cx="357190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58082" y="5143512"/>
            <a:ext cx="128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b="1" dirty="0" smtClean="0"/>
              <a:t>Intensity (arbitrary units)</a:t>
            </a:r>
            <a:endParaRPr lang="en-AU" sz="1000" b="1" dirty="0"/>
          </a:p>
        </p:txBody>
      </p:sp>
      <p:pic>
        <p:nvPicPr>
          <p:cNvPr id="12" name="Picture 11" descr="Shear_profiles.png"/>
          <p:cNvPicPr>
            <a:picLocks noChangeAspect="1"/>
          </p:cNvPicPr>
          <p:nvPr/>
        </p:nvPicPr>
        <p:blipFill>
          <a:blip r:embed="rId4"/>
          <a:srcRect t="57207"/>
          <a:stretch>
            <a:fillRect/>
          </a:stretch>
        </p:blipFill>
        <p:spPr>
          <a:xfrm>
            <a:off x="714348" y="5572140"/>
            <a:ext cx="7715304" cy="17145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4378581" y="4551113"/>
            <a:ext cx="8990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radius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449491" y="5908435"/>
            <a:ext cx="8990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radius</a:t>
            </a:r>
            <a:endParaRPr lang="en-A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863600" y="0"/>
            <a:ext cx="6065838" cy="1143000"/>
          </a:xfrm>
        </p:spPr>
        <p:txBody>
          <a:bodyPr/>
          <a:lstStyle/>
          <a:p>
            <a:r>
              <a:rPr lang="en-US" smtClean="0"/>
              <a:t>Radial Mode Structure</a:t>
            </a:r>
          </a:p>
        </p:txBody>
      </p:sp>
      <p:sp>
        <p:nvSpPr>
          <p:cNvPr id="317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28688" y="928688"/>
            <a:ext cx="7286625" cy="5715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25000"/>
              </a:spcBef>
              <a:buFontTx/>
              <a:buNone/>
            </a:pPr>
            <a:r>
              <a:rPr lang="en-GB" sz="2000" dirty="0" smtClean="0">
                <a:ea typeface="ＭＳ Ｐゴシック"/>
                <a:cs typeface="ＭＳ Ｐゴシック"/>
              </a:rPr>
              <a:t>Cross-power between light emission</a:t>
            </a:r>
            <a:r>
              <a:rPr lang="en-GB" sz="2000" baseline="-25000" dirty="0" smtClean="0">
                <a:ea typeface="ＭＳ Ｐゴシック"/>
                <a:cs typeface="ＭＳ Ｐゴシック"/>
              </a:rPr>
              <a:t> </a:t>
            </a:r>
            <a:r>
              <a:rPr lang="en-GB" sz="2000" dirty="0" smtClean="0">
                <a:ea typeface="ＭＳ Ｐゴシック"/>
                <a:cs typeface="ＭＳ Ｐゴシック"/>
              </a:rPr>
              <a:t>and Mirnov coils shows phase flips in radius and on either side of “V” resonance</a:t>
            </a:r>
          </a:p>
          <a:p>
            <a:pPr>
              <a:lnSpc>
                <a:spcPct val="90000"/>
              </a:lnSpc>
              <a:spcBef>
                <a:spcPct val="25000"/>
              </a:spcBef>
              <a:buFontTx/>
              <a:buNone/>
            </a:pPr>
            <a:endParaRPr lang="en-GB" sz="2000" dirty="0" smtClean="0">
              <a:ea typeface="ＭＳ Ｐゴシック"/>
              <a:cs typeface="ＭＳ Ｐゴシック"/>
            </a:endParaRPr>
          </a:p>
        </p:txBody>
      </p:sp>
      <p:sp>
        <p:nvSpPr>
          <p:cNvPr id="31758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4195763" y="6605588"/>
            <a:ext cx="4662517" cy="252412"/>
          </a:xfrm>
          <a:noFill/>
        </p:spPr>
        <p:txBody>
          <a:bodyPr/>
          <a:lstStyle/>
          <a:p>
            <a:pPr algn="r"/>
            <a:r>
              <a:rPr lang="en-AU" smtClean="0">
                <a:latin typeface="Calibri" pitchFamily="34" charset="0"/>
              </a:rPr>
              <a:t>Blackwell, Tohoku, Sendai 2009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1757" name="Slide Number Placeholder 1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60176D9-8836-4264-8113-F44CFFAE9DE8}" type="slidenum">
              <a:rPr lang="en-US"/>
              <a:pPr/>
              <a:t>17</a:t>
            </a:fld>
            <a:endParaRPr lang="en-US"/>
          </a:p>
        </p:txBody>
      </p:sp>
      <p:sp>
        <p:nvSpPr>
          <p:cNvPr id="31747" name="Rectangle 8"/>
          <p:cNvSpPr>
            <a:spLocks noChangeArrowheads="1"/>
          </p:cNvSpPr>
          <p:nvPr/>
        </p:nvSpPr>
        <p:spPr bwMode="auto">
          <a:xfrm>
            <a:off x="4572000" y="1700213"/>
            <a:ext cx="3887788" cy="2592387"/>
          </a:xfrm>
          <a:prstGeom prst="rect">
            <a:avLst/>
          </a:prstGeom>
          <a:solidFill>
            <a:srgbClr val="FFFFFF">
              <a:alpha val="74901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AU"/>
          </a:p>
        </p:txBody>
      </p:sp>
      <p:sp>
        <p:nvSpPr>
          <p:cNvPr id="31748" name="Line 10"/>
          <p:cNvSpPr>
            <a:spLocks noChangeShapeType="1"/>
          </p:cNvSpPr>
          <p:nvPr/>
        </p:nvSpPr>
        <p:spPr bwMode="auto">
          <a:xfrm flipH="1">
            <a:off x="4211638" y="5589588"/>
            <a:ext cx="4318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spAutoFit/>
            <a:flatTx/>
          </a:bodyPr>
          <a:lstStyle/>
          <a:p>
            <a:endParaRPr lang="en-AU"/>
          </a:p>
        </p:txBody>
      </p:sp>
      <p:sp>
        <p:nvSpPr>
          <p:cNvPr id="31749" name="Line 11"/>
          <p:cNvSpPr>
            <a:spLocks noChangeShapeType="1"/>
          </p:cNvSpPr>
          <p:nvPr/>
        </p:nvSpPr>
        <p:spPr bwMode="auto">
          <a:xfrm flipH="1">
            <a:off x="4211638" y="6237288"/>
            <a:ext cx="4318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spAutoFit/>
            <a:flatTx/>
          </a:bodyPr>
          <a:lstStyle/>
          <a:p>
            <a:endParaRPr lang="en-AU"/>
          </a:p>
        </p:txBody>
      </p:sp>
      <p:sp>
        <p:nvSpPr>
          <p:cNvPr id="31750" name="Line 12"/>
          <p:cNvSpPr>
            <a:spLocks noChangeShapeType="1"/>
          </p:cNvSpPr>
          <p:nvPr/>
        </p:nvSpPr>
        <p:spPr bwMode="auto">
          <a:xfrm>
            <a:off x="3924300" y="4868863"/>
            <a:ext cx="0" cy="1989137"/>
          </a:xfrm>
          <a:prstGeom prst="line">
            <a:avLst/>
          </a:prstGeom>
          <a:noFill/>
          <a:ln w="28575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>
            <a:spAutoFit/>
          </a:bodyPr>
          <a:lstStyle/>
          <a:p>
            <a:endParaRPr lang="en-AU"/>
          </a:p>
        </p:txBody>
      </p:sp>
      <p:pic>
        <p:nvPicPr>
          <p:cNvPr id="317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12800"/>
            <a:ext cx="9144000" cy="6045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1752" name="Text Box 5"/>
          <p:cNvSpPr txBox="1">
            <a:spLocks noChangeArrowheads="1"/>
          </p:cNvSpPr>
          <p:nvPr/>
        </p:nvSpPr>
        <p:spPr bwMode="auto">
          <a:xfrm>
            <a:off x="7215188" y="0"/>
            <a:ext cx="3419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 b="1">
                <a:solidFill>
                  <a:srgbClr val="FF0000"/>
                </a:solidFill>
              </a:rPr>
              <a:t>Jesse Read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1753" name="TextBox 12"/>
          <p:cNvSpPr txBox="1">
            <a:spLocks noChangeArrowheads="1"/>
          </p:cNvSpPr>
          <p:nvPr/>
        </p:nvSpPr>
        <p:spPr bwMode="auto">
          <a:xfrm rot="-5400000">
            <a:off x="-529431" y="5172869"/>
            <a:ext cx="142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Radius</a:t>
            </a:r>
            <a:endParaRPr lang="en-AU"/>
          </a:p>
        </p:txBody>
      </p:sp>
      <p:sp>
        <p:nvSpPr>
          <p:cNvPr id="31754" name="TextBox 13"/>
          <p:cNvSpPr txBox="1">
            <a:spLocks noChangeArrowheads="1"/>
          </p:cNvSpPr>
          <p:nvPr/>
        </p:nvSpPr>
        <p:spPr bwMode="auto">
          <a:xfrm>
            <a:off x="4214813" y="3429000"/>
            <a:ext cx="4071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Configuration (increasing twist </a:t>
            </a:r>
            <a:r>
              <a:rPr lang="en-US">
                <a:sym typeface="Wingdings" pitchFamily="2" charset="2"/>
              </a:rPr>
              <a:t>)</a:t>
            </a:r>
            <a:endParaRPr lang="en-AU"/>
          </a:p>
        </p:txBody>
      </p:sp>
      <p:sp>
        <p:nvSpPr>
          <p:cNvPr id="31755" name="TextBox 14"/>
          <p:cNvSpPr txBox="1">
            <a:spLocks noChangeArrowheads="1"/>
          </p:cNvSpPr>
          <p:nvPr/>
        </p:nvSpPr>
        <p:spPr bwMode="auto">
          <a:xfrm>
            <a:off x="7643813" y="3929063"/>
            <a:ext cx="1357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phase</a:t>
            </a:r>
            <a:endParaRPr lang="en-AU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00063" y="6323013"/>
            <a:ext cx="7858125" cy="534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5000"/>
              </a:spcBef>
              <a:defRPr/>
            </a:pPr>
            <a:r>
              <a:rPr lang="en-US" sz="2000" dirty="0"/>
              <a:t>number of radial nodes increases with the poloidal </a:t>
            </a:r>
            <a:r>
              <a:rPr lang="en-US" sz="2000" dirty="0" err="1"/>
              <a:t>wavenumber</a:t>
            </a:r>
            <a:r>
              <a:rPr lang="en-US" sz="2000" dirty="0"/>
              <a:t>.</a:t>
            </a:r>
            <a:endParaRPr lang="en-GB" sz="2000" kern="0" dirty="0">
              <a:latin typeface="+mn-lt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0"/>
            <a:ext cx="8686800" cy="1143000"/>
          </a:xfrm>
        </p:spPr>
        <p:txBody>
          <a:bodyPr/>
          <a:lstStyle/>
          <a:p>
            <a:r>
              <a:rPr lang="en-AU" sz="3200" dirty="0" smtClean="0"/>
              <a:t>Mode structure via synchronous 2D imaging</a:t>
            </a:r>
            <a:endParaRPr lang="en-A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2" y="928670"/>
            <a:ext cx="8715436" cy="4525963"/>
          </a:xfrm>
        </p:spPr>
        <p:txBody>
          <a:bodyPr/>
          <a:lstStyle/>
          <a:p>
            <a:r>
              <a:rPr lang="en-AU" sz="2000" dirty="0" smtClean="0"/>
              <a:t>Intensified Princeton Instruments camera synchronised with mode using the intensifier pulse as a high speed gate. (256x256)</a:t>
            </a:r>
          </a:p>
          <a:p>
            <a:endParaRPr lang="en-AU" sz="1100" dirty="0" smtClean="0"/>
          </a:p>
          <a:p>
            <a:r>
              <a:rPr lang="en-AU" sz="2000" dirty="0" smtClean="0"/>
              <a:t>Total light or Carbon ion line imaged for delays of 0....1 cycle</a:t>
            </a:r>
          </a:p>
          <a:p>
            <a:endParaRPr lang="en-AU" sz="900" dirty="0" smtClean="0"/>
          </a:p>
          <a:p>
            <a:r>
              <a:rPr lang="en-AU" sz="2000" dirty="0" smtClean="0"/>
              <a:t>Averaging is performed in the camera image plane, background removed by subtracting an unsynchronised shot.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D4AE60-17DC-44F6-B0BF-340A7603F727}" type="slidenum">
              <a:rPr lang="en-AU" smtClean="0"/>
              <a:pPr>
                <a:defRPr/>
              </a:pPr>
              <a:t>18</a:t>
            </a:fld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7643834" y="3857628"/>
            <a:ext cx="128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b="1" dirty="0" smtClean="0"/>
              <a:t>Intensity (arbitrary units)</a:t>
            </a:r>
            <a:endParaRPr lang="en-AU" sz="1000" b="1" dirty="0"/>
          </a:p>
        </p:txBody>
      </p:sp>
      <p:pic>
        <p:nvPicPr>
          <p:cNvPr id="7" name="Picture 3" descr="First_IMAX_imag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000504"/>
            <a:ext cx="8358246" cy="263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First_IMAX_images.jpg"/>
          <p:cNvPicPr>
            <a:picLocks noChangeAspect="1"/>
          </p:cNvPicPr>
          <p:nvPr/>
        </p:nvPicPr>
        <p:blipFill>
          <a:blip r:embed="rId3"/>
          <a:srcRect l="-10523" t="11700" r="46330"/>
          <a:stretch>
            <a:fillRect/>
          </a:stretch>
        </p:blipFill>
        <p:spPr bwMode="auto">
          <a:xfrm>
            <a:off x="428596" y="3083965"/>
            <a:ext cx="8715404" cy="377403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MHD: synchronous 2D 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571612"/>
            <a:ext cx="5072066" cy="3786214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Mirnov coil used as a reference signal.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PLL then matches the phase of its clock to the reference.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PLL output pulses drive the ICCD camera.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Delay output to explore MHD phase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en-US" dirty="0" smtClean="0"/>
              <a:t>Performance</a:t>
            </a:r>
            <a:endParaRPr lang="en-AU" dirty="0" smtClean="0"/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AU" dirty="0" smtClean="0"/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AU" dirty="0" smtClean="0"/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AU" dirty="0" smtClean="0"/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AU" dirty="0"/>
          </a:p>
        </p:txBody>
      </p:sp>
      <p:pic>
        <p:nvPicPr>
          <p:cNvPr id="6148" name="Content Placeholder 4" descr="experiment_layout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63530" y="1285860"/>
            <a:ext cx="3880470" cy="2917979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>
              <a:defRPr/>
            </a:pPr>
            <a:fld id="{C4EB4694-6EB4-47CA-9DAA-A54C3C713689}" type="slidenum">
              <a:rPr lang="en-AU" sz="1200" kern="1200">
                <a:latin typeface="Calibri"/>
                <a:ea typeface="+mn-ea"/>
                <a:cs typeface="+mn-cs"/>
              </a:rPr>
              <a:pPr algn="r" rtl="0">
                <a:defRPr/>
              </a:pPr>
              <a:t>19</a:t>
            </a:fld>
            <a:endParaRPr lang="en-AU" sz="1200" kern="1200" dirty="0"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85918" y="4335468"/>
            <a:ext cx="5436664" cy="2522532"/>
            <a:chOff x="1620350" y="3429000"/>
            <a:chExt cx="3709716" cy="3308351"/>
          </a:xfrm>
        </p:grpSpPr>
        <p:pic>
          <p:nvPicPr>
            <p:cNvPr id="7" name="Content Placeholder 6" descr="PLL_over_Mirnov.png"/>
            <p:cNvPicPr>
              <a:picLocks noChangeAspect="1"/>
            </p:cNvPicPr>
            <p:nvPr/>
          </p:nvPicPr>
          <p:blipFill>
            <a:blip r:embed="rId4"/>
            <a:srcRect r="37665"/>
            <a:stretch>
              <a:fillRect/>
            </a:stretch>
          </p:blipFill>
          <p:spPr bwMode="auto">
            <a:xfrm>
              <a:off x="1928813" y="3429000"/>
              <a:ext cx="3315066" cy="2990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4"/>
            <p:cNvSpPr txBox="1">
              <a:spLocks noChangeArrowheads="1"/>
            </p:cNvSpPr>
            <p:nvPr/>
          </p:nvSpPr>
          <p:spPr bwMode="auto">
            <a:xfrm>
              <a:off x="3472691" y="6333695"/>
              <a:ext cx="1857375" cy="403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1200" dirty="0">
                  <a:latin typeface="Calibri" pitchFamily="34" charset="0"/>
                  <a:ea typeface="+mn-ea"/>
                  <a:cs typeface="Arial" charset="0"/>
                </a:rPr>
                <a:t>Time (s)</a:t>
              </a:r>
              <a:endParaRPr lang="en-AU" kern="1200" dirty="0"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20350" y="4113996"/>
              <a:ext cx="273016" cy="1428761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 algn="ctr" rtl="0">
                <a:defRPr/>
              </a:pPr>
              <a:r>
                <a:rPr lang="en-AU" sz="1400" kern="1200" dirty="0" smtClean="0">
                  <a:latin typeface="Calibri"/>
                  <a:ea typeface="+mn-ea"/>
                  <a:cs typeface="Arial" charset="0"/>
                </a:rPr>
                <a:t>Amplitude</a:t>
              </a:r>
              <a:endParaRPr lang="en-AU" kern="1200" dirty="0">
                <a:latin typeface="Calibri"/>
                <a:ea typeface="+mn-ea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6315075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The Australian National Plasma Fusion Facility: 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Results and Upgrade Plans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196975"/>
            <a:ext cx="8893175" cy="5089525"/>
          </a:xfrm>
        </p:spPr>
        <p:txBody>
          <a:bodyPr/>
          <a:lstStyle/>
          <a:p>
            <a:pPr lvl="1">
              <a:buFontTx/>
              <a:buNone/>
            </a:pPr>
            <a:r>
              <a:rPr lang="en-US" sz="1800" b="1" dirty="0" smtClean="0"/>
              <a:t>H-1 Plasma and Facility</a:t>
            </a:r>
          </a:p>
          <a:p>
            <a:pPr lvl="1">
              <a:buFontTx/>
              <a:buNone/>
            </a:pPr>
            <a:r>
              <a:rPr lang="en-US" sz="1800" b="1" dirty="0" smtClean="0"/>
              <a:t>Plasma configurations, parameters</a:t>
            </a:r>
          </a:p>
          <a:p>
            <a:pPr>
              <a:buFontTx/>
              <a:buNone/>
            </a:pPr>
            <a:r>
              <a:rPr lang="en-US" sz="2200" b="1" dirty="0" smtClean="0"/>
              <a:t>MHD Modes</a:t>
            </a:r>
          </a:p>
          <a:p>
            <a:pPr>
              <a:buFontTx/>
              <a:buNone/>
            </a:pPr>
            <a:r>
              <a:rPr lang="en-US" sz="1800" b="1" dirty="0" smtClean="0"/>
              <a:t>	  Data mining</a:t>
            </a:r>
            <a:endParaRPr lang="en-US" sz="2200" b="1" dirty="0" smtClean="0"/>
          </a:p>
          <a:p>
            <a:pPr lvl="1">
              <a:buFontTx/>
              <a:buNone/>
            </a:pPr>
            <a:r>
              <a:rPr lang="en-US" sz="1800" b="1" dirty="0" smtClean="0"/>
              <a:t>Alfvénic Scaling</a:t>
            </a:r>
          </a:p>
          <a:p>
            <a:pPr lvl="1">
              <a:buFontTx/>
              <a:buNone/>
            </a:pPr>
            <a:r>
              <a:rPr lang="en-US" sz="1800" b="1" dirty="0" smtClean="0"/>
              <a:t>Scaling discrepancies</a:t>
            </a:r>
          </a:p>
          <a:p>
            <a:pPr lvl="1">
              <a:buFontTx/>
              <a:buNone/>
            </a:pPr>
            <a:r>
              <a:rPr lang="en-US" sz="1800" b="1" dirty="0" smtClean="0"/>
              <a:t>Optical Measurements</a:t>
            </a:r>
          </a:p>
          <a:p>
            <a:pPr lvl="1">
              <a:buFontTx/>
              <a:buNone/>
            </a:pPr>
            <a:r>
              <a:rPr lang="en-US" sz="1800" b="1" dirty="0" smtClean="0"/>
              <a:t>Radial Structure</a:t>
            </a:r>
          </a:p>
          <a:p>
            <a:pPr>
              <a:buFontTx/>
              <a:buNone/>
            </a:pPr>
            <a:r>
              <a:rPr lang="en-US" sz="2200" b="1" dirty="0" smtClean="0"/>
              <a:t>Confinement Effects</a:t>
            </a:r>
          </a:p>
          <a:p>
            <a:pPr lvl="1">
              <a:buFontTx/>
              <a:buNone/>
            </a:pPr>
            <a:r>
              <a:rPr lang="en-US" sz="1800" b="1" dirty="0" smtClean="0"/>
              <a:t>Effect of Magnetic Islands</a:t>
            </a:r>
          </a:p>
          <a:p>
            <a:pPr>
              <a:buFontTx/>
              <a:buNone/>
            </a:pPr>
            <a:r>
              <a:rPr lang="en-US" sz="2200" b="1" dirty="0" smtClean="0"/>
              <a:t>Facility Upgrade</a:t>
            </a:r>
          </a:p>
          <a:p>
            <a:pPr marL="342900" lvl="1" indent="-342900">
              <a:buNone/>
            </a:pPr>
            <a:r>
              <a:rPr lang="en-US" sz="2200" b="1" dirty="0" smtClean="0"/>
              <a:t>	  </a:t>
            </a:r>
            <a:r>
              <a:rPr lang="en-US" sz="1800" b="1" dirty="0" smtClean="0"/>
              <a:t>Aims</a:t>
            </a:r>
            <a:br>
              <a:rPr lang="en-US" sz="1800" b="1" dirty="0" smtClean="0"/>
            </a:br>
            <a:r>
              <a:rPr lang="en-US" sz="1800" b="1" dirty="0" smtClean="0"/>
              <a:t>  Key areas</a:t>
            </a:r>
          </a:p>
          <a:p>
            <a:pPr marL="342900" lvl="1" indent="-342900">
              <a:buNone/>
            </a:pPr>
            <a:r>
              <a:rPr lang="en-US" sz="1800" b="1" dirty="0" smtClean="0"/>
              <a:t>	  New diagnostics for Upgrade</a:t>
            </a:r>
          </a:p>
          <a:p>
            <a:pPr>
              <a:buFontTx/>
              <a:buNone/>
            </a:pPr>
            <a:r>
              <a:rPr lang="en-US" sz="2200" b="1" dirty="0" smtClean="0"/>
              <a:t>Conclusions/Future</a:t>
            </a:r>
          </a:p>
          <a:p>
            <a:pPr>
              <a:buFontTx/>
              <a:buNone/>
            </a:pPr>
            <a:endParaRPr lang="en-US" sz="2200" b="1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15375" y="6643688"/>
            <a:ext cx="428625" cy="214312"/>
          </a:xfrm>
          <a:noFill/>
        </p:spPr>
        <p:txBody>
          <a:bodyPr/>
          <a:lstStyle/>
          <a:p>
            <a:fld id="{D132E384-F889-48D0-BD47-7EF7ED215D37}" type="slidenum">
              <a:rPr lang="en-US"/>
              <a:pPr/>
              <a:t>2</a:t>
            </a:fld>
            <a:endParaRPr lang="en-US"/>
          </a:p>
        </p:txBody>
      </p:sp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3"/>
          <a:srcRect b="15305"/>
          <a:stretch>
            <a:fillRect/>
          </a:stretch>
        </p:blipFill>
        <p:spPr bwMode="auto">
          <a:xfrm>
            <a:off x="7153275" y="142875"/>
            <a:ext cx="19907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Modelling the Mode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15300" cy="1328738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For comparison the camera view was modelled. Allowing us to calculate expected line-integrated profiles.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A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Asymmetric views cause tilt in profiles which indicate the poloidal rotation direction of the mode.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>
              <a:defRPr/>
            </a:pPr>
            <a:fld id="{7FFC5914-11A3-4440-A2E1-B10577A968BE}" type="slidenum">
              <a:rPr lang="en-AU" sz="1200" kern="1200">
                <a:latin typeface="Calibri"/>
                <a:ea typeface="+mn-ea"/>
                <a:cs typeface="+mn-cs"/>
              </a:rPr>
              <a:pPr algn="r" rtl="0">
                <a:defRPr/>
              </a:pPr>
              <a:t>20</a:t>
            </a:fld>
            <a:endParaRPr lang="en-AU" sz="1200" kern="1200" dirty="0">
              <a:latin typeface="Calibri"/>
              <a:ea typeface="+mn-ea"/>
              <a:cs typeface="+mn-cs"/>
            </a:endParaRPr>
          </a:p>
        </p:txBody>
      </p:sp>
      <p:pic>
        <p:nvPicPr>
          <p:cNvPr id="8196" name="Picture 3" descr="camera_view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3000372"/>
            <a:ext cx="4500594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odes_033_000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00063" y="982663"/>
            <a:ext cx="3929062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457200" y="-71438"/>
            <a:ext cx="8229600" cy="1143001"/>
          </a:xfrm>
        </p:spPr>
        <p:txBody>
          <a:bodyPr/>
          <a:lstStyle/>
          <a:p>
            <a:r>
              <a:rPr lang="en-AU" dirty="0" smtClean="0"/>
              <a:t>Comparison with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357688"/>
            <a:ext cx="8329613" cy="2286000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Images clearly show the mode’s helical structure.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A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b="1" dirty="0" smtClean="0"/>
              <a:t>Even parity</a:t>
            </a:r>
            <a:r>
              <a:rPr lang="en-AU" dirty="0" smtClean="0"/>
              <a:t>, four zero crossings </a:t>
            </a:r>
            <a:r>
              <a:rPr lang="en-AU" dirty="0" smtClean="0">
                <a:sym typeface="Wingdings" pitchFamily="2" charset="2"/>
              </a:rPr>
              <a:t> m ≥ 4.</a:t>
            </a:r>
            <a:endParaRPr lang="en-A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A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Images at different time delays (between PLL pulse and camera gate) shows mode rotation.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A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Mode structure and rotation direction determined by comparing to model.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>
              <a:defRPr/>
            </a:pPr>
            <a:fld id="{197A7420-225C-4534-9468-DB2EE028963D}" type="slidenum">
              <a:rPr lang="en-AU" sz="1200" kern="1200">
                <a:latin typeface="Calibri"/>
                <a:ea typeface="+mn-ea"/>
                <a:cs typeface="+mn-cs"/>
              </a:rPr>
              <a:pPr algn="r" rtl="0">
                <a:defRPr/>
              </a:pPr>
              <a:t>21</a:t>
            </a:fld>
            <a:endParaRPr lang="en-AU" sz="1200" kern="1200" dirty="0">
              <a:latin typeface="Calibri"/>
              <a:ea typeface="+mn-ea"/>
              <a:cs typeface="+mn-cs"/>
            </a:endParaRPr>
          </a:p>
        </p:txBody>
      </p:sp>
      <p:pic>
        <p:nvPicPr>
          <p:cNvPr id="9221" name="Picture 6" descr="profile_16.png"/>
          <p:cNvPicPr>
            <a:picLocks noChangeAspect="1"/>
          </p:cNvPicPr>
          <p:nvPr/>
        </p:nvPicPr>
        <p:blipFill>
          <a:blip r:embed="rId5">
            <a:lum bright="69000" contrast="71000"/>
          </a:blip>
          <a:srcRect/>
          <a:stretch>
            <a:fillRect/>
          </a:stretch>
        </p:blipFill>
        <p:spPr bwMode="auto">
          <a:xfrm>
            <a:off x="5005388" y="1214438"/>
            <a:ext cx="40481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 rot="16200000" flipH="1">
            <a:off x="714375" y="2428876"/>
            <a:ext cx="328612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 flipH="1">
            <a:off x="5000625" y="2392363"/>
            <a:ext cx="4048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4" name="TextBox 12"/>
          <p:cNvSpPr txBox="1">
            <a:spLocks noChangeArrowheads="1"/>
          </p:cNvSpPr>
          <p:nvPr/>
        </p:nvSpPr>
        <p:spPr bwMode="auto">
          <a:xfrm>
            <a:off x="5786438" y="928688"/>
            <a:ext cx="2714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AU" sz="1400" kern="1200">
                <a:latin typeface="Calibri" pitchFamily="34" charset="0"/>
                <a:ea typeface="+mn-ea"/>
                <a:cs typeface="Arial" charset="0"/>
              </a:rPr>
              <a:t>Intensity Profile </a:t>
            </a:r>
          </a:p>
        </p:txBody>
      </p:sp>
      <p:sp>
        <p:nvSpPr>
          <p:cNvPr id="9225" name="TextBox 13"/>
          <p:cNvSpPr txBox="1">
            <a:spLocks noChangeArrowheads="1"/>
          </p:cNvSpPr>
          <p:nvPr/>
        </p:nvSpPr>
        <p:spPr bwMode="auto">
          <a:xfrm>
            <a:off x="5786446" y="3643314"/>
            <a:ext cx="2714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AU" sz="1400" kern="1200">
                <a:latin typeface="Calibri" pitchFamily="34" charset="0"/>
                <a:ea typeface="+mn-ea"/>
                <a:cs typeface="Arial" charset="0"/>
              </a:rPr>
              <a:t>Vertical Position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3438" y="1214422"/>
            <a:ext cx="400110" cy="2308041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rtl="0">
              <a:defRPr/>
            </a:pPr>
            <a:r>
              <a:rPr lang="en-AU" sz="1400" kern="1200" dirty="0">
                <a:latin typeface="Calibri"/>
                <a:ea typeface="+mn-ea"/>
                <a:cs typeface="Arial" charset="0"/>
              </a:rPr>
              <a:t>Amplitude (arbitrary units)</a:t>
            </a:r>
          </a:p>
        </p:txBody>
      </p:sp>
      <p:sp>
        <p:nvSpPr>
          <p:cNvPr id="9229" name="TextBox 19"/>
          <p:cNvSpPr txBox="1">
            <a:spLocks noChangeArrowheads="1"/>
          </p:cNvSpPr>
          <p:nvPr/>
        </p:nvSpPr>
        <p:spPr bwMode="auto">
          <a:xfrm>
            <a:off x="1500188" y="4000500"/>
            <a:ext cx="1714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AU" sz="1400" kern="1200">
                <a:latin typeface="Calibri" pitchFamily="34" charset="0"/>
                <a:ea typeface="+mn-ea"/>
                <a:cs typeface="Arial" charset="0"/>
              </a:rPr>
              <a:t>Profile segment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Comparison with Model (ii)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2185988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Comparing with model of m=4 mode revealed an edge-localised mode.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A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Asymmetry </a:t>
            </a:r>
            <a:r>
              <a:rPr lang="en-AU" dirty="0" smtClean="0">
                <a:sym typeface="Wingdings" pitchFamily="2" charset="2"/>
              </a:rPr>
              <a:t> rotation direction.</a:t>
            </a:r>
            <a:endParaRPr lang="en-A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A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AU" dirty="0" smtClean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>
              <a:defRPr/>
            </a:pPr>
            <a:fld id="{7576E3EF-DD74-4858-92D7-A2749BDC2300}" type="slidenum">
              <a:rPr lang="en-AU" sz="1200" kern="1200">
                <a:latin typeface="Calibri"/>
                <a:ea typeface="+mn-ea"/>
                <a:cs typeface="+mn-cs"/>
              </a:rPr>
              <a:pPr algn="r" rtl="0">
                <a:defRPr/>
              </a:pPr>
              <a:t>22</a:t>
            </a:fld>
            <a:endParaRPr lang="en-AU" sz="1200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10244" name="TextBox 8"/>
          <p:cNvSpPr txBox="1">
            <a:spLocks noChangeArrowheads="1"/>
          </p:cNvSpPr>
          <p:nvPr/>
        </p:nvSpPr>
        <p:spPr bwMode="auto">
          <a:xfrm>
            <a:off x="7358063" y="1130300"/>
            <a:ext cx="1285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AU" kern="1200">
                <a:latin typeface="Calibri" pitchFamily="34" charset="0"/>
                <a:ea typeface="+mn-ea"/>
                <a:cs typeface="Arial" charset="0"/>
              </a:rPr>
              <a:t>Mode</a:t>
            </a:r>
          </a:p>
        </p:txBody>
      </p:sp>
      <p:pic>
        <p:nvPicPr>
          <p:cNvPr id="10245" name="Picture 5" descr="m4_r003_R073_emission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3857625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10" descr="m4_r003_R073_profil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3" y="1500188"/>
            <a:ext cx="71437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1" descr="m4_r003_R073_profil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88" y="1500188"/>
            <a:ext cx="71437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TextBox 12"/>
          <p:cNvSpPr txBox="1">
            <a:spLocks noChangeArrowheads="1"/>
          </p:cNvSpPr>
          <p:nvPr/>
        </p:nvSpPr>
        <p:spPr bwMode="auto">
          <a:xfrm>
            <a:off x="5429250" y="1201738"/>
            <a:ext cx="1285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AU" kern="1200">
                <a:latin typeface="Calibri" pitchFamily="34" charset="0"/>
                <a:ea typeface="+mn-ea"/>
                <a:cs typeface="Arial" charset="0"/>
              </a:rPr>
              <a:t>Model</a:t>
            </a:r>
          </a:p>
        </p:txBody>
      </p:sp>
      <p:pic>
        <p:nvPicPr>
          <p:cNvPr id="10249" name="Picture 13" descr="p0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2786063" y="38481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0" name="TextBox 14"/>
          <p:cNvSpPr txBox="1">
            <a:spLocks noChangeArrowheads="1"/>
          </p:cNvSpPr>
          <p:nvPr/>
        </p:nvSpPr>
        <p:spPr bwMode="auto">
          <a:xfrm>
            <a:off x="-142875" y="6286500"/>
            <a:ext cx="30718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AU" sz="1200" kern="1200" dirty="0">
                <a:latin typeface="Calibri" pitchFamily="34" charset="0"/>
                <a:ea typeface="+mn-ea"/>
                <a:cs typeface="Arial" charset="0"/>
              </a:rPr>
              <a:t>Model (poloidal cross-section)</a:t>
            </a:r>
          </a:p>
        </p:txBody>
      </p:sp>
      <p:sp>
        <p:nvSpPr>
          <p:cNvPr id="10251" name="TextBox 15"/>
          <p:cNvSpPr txBox="1">
            <a:spLocks noChangeArrowheads="1"/>
          </p:cNvSpPr>
          <p:nvPr/>
        </p:nvSpPr>
        <p:spPr bwMode="auto">
          <a:xfrm>
            <a:off x="2857500" y="6264275"/>
            <a:ext cx="2214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AU" sz="1400" kern="1200" dirty="0">
                <a:latin typeface="Calibri" pitchFamily="34" charset="0"/>
                <a:ea typeface="+mn-ea"/>
                <a:cs typeface="Arial" charset="0"/>
              </a:rPr>
              <a:t>Image (DC removed)</a:t>
            </a:r>
          </a:p>
        </p:txBody>
      </p:sp>
      <p:cxnSp>
        <p:nvCxnSpPr>
          <p:cNvPr id="19" name="Straight Connector 18"/>
          <p:cNvCxnSpPr/>
          <p:nvPr/>
        </p:nvCxnSpPr>
        <p:spPr>
          <a:xfrm rot="16200000" flipH="1">
            <a:off x="2638425" y="5067300"/>
            <a:ext cx="2438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7215188" y="1428750"/>
            <a:ext cx="1428750" cy="2928938"/>
            <a:chOff x="6643702" y="4419622"/>
            <a:chExt cx="590553" cy="2162160"/>
          </a:xfrm>
        </p:grpSpPr>
        <p:pic>
          <p:nvPicPr>
            <p:cNvPr id="10264" name="Picture 16" descr="m4_r003_R073_profile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643702" y="4429132"/>
              <a:ext cx="161925" cy="215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5" name="Picture 17" descr="m4_r003_R073_profile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786578" y="4429132"/>
              <a:ext cx="161925" cy="215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6" name="Picture 19" descr="m4_r003_R073_profile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929454" y="4429132"/>
              <a:ext cx="161925" cy="215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7" name="Picture 20" descr="m4_r003_R073_profile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072330" y="4419622"/>
              <a:ext cx="161925" cy="215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Rectangle 22"/>
          <p:cNvSpPr/>
          <p:nvPr/>
        </p:nvSpPr>
        <p:spPr>
          <a:xfrm>
            <a:off x="5286375" y="3143250"/>
            <a:ext cx="1571625" cy="10715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AU" kern="1200">
              <a:solidFill>
                <a:schemeClr val="tx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43750" y="2990850"/>
            <a:ext cx="1571625" cy="13668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AU" kern="1200">
              <a:solidFill>
                <a:schemeClr val="tx1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rot="5400000">
            <a:off x="6465094" y="4607719"/>
            <a:ext cx="928687" cy="4286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6179344" y="4607719"/>
            <a:ext cx="1071562" cy="2857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8" name="TextBox 29"/>
          <p:cNvSpPr txBox="1">
            <a:spLocks noChangeArrowheads="1"/>
          </p:cNvSpPr>
          <p:nvPr/>
        </p:nvSpPr>
        <p:spPr bwMode="auto">
          <a:xfrm>
            <a:off x="5715000" y="5286375"/>
            <a:ext cx="2286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AU" kern="1200" dirty="0">
                <a:latin typeface="Calibri" pitchFamily="34" charset="0"/>
                <a:ea typeface="+mn-ea"/>
                <a:cs typeface="Arial" charset="0"/>
              </a:rPr>
              <a:t>Result of asymmetry (plasma not central in camera view)</a:t>
            </a:r>
          </a:p>
        </p:txBody>
      </p:sp>
      <p:sp>
        <p:nvSpPr>
          <p:cNvPr id="10259" name="TextBox 30"/>
          <p:cNvSpPr txBox="1">
            <a:spLocks noChangeArrowheads="1"/>
          </p:cNvSpPr>
          <p:nvPr/>
        </p:nvSpPr>
        <p:spPr bwMode="auto">
          <a:xfrm>
            <a:off x="5429250" y="4214813"/>
            <a:ext cx="128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AU" sz="1400" kern="1200">
                <a:latin typeface="Calibri" pitchFamily="34" charset="0"/>
                <a:ea typeface="+mn-ea"/>
                <a:cs typeface="Arial" charset="0"/>
              </a:rPr>
              <a:t>Time</a:t>
            </a:r>
          </a:p>
        </p:txBody>
      </p:sp>
      <p:sp>
        <p:nvSpPr>
          <p:cNvPr id="10260" name="TextBox 31"/>
          <p:cNvSpPr txBox="1">
            <a:spLocks noChangeArrowheads="1"/>
          </p:cNvSpPr>
          <p:nvPr/>
        </p:nvSpPr>
        <p:spPr bwMode="auto">
          <a:xfrm>
            <a:off x="7286625" y="4367213"/>
            <a:ext cx="128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AU" sz="1400" kern="1200">
                <a:latin typeface="Calibri" pitchFamily="34" charset="0"/>
                <a:ea typeface="+mn-ea"/>
                <a:cs typeface="Arial" charset="0"/>
              </a:rPr>
              <a:t>Time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29190" y="2214554"/>
            <a:ext cx="400110" cy="1093595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rtl="0">
              <a:defRPr/>
            </a:pPr>
            <a:r>
              <a:rPr lang="en-AU" sz="1400" kern="1200" dirty="0">
                <a:latin typeface="Calibri"/>
                <a:ea typeface="+mn-ea"/>
                <a:cs typeface="Arial" charset="0"/>
              </a:rPr>
              <a:t>Pixel Position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58016" y="1928802"/>
            <a:ext cx="400110" cy="1093595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rtl="0">
              <a:defRPr/>
            </a:pPr>
            <a:r>
              <a:rPr lang="en-AU" sz="1400" kern="1200" dirty="0">
                <a:latin typeface="Calibri"/>
                <a:ea typeface="+mn-ea"/>
                <a:cs typeface="Arial" charset="0"/>
              </a:rPr>
              <a:t>Pixel Position</a:t>
            </a:r>
          </a:p>
        </p:txBody>
      </p:sp>
      <p:pic>
        <p:nvPicPr>
          <p:cNvPr id="29" name="mode_5_on_4_projection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2786050" y="3857628"/>
            <a:ext cx="24384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Mode Tomography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28596" y="1071546"/>
            <a:ext cx="4286280" cy="2185988"/>
          </a:xfrm>
        </p:spPr>
        <p:txBody>
          <a:bodyPr rtlCol="0">
            <a:normAutofit/>
          </a:bodyPr>
          <a:lstStyle/>
          <a:p>
            <a:pPr marL="182563" indent="-182563" fontAlgn="auto">
              <a:spcAft>
                <a:spcPts val="0"/>
              </a:spcAft>
              <a:defRPr/>
            </a:pPr>
            <a:r>
              <a:rPr lang="en-AU" sz="2000" b="1" dirty="0" smtClean="0"/>
              <a:t>arbitrary</a:t>
            </a:r>
            <a:r>
              <a:rPr lang="en-AU" sz="2000" dirty="0" smtClean="0"/>
              <a:t> radial profile, m=4, n=5</a:t>
            </a:r>
          </a:p>
          <a:p>
            <a:pPr marL="182563" indent="-182563" fontAlgn="auto">
              <a:spcAft>
                <a:spcPts val="0"/>
              </a:spcAft>
              <a:defRPr/>
            </a:pPr>
            <a:r>
              <a:rPr lang="en-AU" sz="2000" dirty="0" smtClean="0"/>
              <a:t>Match sightline integrals with data </a:t>
            </a:r>
          </a:p>
          <a:p>
            <a:pPr marL="182563" indent="-182563" fontAlgn="auto">
              <a:spcAft>
                <a:spcPts val="0"/>
              </a:spcAft>
              <a:defRPr/>
            </a:pPr>
            <a:r>
              <a:rPr lang="en-US" sz="2000" dirty="0" smtClean="0"/>
              <a:t>Use data from 18 different </a:t>
            </a:r>
            <a:r>
              <a:rPr lang="en-US" sz="2000" dirty="0" smtClean="0"/>
              <a:t>phases</a:t>
            </a:r>
          </a:p>
          <a:p>
            <a:pPr marL="182563" indent="-182563" fontAlgn="auto">
              <a:spcAft>
                <a:spcPts val="0"/>
              </a:spcAft>
              <a:defRPr/>
            </a:pPr>
            <a:r>
              <a:rPr lang="en-US" sz="2000" dirty="0" smtClean="0"/>
              <a:t>Mode appears narrow in radius</a:t>
            </a:r>
            <a:endParaRPr lang="en-AU" sz="2000" dirty="0" smtClean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>
              <a:defRPr/>
            </a:pPr>
            <a:fld id="{7576E3EF-DD74-4858-92D7-A2749BDC2300}" type="slidenum">
              <a:rPr lang="en-AU" sz="1200" kern="12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23</a:t>
            </a:fld>
            <a:endParaRPr lang="en-AU" sz="1200" kern="1200" dirty="0">
              <a:solidFill>
                <a:prstClr val="white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244" name="TextBox 8"/>
          <p:cNvSpPr txBox="1">
            <a:spLocks noChangeArrowheads="1"/>
          </p:cNvSpPr>
          <p:nvPr/>
        </p:nvSpPr>
        <p:spPr bwMode="auto">
          <a:xfrm>
            <a:off x="7358063" y="1130300"/>
            <a:ext cx="1285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AU" kern="1200">
                <a:solidFill>
                  <a:prstClr val="white"/>
                </a:solidFill>
                <a:latin typeface="Calibri" pitchFamily="34" charset="0"/>
                <a:ea typeface="+mn-ea"/>
                <a:cs typeface="Arial" charset="0"/>
              </a:rPr>
              <a:t>Mode</a:t>
            </a:r>
          </a:p>
        </p:txBody>
      </p:sp>
      <p:sp>
        <p:nvSpPr>
          <p:cNvPr id="10248" name="TextBox 12"/>
          <p:cNvSpPr txBox="1">
            <a:spLocks noChangeArrowheads="1"/>
          </p:cNvSpPr>
          <p:nvPr/>
        </p:nvSpPr>
        <p:spPr bwMode="auto">
          <a:xfrm>
            <a:off x="5429250" y="1201738"/>
            <a:ext cx="1285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AU" kern="1200">
                <a:solidFill>
                  <a:prstClr val="white"/>
                </a:solidFill>
                <a:latin typeface="Calibri" pitchFamily="34" charset="0"/>
                <a:ea typeface="+mn-ea"/>
                <a:cs typeface="Arial" charset="0"/>
              </a:rPr>
              <a:t>Model</a:t>
            </a:r>
          </a:p>
        </p:txBody>
      </p:sp>
      <p:sp>
        <p:nvSpPr>
          <p:cNvPr id="10250" name="TextBox 14"/>
          <p:cNvSpPr txBox="1">
            <a:spLocks noChangeArrowheads="1"/>
          </p:cNvSpPr>
          <p:nvPr/>
        </p:nvSpPr>
        <p:spPr bwMode="auto">
          <a:xfrm>
            <a:off x="-142875" y="6286500"/>
            <a:ext cx="30718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AU" sz="1200" kern="1200">
                <a:solidFill>
                  <a:prstClr val="white"/>
                </a:solidFill>
                <a:latin typeface="Calibri" pitchFamily="34" charset="0"/>
                <a:ea typeface="+mn-ea"/>
                <a:cs typeface="Arial" charset="0"/>
              </a:rPr>
              <a:t>Model (poloidal cross-section)</a:t>
            </a:r>
          </a:p>
        </p:txBody>
      </p:sp>
      <p:sp>
        <p:nvSpPr>
          <p:cNvPr id="10251" name="TextBox 15"/>
          <p:cNvSpPr txBox="1">
            <a:spLocks noChangeArrowheads="1"/>
          </p:cNvSpPr>
          <p:nvPr/>
        </p:nvSpPr>
        <p:spPr bwMode="auto">
          <a:xfrm>
            <a:off x="2857500" y="6264275"/>
            <a:ext cx="2214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AU" sz="1400" kern="1200">
                <a:solidFill>
                  <a:prstClr val="white"/>
                </a:solidFill>
                <a:latin typeface="Calibri" pitchFamily="34" charset="0"/>
                <a:ea typeface="+mn-ea"/>
                <a:cs typeface="Arial" charset="0"/>
              </a:rPr>
              <a:t>Image (DC removed)</a:t>
            </a:r>
          </a:p>
        </p:txBody>
      </p:sp>
      <p:sp>
        <p:nvSpPr>
          <p:cNvPr id="10258" name="TextBox 29"/>
          <p:cNvSpPr txBox="1">
            <a:spLocks noChangeArrowheads="1"/>
          </p:cNvSpPr>
          <p:nvPr/>
        </p:nvSpPr>
        <p:spPr bwMode="auto">
          <a:xfrm>
            <a:off x="5715000" y="5286375"/>
            <a:ext cx="2286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AU" kern="1200">
                <a:solidFill>
                  <a:prstClr val="white"/>
                </a:solidFill>
                <a:latin typeface="Calibri" pitchFamily="34" charset="0"/>
                <a:ea typeface="+mn-ea"/>
                <a:cs typeface="Arial" charset="0"/>
              </a:rPr>
              <a:t>Result of asymmetry (plasma not central in camera view)</a:t>
            </a:r>
          </a:p>
        </p:txBody>
      </p:sp>
      <p:pic>
        <p:nvPicPr>
          <p:cNvPr id="29" name="Picture 28" descr="mode_tomo_views.jpg"/>
          <p:cNvPicPr>
            <a:picLocks noChangeAspect="1"/>
          </p:cNvPicPr>
          <p:nvPr/>
        </p:nvPicPr>
        <p:blipFill>
          <a:blip r:embed="rId3">
            <a:lum bright="-40000" contrast="54000"/>
          </a:blip>
          <a:srcRect l="2557" t="7979"/>
          <a:stretch>
            <a:fillRect/>
          </a:stretch>
        </p:blipFill>
        <p:spPr>
          <a:xfrm>
            <a:off x="5857884" y="1000109"/>
            <a:ext cx="3286116" cy="2295720"/>
          </a:xfrm>
          <a:prstGeom prst="rect">
            <a:avLst/>
          </a:prstGeom>
        </p:spPr>
      </p:pic>
      <p:pic>
        <p:nvPicPr>
          <p:cNvPr id="30" name="Picture 29" descr="mode_tomo_data.jpg"/>
          <p:cNvPicPr>
            <a:picLocks noChangeAspect="1"/>
          </p:cNvPicPr>
          <p:nvPr/>
        </p:nvPicPr>
        <p:blipFill>
          <a:blip r:embed="rId4">
            <a:lum bright="-53000" contrast="69000"/>
          </a:blip>
          <a:stretch>
            <a:fillRect/>
          </a:stretch>
        </p:blipFill>
        <p:spPr>
          <a:xfrm>
            <a:off x="285720" y="3286124"/>
            <a:ext cx="8277129" cy="328612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428860" y="5857892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Sin/</a:t>
            </a:r>
            <a:r>
              <a:rPr lang="en-US" dirty="0" err="1" smtClean="0"/>
              <a:t>cos</a:t>
            </a:r>
            <a:r>
              <a:rPr lang="en-US" dirty="0" smtClean="0"/>
              <a:t> </a:t>
            </a:r>
            <a:r>
              <a:rPr lang="en-US" dirty="0" err="1" smtClean="0"/>
              <a:t>cpts</a:t>
            </a:r>
            <a:endParaRPr lang="en-AU" dirty="0"/>
          </a:p>
        </p:txBody>
      </p:sp>
      <p:sp>
        <p:nvSpPr>
          <p:cNvPr id="35" name="TextBox 34"/>
          <p:cNvSpPr txBox="1"/>
          <p:nvPr/>
        </p:nvSpPr>
        <p:spPr>
          <a:xfrm>
            <a:off x="7500958" y="3929066"/>
            <a:ext cx="1643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and reconstruction</a:t>
            </a:r>
            <a:endParaRPr lang="en-AU" dirty="0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43446"/>
            <a:ext cx="1857356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6"/>
          <a:srcRect l="8571" t="8179" r="2926" b="14110"/>
          <a:stretch>
            <a:fillRect/>
          </a:stretch>
        </p:blipFill>
        <p:spPr bwMode="auto">
          <a:xfrm>
            <a:off x="6931168" y="428604"/>
            <a:ext cx="221283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2444214" y="6335880"/>
            <a:ext cx="6500858" cy="4206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0.4		   0.6	</a:t>
            </a:r>
            <a:r>
              <a:rPr lang="en-US" sz="3200" baseline="-25000" dirty="0" smtClean="0"/>
              <a:t>(r/a)</a:t>
            </a:r>
            <a:r>
              <a:rPr lang="en-US" dirty="0" smtClean="0"/>
              <a:t>	       0.8	                    1.0</a:t>
            </a:r>
            <a:endParaRPr lang="en-AU" dirty="0"/>
          </a:p>
        </p:txBody>
      </p:sp>
      <p:sp>
        <p:nvSpPr>
          <p:cNvPr id="37" name="TextBox 36"/>
          <p:cNvSpPr txBox="1"/>
          <p:nvPr/>
        </p:nvSpPr>
        <p:spPr>
          <a:xfrm>
            <a:off x="6572264" y="5786454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Peaked at r/a ~0.7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>
          <a:xfrm>
            <a:off x="863600" y="0"/>
            <a:ext cx="8280400" cy="1143000"/>
          </a:xfrm>
        </p:spPr>
        <p:txBody>
          <a:bodyPr/>
          <a:lstStyle/>
          <a:p>
            <a:r>
              <a:rPr lang="en-US" dirty="0" smtClean="0"/>
              <a:t>Scaling discrepancies</a:t>
            </a:r>
          </a:p>
        </p:txBody>
      </p:sp>
      <p:sp>
        <p:nvSpPr>
          <p:cNvPr id="3277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341438"/>
            <a:ext cx="7345362" cy="4114800"/>
          </a:xfrm>
        </p:spPr>
        <p:txBody>
          <a:bodyPr/>
          <a:lstStyle/>
          <a:p>
            <a:pPr lvl="1">
              <a:lnSpc>
                <a:spcPct val="80000"/>
              </a:lnSpc>
              <a:spcBef>
                <a:spcPct val="10000"/>
              </a:spcBef>
              <a:buFontTx/>
              <a:buNone/>
            </a:pPr>
            <a:r>
              <a:rPr lang="en-GB" sz="1600" dirty="0" smtClean="0">
                <a:sym typeface="Symbol" pitchFamily="18" charset="2"/>
              </a:rPr>
              <a:t>				</a:t>
            </a:r>
            <a:r>
              <a:rPr lang="en-GB" sz="1800" dirty="0" smtClean="0">
                <a:sym typeface="Symbol" pitchFamily="18" charset="2"/>
              </a:rPr>
              <a:t></a:t>
            </a:r>
            <a:r>
              <a:rPr lang="en-GB" sz="1800" baseline="-25000" dirty="0" smtClean="0"/>
              <a:t>res  = </a:t>
            </a:r>
            <a:r>
              <a:rPr lang="en-GB" sz="1800" dirty="0" smtClean="0"/>
              <a:t>k</a:t>
            </a:r>
            <a:r>
              <a:rPr lang="en-GB" sz="1800" baseline="-25000" dirty="0" smtClean="0"/>
              <a:t>||</a:t>
            </a:r>
            <a:r>
              <a:rPr lang="en-GB" sz="1600" baseline="-25000" dirty="0" smtClean="0"/>
              <a:t> </a:t>
            </a:r>
            <a:r>
              <a:rPr lang="en-AU" altLang="ja-JP" dirty="0" err="1" smtClean="0">
                <a:ea typeface="ＭＳ Ｐゴシック"/>
                <a:cs typeface="ＭＳ Ｐゴシック"/>
              </a:rPr>
              <a:t>V</a:t>
            </a:r>
            <a:r>
              <a:rPr lang="en-AU" altLang="ja-JP" sz="2400" baseline="-25000" dirty="0" err="1" smtClean="0">
                <a:ea typeface="ＭＳ Ｐゴシック"/>
                <a:cs typeface="ＭＳ Ｐゴシック"/>
              </a:rPr>
              <a:t>Alfvén</a:t>
            </a:r>
            <a:r>
              <a:rPr lang="en-AU" altLang="ja-JP" sz="2400" baseline="-25000" dirty="0" smtClean="0">
                <a:ea typeface="ＭＳ Ｐゴシック"/>
                <a:cs typeface="ＭＳ Ｐゴシック"/>
              </a:rPr>
              <a:t>   </a:t>
            </a:r>
            <a:r>
              <a:rPr lang="en-AU" altLang="ja-JP" dirty="0" smtClean="0">
                <a:ea typeface="ＭＳ Ｐゴシック"/>
                <a:cs typeface="ＭＳ Ｐゴシック"/>
              </a:rPr>
              <a:t>  = </a:t>
            </a:r>
            <a:r>
              <a:rPr lang="en-GB" sz="1800" dirty="0" smtClean="0"/>
              <a:t>k</a:t>
            </a:r>
            <a:r>
              <a:rPr lang="en-GB" sz="1800" baseline="-25000" dirty="0" smtClean="0"/>
              <a:t>||</a:t>
            </a:r>
            <a:r>
              <a:rPr lang="en-GB" sz="1600" baseline="-25000" dirty="0" smtClean="0"/>
              <a:t> </a:t>
            </a:r>
            <a:r>
              <a:rPr lang="en-AU" altLang="ja-JP" sz="2400" baseline="30000" dirty="0" smtClean="0">
                <a:ea typeface="ＭＳ Ｐゴシック"/>
                <a:cs typeface="ＭＳ Ｐゴシック"/>
              </a:rPr>
              <a:t>B</a:t>
            </a:r>
            <a:r>
              <a:rPr lang="en-AU" altLang="ja-JP" sz="2400" dirty="0" smtClean="0">
                <a:ea typeface="ＭＳ Ｐゴシック"/>
                <a:cs typeface="ＭＳ Ｐゴシック"/>
              </a:rPr>
              <a:t>/</a:t>
            </a:r>
            <a:r>
              <a:rPr lang="en-AU" altLang="ja-JP" sz="2400" baseline="-25000" dirty="0" smtClean="0">
                <a:ea typeface="ＭＳ Ｐゴシック"/>
                <a:cs typeface="ＭＳ Ｐゴシック"/>
                <a:sym typeface="Symbol" pitchFamily="18" charset="2"/>
              </a:rPr>
              <a:t></a:t>
            </a:r>
            <a:r>
              <a:rPr lang="en-AU" altLang="ja-JP" sz="2400" baseline="-25000" dirty="0" smtClean="0">
                <a:ea typeface="ＭＳ Ｐゴシック"/>
                <a:cs typeface="ＭＳ Ｐゴシック"/>
              </a:rPr>
              <a:t>(</a:t>
            </a:r>
            <a:r>
              <a:rPr lang="en-AU" altLang="ja-JP" sz="2400" baseline="-25000" dirty="0" smtClean="0">
                <a:ea typeface="ＭＳ Ｐゴシック"/>
                <a:cs typeface="ＭＳ Ｐゴシック"/>
                <a:sym typeface="Symbol" pitchFamily="18" charset="2"/>
              </a:rPr>
              <a:t></a:t>
            </a:r>
            <a:r>
              <a:rPr lang="en-AU" altLang="ja-JP" sz="1800" baseline="-50000" dirty="0" smtClean="0">
                <a:ea typeface="ＭＳ Ｐゴシック"/>
                <a:cs typeface="ＭＳ Ｐゴシック"/>
              </a:rPr>
              <a:t>o</a:t>
            </a:r>
            <a:r>
              <a:rPr lang="en-AU" altLang="ja-JP" sz="2400" baseline="-25000" dirty="0" smtClean="0">
                <a:ea typeface="ＭＳ Ｐゴシック"/>
                <a:cs typeface="ＭＳ Ｐゴシック"/>
                <a:sym typeface="Symbol" pitchFamily="18" charset="2"/>
              </a:rPr>
              <a:t></a:t>
            </a:r>
            <a:r>
              <a:rPr lang="en-AU" altLang="ja-JP" sz="2400" baseline="-25000" dirty="0" smtClean="0">
                <a:ea typeface="ＭＳ Ｐゴシック"/>
                <a:cs typeface="ＭＳ Ｐゴシック"/>
              </a:rPr>
              <a:t>)</a:t>
            </a:r>
            <a:r>
              <a:rPr lang="en-AU" altLang="ja-JP" dirty="0" smtClean="0">
                <a:ea typeface="ＭＳ Ｐゴシック"/>
                <a:cs typeface="ＭＳ Ｐゴシック"/>
              </a:rPr>
              <a:t> </a:t>
            </a:r>
          </a:p>
          <a:p>
            <a:pPr>
              <a:lnSpc>
                <a:spcPct val="80000"/>
              </a:lnSpc>
              <a:spcBef>
                <a:spcPct val="10000"/>
              </a:spcBef>
            </a:pPr>
            <a:endParaRPr lang="en-AU" altLang="ja-JP" sz="1100" dirty="0" smtClean="0">
              <a:ea typeface="ＭＳ Ｐゴシック"/>
              <a:cs typeface="ＭＳ Ｐゴシック"/>
            </a:endParaRPr>
          </a:p>
          <a:p>
            <a:pPr>
              <a:spcBef>
                <a:spcPts val="1000"/>
              </a:spcBef>
            </a:pPr>
            <a:r>
              <a:rPr lang="en-AU" altLang="ja-JP" sz="1800" dirty="0" smtClean="0">
                <a:ea typeface="ＭＳ Ｐゴシック"/>
                <a:cs typeface="ＭＳ Ｐゴシック"/>
              </a:rPr>
              <a:t>Numerical factor of ~ 1/3 required for quantitative agreement near resonance</a:t>
            </a:r>
          </a:p>
          <a:p>
            <a:pPr lvl="1">
              <a:spcBef>
                <a:spcPts val="1000"/>
              </a:spcBef>
            </a:pPr>
            <a:r>
              <a:rPr lang="en-AU" altLang="ja-JP" sz="1600" dirty="0" smtClean="0">
                <a:ea typeface="ＭＳ Ｐゴシック"/>
                <a:cs typeface="ＭＳ Ｐゴシック"/>
              </a:rPr>
              <a:t>Impurities (increased effective mass) may account for 15-20%</a:t>
            </a:r>
          </a:p>
          <a:p>
            <a:pPr lvl="1">
              <a:spcBef>
                <a:spcPts val="1000"/>
              </a:spcBef>
            </a:pPr>
            <a:r>
              <a:rPr lang="en-AU" altLang="ja-JP" sz="1600" b="1" dirty="0" smtClean="0">
                <a:ea typeface="ＭＳ Ｐゴシック"/>
                <a:cs typeface="ＭＳ Ｐゴシック"/>
              </a:rPr>
              <a:t>3D MHD effects ~ 10-30% (CAS3D),</a:t>
            </a:r>
            <a:r>
              <a:rPr lang="en-AU" altLang="ja-JP" sz="1600" dirty="0" smtClean="0">
                <a:ea typeface="ＭＳ Ｐゴシック"/>
                <a:cs typeface="ＭＳ Ｐゴシック"/>
              </a:rPr>
              <a:t> still a factor of 1/1.5-2x required</a:t>
            </a:r>
          </a:p>
          <a:p>
            <a:pPr>
              <a:spcBef>
                <a:spcPts val="1000"/>
              </a:spcBef>
            </a:pPr>
            <a:r>
              <a:rPr lang="en-AU" altLang="ja-JP" sz="1800" dirty="0" smtClean="0">
                <a:ea typeface="ＭＳ Ｐゴシック"/>
                <a:cs typeface="ＭＳ Ｐゴシック"/>
              </a:rPr>
              <a:t>Magnetic field scaling is unclear</a:t>
            </a:r>
          </a:p>
          <a:p>
            <a:pPr>
              <a:spcBef>
                <a:spcPts val="1000"/>
              </a:spcBef>
            </a:pPr>
            <a:r>
              <a:rPr lang="en-AU" altLang="ja-JP" sz="1800" dirty="0" smtClean="0">
                <a:ea typeface="ＭＳ Ｐゴシック"/>
                <a:cs typeface="ＭＳ Ｐゴシック"/>
              </a:rPr>
              <a:t>Unknown drive physics</a:t>
            </a:r>
          </a:p>
          <a:p>
            <a:pPr lvl="1">
              <a:spcBef>
                <a:spcPts val="1000"/>
              </a:spcBef>
            </a:pPr>
            <a:r>
              <a:rPr lang="en-AU" altLang="ja-JP" sz="1600" dirty="0" err="1" smtClean="0">
                <a:ea typeface="ＭＳ Ｐゴシック"/>
                <a:cs typeface="ＭＳ Ｐゴシック"/>
              </a:rPr>
              <a:t>V</a:t>
            </a:r>
            <a:r>
              <a:rPr lang="en-AU" altLang="ja-JP" sz="1800" baseline="-25000" dirty="0" err="1" smtClean="0">
                <a:ea typeface="ＭＳ Ｐゴシック"/>
                <a:cs typeface="ＭＳ Ｐゴシック"/>
              </a:rPr>
              <a:t>Alvfen</a:t>
            </a:r>
            <a:r>
              <a:rPr lang="en-AU" altLang="ja-JP" sz="1600" dirty="0" smtClean="0">
                <a:ea typeface="ＭＳ Ｐゴシック"/>
                <a:cs typeface="ＭＳ Ｐゴシック"/>
              </a:rPr>
              <a:t> ~5e6 m/s – in principle, H+ ions are accelerated by ICRH, but poor confinement of H+ at V</a:t>
            </a:r>
            <a:r>
              <a:rPr lang="en-AU" altLang="ja-JP" sz="1600" baseline="-25000" dirty="0" smtClean="0">
                <a:ea typeface="ＭＳ Ｐゴシック"/>
                <a:cs typeface="ＭＳ Ｐゴシック"/>
              </a:rPr>
              <a:t>A</a:t>
            </a:r>
            <a:r>
              <a:rPr lang="en-AU" altLang="ja-JP" sz="1600" dirty="0" smtClean="0">
                <a:ea typeface="ＭＳ Ｐゴシック"/>
                <a:cs typeface="ＭＳ Ｐゴシック"/>
              </a:rPr>
              <a:t> (~40keV) makes this unlikely.</a:t>
            </a:r>
          </a:p>
          <a:p>
            <a:pPr lvl="1">
              <a:spcBef>
                <a:spcPts val="1000"/>
              </a:spcBef>
            </a:pPr>
            <a:r>
              <a:rPr lang="en-US" altLang="ja-JP" sz="1600" dirty="0" smtClean="0">
                <a:ea typeface="ＭＳ Ｐゴシック"/>
                <a:cs typeface="ＭＳ Ｐゴシック"/>
              </a:rPr>
              <a:t>More complete analysis of orbits with H-1 </a:t>
            </a:r>
            <a:r>
              <a:rPr lang="en-US" altLang="ja-JP" sz="1600" dirty="0" err="1" smtClean="0">
                <a:ea typeface="ＭＳ Ｐゴシック"/>
                <a:cs typeface="ＭＳ Ｐゴシック"/>
              </a:rPr>
              <a:t>paramaters</a:t>
            </a:r>
            <a:r>
              <a:rPr lang="en-US" altLang="ja-JP" sz="1600" dirty="0" smtClean="0">
                <a:ea typeface="ＭＳ Ｐゴシック"/>
                <a:cs typeface="ＭＳ Ｐゴシック"/>
              </a:rPr>
              <a:t> (</a:t>
            </a:r>
            <a:r>
              <a:rPr lang="en-US" altLang="ja-JP" sz="1600" dirty="0" err="1" smtClean="0">
                <a:ea typeface="ＭＳ Ｐゴシック"/>
                <a:cs typeface="ＭＳ Ｐゴシック"/>
              </a:rPr>
              <a:t>Nazikian</a:t>
            </a:r>
            <a:r>
              <a:rPr lang="en-US" altLang="ja-JP" sz="1600" dirty="0" smtClean="0">
                <a:ea typeface="ＭＳ Ｐゴシック"/>
                <a:cs typeface="ＭＳ Ｐゴシック"/>
              </a:rPr>
              <a:t> </a:t>
            </a:r>
            <a:r>
              <a:rPr lang="en-US" altLang="ja-JP" sz="1600" dirty="0" err="1" smtClean="0">
                <a:ea typeface="ＭＳ Ｐゴシック"/>
                <a:cs typeface="ＭＳ Ｐゴシック"/>
              </a:rPr>
              <a:t>PoP</a:t>
            </a:r>
            <a:r>
              <a:rPr lang="en-US" altLang="ja-JP" sz="1600" dirty="0" smtClean="0">
                <a:ea typeface="ＭＳ Ｐゴシック"/>
                <a:cs typeface="ＭＳ Ｐゴシック"/>
              </a:rPr>
              <a:t> 2008) reduces required ion energy considerably</a:t>
            </a:r>
            <a:endParaRPr lang="en-AU" altLang="ja-JP" sz="1600" dirty="0" smtClean="0">
              <a:ea typeface="ＭＳ Ｐゴシック"/>
              <a:cs typeface="ＭＳ Ｐゴシック"/>
            </a:endParaRPr>
          </a:p>
          <a:p>
            <a:pPr lvl="1">
              <a:spcBef>
                <a:spcPts val="1000"/>
              </a:spcBef>
            </a:pPr>
            <a:r>
              <a:rPr lang="en-AU" altLang="ja-JP" sz="1600" dirty="0" smtClean="0">
                <a:ea typeface="ＭＳ Ｐゴシック"/>
                <a:cs typeface="ＭＳ Ｐゴシック"/>
              </a:rPr>
              <a:t>H+ bounce frequency of mirror trapped H+ is correct order?</a:t>
            </a:r>
          </a:p>
          <a:p>
            <a:pPr lvl="1">
              <a:spcBef>
                <a:spcPts val="1000"/>
              </a:spcBef>
            </a:pPr>
            <a:r>
              <a:rPr lang="en-AU" altLang="ja-JP" sz="1600" dirty="0" smtClean="0">
                <a:ea typeface="ＭＳ Ｐゴシック"/>
                <a:cs typeface="ＭＳ Ｐゴシック"/>
              </a:rPr>
              <a:t>Electron energies are a better match, but the coupling is weaker. (mechanism?)</a:t>
            </a:r>
          </a:p>
          <a:p>
            <a:pPr lvl="1">
              <a:spcBef>
                <a:spcPts val="1000"/>
              </a:spcBef>
            </a:pPr>
            <a:endParaRPr lang="en-AU" altLang="ja-JP" sz="1800" dirty="0" smtClean="0">
              <a:ea typeface="ＭＳ Ｐゴシック"/>
              <a:cs typeface="ＭＳ Ｐゴシック"/>
            </a:endParaRPr>
          </a:p>
          <a:p>
            <a:pPr>
              <a:lnSpc>
                <a:spcPct val="80000"/>
              </a:lnSpc>
              <a:spcBef>
                <a:spcPts val="1000"/>
              </a:spcBef>
              <a:buFontTx/>
              <a:buNone/>
            </a:pPr>
            <a:endParaRPr lang="en-AU" altLang="ja-JP" sz="2000" dirty="0" smtClean="0">
              <a:ea typeface="ＭＳ Ｐゴシック"/>
              <a:cs typeface="ＭＳ Ｐゴシック"/>
            </a:endParaRPr>
          </a:p>
          <a:p>
            <a:pPr>
              <a:lnSpc>
                <a:spcPct val="80000"/>
              </a:lnSpc>
              <a:spcBef>
                <a:spcPct val="10000"/>
              </a:spcBef>
            </a:pPr>
            <a:endParaRPr lang="en-GB" sz="1600" b="1" i="1" dirty="0" smtClean="0">
              <a:ea typeface="ＭＳ Ｐゴシック"/>
              <a:cs typeface="ＭＳ Ｐゴシック"/>
            </a:endParaRPr>
          </a:p>
        </p:txBody>
      </p:sp>
      <p:sp>
        <p:nvSpPr>
          <p:cNvPr id="32773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D903C11-9B8E-481D-B821-6BD6DA08BBB8}" type="slidenum">
              <a:rPr lang="en-US"/>
              <a:pPr/>
              <a:t>24</a:t>
            </a:fld>
            <a:endParaRPr lang="en-US"/>
          </a:p>
        </p:txBody>
      </p:sp>
      <p:sp>
        <p:nvSpPr>
          <p:cNvPr id="32772" name="Text Box 9"/>
          <p:cNvSpPr txBox="1">
            <a:spLocks noChangeArrowheads="1"/>
          </p:cNvSpPr>
          <p:nvPr/>
        </p:nvSpPr>
        <p:spPr bwMode="auto">
          <a:xfrm>
            <a:off x="7559675" y="0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Island Effects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Blackwell, International Meeting on the Frontiers of Physics, Malaysia 2009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79A00A-7526-46F6-BF62-97C48D783D2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0"/>
            <a:ext cx="8243887" cy="1000108"/>
          </a:xfrm>
        </p:spPr>
        <p:txBody>
          <a:bodyPr/>
          <a:lstStyle/>
          <a:p>
            <a:r>
              <a:rPr lang="en-US" dirty="0" smtClean="0"/>
              <a:t>Good match confirms island size, location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4929198"/>
            <a:ext cx="8315356" cy="2714644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sz="2000" dirty="0" smtClean="0"/>
              <a:t>Good match between computed and measured surfaces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Accurate model developed to account for  all iota (NF 2008)</a:t>
            </a:r>
          </a:p>
          <a:p>
            <a:pPr lvl="1">
              <a:spcBef>
                <a:spcPts val="0"/>
              </a:spcBef>
            </a:pPr>
            <a:r>
              <a:rPr lang="en-US" sz="1600" dirty="0" smtClean="0"/>
              <a:t>Minimal plasma current in H-1 ensures islands are near vacuum position</a:t>
            </a:r>
            <a:endParaRPr lang="en-US" sz="1800" dirty="0" smtClean="0"/>
          </a:p>
          <a:p>
            <a:pPr>
              <a:spcBef>
                <a:spcPct val="50000"/>
              </a:spcBef>
              <a:buNone/>
            </a:pPr>
            <a:r>
              <a:rPr lang="en-US" sz="2000" dirty="0" smtClean="0"/>
              <a:t>Sensitive to shear</a:t>
            </a:r>
            <a:br>
              <a:rPr lang="en-US" sz="2000" dirty="0" smtClean="0"/>
            </a:br>
            <a:r>
              <a:rPr lang="en-US" sz="1800" dirty="0" smtClean="0"/>
              <a:t>    </a:t>
            </a:r>
            <a:r>
              <a:rPr lang="en-US" sz="1600" dirty="0" smtClean="0">
                <a:sym typeface="Wingdings" pitchFamily="2" charset="2"/>
              </a:rPr>
              <a:t> identify sequence number</a:t>
            </a:r>
            <a:br>
              <a:rPr lang="en-US" sz="1600" dirty="0" smtClean="0">
                <a:sym typeface="Wingdings" pitchFamily="2" charset="2"/>
              </a:rPr>
            </a:br>
            <a:r>
              <a:rPr lang="en-US" sz="1600" dirty="0" smtClean="0">
                <a:sym typeface="Wingdings" pitchFamily="2" charset="2"/>
              </a:rPr>
              <a:t>      high shear surfaces “smear”</a:t>
            </a:r>
            <a:r>
              <a:rPr lang="en-US" sz="1800" dirty="0" smtClean="0">
                <a:sym typeface="Wingdings" pitchFamily="2" charset="2"/>
              </a:rPr>
              <a:t/>
            </a:r>
            <a:br>
              <a:rPr lang="en-US" sz="1800" dirty="0" smtClean="0">
                <a:sym typeface="Wingdings" pitchFamily="2" charset="2"/>
              </a:rPr>
            </a:br>
            <a:endParaRPr lang="en-US" sz="2000" dirty="0" smtClean="0">
              <a:sym typeface="Wingdings" pitchFamily="2" charset="2"/>
            </a:endParaRPr>
          </a:p>
          <a:p>
            <a:endParaRPr lang="en-AU" sz="2000" dirty="0"/>
          </a:p>
        </p:txBody>
      </p:sp>
      <p:pic>
        <p:nvPicPr>
          <p:cNvPr id="6" name="Picture 5" descr="Mapped_Islands_Black_2006.jpg"/>
          <p:cNvPicPr>
            <a:picLocks noChangeAspect="1"/>
          </p:cNvPicPr>
          <p:nvPr/>
        </p:nvPicPr>
        <p:blipFill>
          <a:blip r:embed="rId3"/>
          <a:srcRect l="2439" t="3655" r="3658" b="4972"/>
          <a:stretch>
            <a:fillRect/>
          </a:stretch>
        </p:blipFill>
        <p:spPr>
          <a:xfrm>
            <a:off x="3643274" y="1000108"/>
            <a:ext cx="5500726" cy="3571900"/>
          </a:xfrm>
          <a:prstGeom prst="rect">
            <a:avLst/>
          </a:prstGeom>
        </p:spPr>
      </p:pic>
      <p:pic>
        <p:nvPicPr>
          <p:cNvPr id="5" name="Picture 4" descr="04051205_3it_973new_brightx"/>
          <p:cNvPicPr>
            <a:picLocks noChangeAspect="1" noChangeArrowheads="1"/>
          </p:cNvPicPr>
          <p:nvPr/>
        </p:nvPicPr>
        <p:blipFill>
          <a:blip r:embed="rId4"/>
          <a:srcRect l="32857" t="30075" b="21930"/>
          <a:stretch>
            <a:fillRect/>
          </a:stretch>
        </p:blipFill>
        <p:spPr bwMode="auto">
          <a:xfrm>
            <a:off x="3" y="2571744"/>
            <a:ext cx="4423801" cy="237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572132" y="1714488"/>
            <a:ext cx="1928826" cy="4616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Iota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~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3/2</a:t>
            </a:r>
            <a:endParaRPr lang="en-A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29" y="3643315"/>
            <a:ext cx="2357454" cy="4616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Iota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~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1.4  (7/5)</a:t>
            </a:r>
            <a:endParaRPr lang="en-A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1214422"/>
            <a:ext cx="3000396" cy="584765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1600" dirty="0" smtClean="0"/>
              <a:t>computed  	    </a:t>
            </a:r>
            <a:r>
              <a:rPr lang="en-US" sz="1600" b="1" dirty="0" smtClean="0">
                <a:solidFill>
                  <a:srgbClr val="FF0000"/>
                </a:solidFill>
              </a:rPr>
              <a:t>+</a:t>
            </a:r>
          </a:p>
          <a:p>
            <a:r>
              <a:rPr lang="en-US" sz="1600" dirty="0" smtClean="0"/>
              <a:t>e-beam mapping    </a:t>
            </a:r>
            <a:r>
              <a:rPr lang="en-US" sz="1200" dirty="0" smtClean="0"/>
              <a:t>(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blue/white</a:t>
            </a:r>
            <a:r>
              <a:rPr lang="en-US" sz="1200" dirty="0" smtClean="0"/>
              <a:t>)</a:t>
            </a:r>
            <a:endParaRPr lang="en-AU" sz="1600" dirty="0"/>
          </a:p>
        </p:txBody>
      </p:sp>
      <p:sp>
        <p:nvSpPr>
          <p:cNvPr id="10" name="Rectangle 9"/>
          <p:cNvSpPr/>
          <p:nvPr/>
        </p:nvSpPr>
        <p:spPr bwMode="auto">
          <a:xfrm rot="19420783">
            <a:off x="4423676" y="1587736"/>
            <a:ext cx="214314" cy="3429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AU" dirty="0" smtClean="0"/>
          </a:p>
        </p:txBody>
      </p:sp>
      <p:sp>
        <p:nvSpPr>
          <p:cNvPr id="11" name="Rectangle 10"/>
          <p:cNvSpPr/>
          <p:nvPr/>
        </p:nvSpPr>
        <p:spPr bwMode="auto">
          <a:xfrm>
            <a:off x="4429125" y="3786190"/>
            <a:ext cx="571504" cy="10972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AU" dirty="0" smtClean="0"/>
          </a:p>
        </p:txBody>
      </p:sp>
      <p:sp>
        <p:nvSpPr>
          <p:cNvPr id="12" name="Rectangle 11"/>
          <p:cNvSpPr/>
          <p:nvPr/>
        </p:nvSpPr>
        <p:spPr bwMode="auto">
          <a:xfrm>
            <a:off x="3000364" y="2214554"/>
            <a:ext cx="857256" cy="3571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AU" dirty="0" smtClean="0"/>
          </a:p>
        </p:txBody>
      </p:sp>
      <p:sp>
        <p:nvSpPr>
          <p:cNvPr id="13" name="Rectangle 12"/>
          <p:cNvSpPr/>
          <p:nvPr/>
        </p:nvSpPr>
        <p:spPr bwMode="auto">
          <a:xfrm>
            <a:off x="4357686" y="3286124"/>
            <a:ext cx="214314" cy="16687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AU" dirty="0" smtClean="0"/>
          </a:p>
        </p:txBody>
      </p:sp>
      <p:sp>
        <p:nvSpPr>
          <p:cNvPr id="14" name="Freeform 13"/>
          <p:cNvSpPr/>
          <p:nvPr/>
        </p:nvSpPr>
        <p:spPr bwMode="auto">
          <a:xfrm>
            <a:off x="4357687" y="3214687"/>
            <a:ext cx="1304823" cy="1758999"/>
          </a:xfrm>
          <a:custGeom>
            <a:avLst/>
            <a:gdLst>
              <a:gd name="connsiteX0" fmla="*/ 13961 w 1019103"/>
              <a:gd name="connsiteY0" fmla="*/ 1758999 h 1758999"/>
              <a:gd name="connsiteX1" fmla="*/ 0 w 1019103"/>
              <a:gd name="connsiteY1" fmla="*/ 0 h 1758999"/>
              <a:gd name="connsiteX2" fmla="*/ 1019103 w 1019103"/>
              <a:gd name="connsiteY2" fmla="*/ 1745038 h 1758999"/>
              <a:gd name="connsiteX3" fmla="*/ 160544 w 1019103"/>
              <a:gd name="connsiteY3" fmla="*/ 1570535 h 1758999"/>
              <a:gd name="connsiteX4" fmla="*/ 13961 w 1019103"/>
              <a:gd name="connsiteY4" fmla="*/ 1758999 h 1758999"/>
              <a:gd name="connsiteX0" fmla="*/ 13961 w 1019103"/>
              <a:gd name="connsiteY0" fmla="*/ 1758999 h 1758999"/>
              <a:gd name="connsiteX1" fmla="*/ 0 w 1019103"/>
              <a:gd name="connsiteY1" fmla="*/ 0 h 1758999"/>
              <a:gd name="connsiteX2" fmla="*/ 1019103 w 1019103"/>
              <a:gd name="connsiteY2" fmla="*/ 1745038 h 1758999"/>
              <a:gd name="connsiteX3" fmla="*/ 13961 w 1019103"/>
              <a:gd name="connsiteY3" fmla="*/ 1758999 h 1758999"/>
              <a:gd name="connsiteX0" fmla="*/ 13961 w 1019103"/>
              <a:gd name="connsiteY0" fmla="*/ 1758999 h 1758999"/>
              <a:gd name="connsiteX1" fmla="*/ 0 w 1019103"/>
              <a:gd name="connsiteY1" fmla="*/ 0 h 1758999"/>
              <a:gd name="connsiteX2" fmla="*/ 1019103 w 1019103"/>
              <a:gd name="connsiteY2" fmla="*/ 1745038 h 1758999"/>
              <a:gd name="connsiteX3" fmla="*/ 13961 w 1019103"/>
              <a:gd name="connsiteY3" fmla="*/ 1758999 h 1758999"/>
              <a:gd name="connsiteX0" fmla="*/ 13961 w 1019103"/>
              <a:gd name="connsiteY0" fmla="*/ 1758999 h 1758999"/>
              <a:gd name="connsiteX1" fmla="*/ 0 w 1019103"/>
              <a:gd name="connsiteY1" fmla="*/ 0 h 1758999"/>
              <a:gd name="connsiteX2" fmla="*/ 1019103 w 1019103"/>
              <a:gd name="connsiteY2" fmla="*/ 1745038 h 1758999"/>
              <a:gd name="connsiteX3" fmla="*/ 13961 w 1019103"/>
              <a:gd name="connsiteY3" fmla="*/ 1758999 h 1758999"/>
              <a:gd name="connsiteX0" fmla="*/ 13961 w 1019103"/>
              <a:gd name="connsiteY0" fmla="*/ 1758999 h 1758999"/>
              <a:gd name="connsiteX1" fmla="*/ 0 w 1019103"/>
              <a:gd name="connsiteY1" fmla="*/ 0 h 1758999"/>
              <a:gd name="connsiteX2" fmla="*/ 1019103 w 1019103"/>
              <a:gd name="connsiteY2" fmla="*/ 1745038 h 1758999"/>
              <a:gd name="connsiteX3" fmla="*/ 13961 w 1019103"/>
              <a:gd name="connsiteY3" fmla="*/ 1758999 h 1758999"/>
              <a:gd name="connsiteX0" fmla="*/ 13961 w 1304823"/>
              <a:gd name="connsiteY0" fmla="*/ 1758999 h 1758999"/>
              <a:gd name="connsiteX1" fmla="*/ 0 w 1304823"/>
              <a:gd name="connsiteY1" fmla="*/ 0 h 1758999"/>
              <a:gd name="connsiteX2" fmla="*/ 1304823 w 1304823"/>
              <a:gd name="connsiteY2" fmla="*/ 1745038 h 1758999"/>
              <a:gd name="connsiteX3" fmla="*/ 13961 w 1304823"/>
              <a:gd name="connsiteY3" fmla="*/ 1758999 h 175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4823" h="1758999">
                <a:moveTo>
                  <a:pt x="13961" y="1758999"/>
                </a:moveTo>
                <a:cubicBezTo>
                  <a:pt x="11625" y="1172652"/>
                  <a:pt x="4855" y="688801"/>
                  <a:pt x="0" y="0"/>
                </a:cubicBezTo>
                <a:lnTo>
                  <a:pt x="1304823" y="1745038"/>
                </a:lnTo>
                <a:lnTo>
                  <a:pt x="13961" y="1758999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AU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Islands</a:t>
            </a:r>
            <a:r>
              <a:rPr lang="en-US" dirty="0"/>
              <a:t> </a:t>
            </a:r>
            <a:r>
              <a:rPr lang="en-US" dirty="0" smtClean="0"/>
              <a:t>on Plasma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071546"/>
            <a:ext cx="7772400" cy="4114800"/>
          </a:xfrm>
        </p:spPr>
        <p:txBody>
          <a:bodyPr/>
          <a:lstStyle/>
          <a:p>
            <a:r>
              <a:rPr lang="en-US" sz="2000" dirty="0" smtClean="0"/>
              <a:t>LHD, JT60U results show</a:t>
            </a:r>
          </a:p>
          <a:p>
            <a:pPr lvl="1"/>
            <a:r>
              <a:rPr lang="en-US" sz="1800" dirty="0" smtClean="0"/>
              <a:t>T</a:t>
            </a:r>
            <a:r>
              <a:rPr lang="en-US" sz="3200" baseline="-25000" dirty="0" smtClean="0"/>
              <a:t>e</a:t>
            </a:r>
            <a:r>
              <a:rPr lang="en-US" sz="1800" dirty="0" smtClean="0"/>
              <a:t> profile flattened – radial transport high </a:t>
            </a:r>
            <a:br>
              <a:rPr lang="en-US" sz="1800" dirty="0" smtClean="0"/>
            </a:br>
            <a:r>
              <a:rPr lang="en-US" sz="1800" dirty="0" smtClean="0"/>
              <a:t>	(</a:t>
            </a:r>
            <a:r>
              <a:rPr lang="en-US" sz="1800" i="1" dirty="0" smtClean="0"/>
              <a:t>inside side</a:t>
            </a:r>
            <a:r>
              <a:rPr lang="en-US" sz="1800" dirty="0" smtClean="0"/>
              <a:t> to </a:t>
            </a:r>
            <a:r>
              <a:rPr lang="en-US" sz="1800" i="1" dirty="0" smtClean="0"/>
              <a:t>outside</a:t>
            </a:r>
            <a:r>
              <a:rPr lang="en-US" sz="1800" dirty="0" smtClean="0"/>
              <a:t> </a:t>
            </a:r>
            <a:r>
              <a:rPr lang="en-US" sz="1800" i="1" dirty="0" smtClean="0"/>
              <a:t>side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But this doesn’t mean that </a:t>
            </a:r>
            <a:r>
              <a:rPr lang="en-US" sz="1800" i="1" dirty="0" smtClean="0"/>
              <a:t>internal</a:t>
            </a:r>
            <a:r>
              <a:rPr lang="en-US" sz="1800" dirty="0" smtClean="0"/>
              <a:t> transport is high</a:t>
            </a:r>
          </a:p>
          <a:p>
            <a:pPr lvl="1">
              <a:buNone/>
            </a:pPr>
            <a:r>
              <a:rPr lang="en-US" sz="1800" dirty="0" smtClean="0"/>
              <a:t>	(from the inside to the outside </a:t>
            </a:r>
            <a:r>
              <a:rPr lang="en-US" sz="1800" i="1" dirty="0" smtClean="0"/>
              <a:t>of the island</a:t>
            </a:r>
            <a:r>
              <a:rPr lang="en-US" sz="1800" dirty="0" smtClean="0"/>
              <a:t>.)</a:t>
            </a:r>
          </a:p>
          <a:p>
            <a:pPr lvl="1"/>
            <a:r>
              <a:rPr lang="en-US" sz="1800" dirty="0" smtClean="0"/>
              <a:t>Internal rotational transform is quite low and can complicate experiments</a:t>
            </a:r>
          </a:p>
          <a:p>
            <a:pPr lvl="1"/>
            <a:r>
              <a:rPr lang="en-US" sz="1800" dirty="0" smtClean="0"/>
              <a:t>10 to 100 toroidal transits to circumnavigate island?	</a:t>
            </a:r>
          </a:p>
          <a:p>
            <a:pPr lvl="1">
              <a:buNone/>
            </a:pPr>
            <a:endParaRPr lang="en-US" sz="1800" dirty="0" smtClean="0"/>
          </a:p>
          <a:p>
            <a:pPr lvl="1">
              <a:buNone/>
            </a:pPr>
            <a:r>
              <a:rPr lang="en-US" sz="1800" b="1" dirty="0" smtClean="0"/>
              <a:t>Conditions:</a:t>
            </a:r>
            <a:endParaRPr lang="en-AU" sz="1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785813" y="7286625"/>
            <a:ext cx="2586038" cy="404813"/>
          </a:xfrm>
        </p:spPr>
        <p:txBody>
          <a:bodyPr/>
          <a:lstStyle/>
          <a:p>
            <a:r>
              <a:rPr lang="en-US" smtClean="0"/>
              <a:t>Blackwell, Kyoto JOB 16</a:t>
            </a:r>
            <a:r>
              <a:rPr lang="en-US" baseline="30000" smtClean="0"/>
              <a:t>th</a:t>
            </a:r>
            <a:r>
              <a:rPr lang="en-US" smtClean="0"/>
              <a:t>  March 2009</a:t>
            </a:r>
            <a:endParaRPr lang="en-US" dirty="0"/>
          </a:p>
        </p:txBody>
      </p:sp>
      <p:pic>
        <p:nvPicPr>
          <p:cNvPr id="5" name="Picture 4" descr="santhosh_isl09_fig1.jpg"/>
          <p:cNvPicPr>
            <a:picLocks noChangeAspect="1"/>
          </p:cNvPicPr>
          <p:nvPr/>
        </p:nvPicPr>
        <p:blipFill>
          <a:blip r:embed="rId3"/>
          <a:srcRect l="45546" t="39583" r="34412" b="47733"/>
          <a:stretch>
            <a:fillRect/>
          </a:stretch>
        </p:blipFill>
        <p:spPr>
          <a:xfrm>
            <a:off x="7215206" y="752176"/>
            <a:ext cx="1714512" cy="23196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76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6" name="Curved Up Arrow 5"/>
          <p:cNvSpPr/>
          <p:nvPr/>
        </p:nvSpPr>
        <p:spPr bwMode="auto">
          <a:xfrm flipV="1">
            <a:off x="8072462" y="1643050"/>
            <a:ext cx="642942" cy="642942"/>
          </a:xfrm>
          <a:prstGeom prst="curvedUpArrow">
            <a:avLst>
              <a:gd name="adj1" fmla="val 7973"/>
              <a:gd name="adj2" fmla="val 36923"/>
              <a:gd name="adj3" fmla="val 25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6072198" y="1714488"/>
            <a:ext cx="2000264" cy="35719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6572264" y="2571744"/>
            <a:ext cx="1571636" cy="28575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12" name="Curved Up Arrow 11"/>
          <p:cNvSpPr/>
          <p:nvPr/>
        </p:nvSpPr>
        <p:spPr bwMode="auto">
          <a:xfrm flipH="1">
            <a:off x="8001024" y="2357430"/>
            <a:ext cx="428628" cy="571504"/>
          </a:xfrm>
          <a:prstGeom prst="curvedUpArrow">
            <a:avLst>
              <a:gd name="adj1" fmla="val 7973"/>
              <a:gd name="adj2" fmla="val 36923"/>
              <a:gd name="adj3" fmla="val 25000"/>
            </a:avLst>
          </a:prstGeom>
          <a:solidFill>
            <a:srgbClr val="00B050"/>
          </a:solidFill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Curved Up Arrow 28"/>
          <p:cNvSpPr/>
          <p:nvPr/>
        </p:nvSpPr>
        <p:spPr bwMode="auto">
          <a:xfrm flipV="1">
            <a:off x="8072462" y="1643050"/>
            <a:ext cx="642942" cy="642942"/>
          </a:xfrm>
          <a:prstGeom prst="curvedUpArrow">
            <a:avLst>
              <a:gd name="adj1" fmla="val 7973"/>
              <a:gd name="adj2" fmla="val 36923"/>
              <a:gd name="adj3" fmla="val 25000"/>
            </a:avLst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6072198" y="1714488"/>
            <a:ext cx="2000264" cy="35719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>
                <a:alpha val="5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714348" y="4286256"/>
            <a:ext cx="777240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Argon plasma ~10eV</a:t>
            </a:r>
            <a:endParaRPr kumimoji="0" lang="en-AU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n-AU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en-AU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A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~ </a:t>
            </a:r>
            <a:r>
              <a:rPr kumimoji="0" lang="en-A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 eV,  T</a:t>
            </a:r>
            <a:r>
              <a:rPr kumimoji="0" lang="en-AU" sz="2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AU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A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~ </a:t>
            </a:r>
            <a:r>
              <a:rPr kumimoji="0" lang="en-A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 eV ∼30-80 eV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electron density ∼ 1 × 10</a:t>
            </a:r>
            <a:r>
              <a:rPr kumimoji="0" lang="en-AU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</a:t>
            </a:r>
            <a:r>
              <a:rPr kumimoji="0" lang="en-A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/m</a:t>
            </a:r>
            <a:r>
              <a:rPr kumimoji="0" lang="en-AU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</a:t>
            </a:r>
            <a:r>
              <a:rPr kumimoji="0" lang="sv-SE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 </a:t>
            </a:r>
            <a:r>
              <a:rPr kumimoji="0" lang="sv-SE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 neutral fill density ∼ 0.81 × </a:t>
            </a:r>
            <a:r>
              <a:rPr kumimoji="0" lang="en-A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r>
            <a:r>
              <a:rPr kumimoji="0" lang="en-AU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</a:t>
            </a:r>
            <a:r>
              <a:rPr kumimoji="0" lang="en-A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/m</a:t>
            </a:r>
            <a:r>
              <a:rPr kumimoji="0" lang="en-AU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sv-SE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ρ</a:t>
            </a:r>
            <a:r>
              <a:rPr kumimoji="0" lang="en-AU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en-A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∼ 0.075 mm,    </a:t>
            </a:r>
            <a:r>
              <a:rPr kumimoji="0" lang="en-A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ρ</a:t>
            </a:r>
            <a:r>
              <a:rPr kumimoji="0" lang="en-AU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A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∼35-55 mm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ν</a:t>
            </a:r>
            <a:r>
              <a:rPr kumimoji="0" lang="en-AU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</a:t>
            </a:r>
            <a:r>
              <a:rPr kumimoji="0" lang="en-A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∼ 9×10</a:t>
            </a:r>
            <a:r>
              <a:rPr kumimoji="0" lang="en-AU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r>
              <a:rPr kumimoji="0" lang="en-A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/sec    </a:t>
            </a:r>
            <a:r>
              <a:rPr kumimoji="0" lang="en-A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ν</a:t>
            </a:r>
            <a:r>
              <a:rPr kumimoji="0" lang="en-AU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</a:t>
            </a:r>
            <a:r>
              <a:rPr kumimoji="0" lang="en-A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∼ 1.6×10</a:t>
            </a:r>
            <a:r>
              <a:rPr kumimoji="0" lang="en-AU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r>
              <a:rPr kumimoji="0" lang="en-A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/sec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Collision mean free path </a:t>
            </a:r>
            <a:r>
              <a:rPr kumimoji="0" lang="en-A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λ</a:t>
            </a:r>
            <a:r>
              <a:rPr kumimoji="0" lang="en-AU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</a:t>
            </a:r>
            <a:r>
              <a:rPr kumimoji="0" lang="en-A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∼2.5 m, </a:t>
            </a:r>
            <a:r>
              <a:rPr kumimoji="0" lang="en-A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λ</a:t>
            </a:r>
            <a:r>
              <a:rPr kumimoji="0" lang="en-AU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</a:t>
            </a:r>
            <a:r>
              <a:rPr kumimoji="0" lang="en-A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∼8 m</a:t>
            </a:r>
            <a:endParaRPr kumimoji="0" lang="en-AU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948488" y="0"/>
            <a:ext cx="2195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 b="1" dirty="0">
                <a:solidFill>
                  <a:srgbClr val="FF0000"/>
                </a:solidFill>
              </a:rPr>
              <a:t>Santhosh Kumar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900113" y="0"/>
            <a:ext cx="6886575" cy="1000125"/>
          </a:xfrm>
        </p:spPr>
        <p:txBody>
          <a:bodyPr/>
          <a:lstStyle/>
          <a:p>
            <a:r>
              <a:rPr lang="en-US" smtClean="0"/>
              <a:t>Effect of Magnetic Islands</a:t>
            </a:r>
            <a:endParaRPr lang="en-AU" smtClean="0"/>
          </a:p>
        </p:txBody>
      </p:sp>
      <p:sp>
        <p:nvSpPr>
          <p:cNvPr id="36867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AU" dirty="0" smtClean="0"/>
          </a:p>
        </p:txBody>
      </p:sp>
      <p:sp>
        <p:nvSpPr>
          <p:cNvPr id="36868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AU" smtClean="0"/>
          </a:p>
        </p:txBody>
      </p:sp>
      <p:sp>
        <p:nvSpPr>
          <p:cNvPr id="36869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AU" dirty="0" smtClean="0"/>
          </a:p>
        </p:txBody>
      </p:sp>
      <p:sp>
        <p:nvSpPr>
          <p:cNvPr id="36878" name="Slide Number Placeholder 1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84B98D7-E241-4A9C-A619-C541807DA890}" type="slidenum">
              <a:rPr lang="en-US"/>
              <a:pPr/>
              <a:t>28</a:t>
            </a:fld>
            <a:endParaRPr lang="en-US"/>
          </a:p>
        </p:txBody>
      </p:sp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3"/>
          <a:srcRect t="2763"/>
          <a:stretch>
            <a:fillRect/>
          </a:stretch>
        </p:blipFill>
        <p:spPr bwMode="auto">
          <a:xfrm>
            <a:off x="0" y="1030288"/>
            <a:ext cx="4929188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3"/>
          <p:cNvPicPr>
            <a:picLocks noChangeAspect="1" noChangeArrowheads="1"/>
          </p:cNvPicPr>
          <p:nvPr/>
        </p:nvPicPr>
        <p:blipFill>
          <a:blip r:embed="rId4"/>
          <a:srcRect l="33424" t="16000" r="7397" b="12000"/>
          <a:stretch>
            <a:fillRect/>
          </a:stretch>
        </p:blipFill>
        <p:spPr bwMode="auto">
          <a:xfrm>
            <a:off x="4643438" y="1000125"/>
            <a:ext cx="428628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4"/>
          <p:cNvPicPr>
            <a:picLocks noChangeAspect="1" noChangeArrowheads="1"/>
          </p:cNvPicPr>
          <p:nvPr/>
        </p:nvPicPr>
        <p:blipFill>
          <a:blip r:embed="rId5"/>
          <a:srcRect l="1651" t="4002" r="4008"/>
          <a:stretch>
            <a:fillRect/>
          </a:stretch>
        </p:blipFill>
        <p:spPr bwMode="auto">
          <a:xfrm>
            <a:off x="5429250" y="3571875"/>
            <a:ext cx="2357438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1688" y="4214813"/>
            <a:ext cx="1500187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 descr="santh_iaea_fig2"/>
          <p:cNvPicPr>
            <a:picLocks noChangeAspect="1" noChangeArrowheads="1"/>
          </p:cNvPicPr>
          <p:nvPr/>
        </p:nvPicPr>
        <p:blipFill>
          <a:blip r:embed="rId7">
            <a:lum bright="6000" contrast="6000"/>
          </a:blip>
          <a:srcRect l="4878" t="5655" r="52377" b="980"/>
          <a:stretch>
            <a:fillRect/>
          </a:stretch>
        </p:blipFill>
        <p:spPr bwMode="auto">
          <a:xfrm>
            <a:off x="5143500" y="3601156"/>
            <a:ext cx="2643188" cy="269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5" name="TextBox 11"/>
          <p:cNvSpPr txBox="1">
            <a:spLocks noChangeArrowheads="1"/>
          </p:cNvSpPr>
          <p:nvPr/>
        </p:nvSpPr>
        <p:spPr bwMode="auto">
          <a:xfrm>
            <a:off x="142875" y="4500563"/>
            <a:ext cx="1714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Giant island  </a:t>
            </a:r>
            <a:r>
              <a:rPr lang="en-US">
                <a:sym typeface="Wingdings" pitchFamily="2" charset="2"/>
              </a:rPr>
              <a:t></a:t>
            </a:r>
            <a:r>
              <a:rPr lang="en-US"/>
              <a:t>“flattish” density profile</a:t>
            </a:r>
            <a:endParaRPr lang="en-AU"/>
          </a:p>
        </p:txBody>
      </p:sp>
      <p:sp>
        <p:nvSpPr>
          <p:cNvPr id="36876" name="TextBox 12"/>
          <p:cNvSpPr txBox="1">
            <a:spLocks noChangeArrowheads="1"/>
          </p:cNvSpPr>
          <p:nvPr/>
        </p:nvSpPr>
        <p:spPr bwMode="auto">
          <a:xfrm>
            <a:off x="4857750" y="6286520"/>
            <a:ext cx="428625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/>
              <a:t>Central island – tends to peak</a:t>
            </a:r>
            <a:endParaRPr lang="en-AU" dirty="0"/>
          </a:p>
        </p:txBody>
      </p:sp>
      <p:sp>
        <p:nvSpPr>
          <p:cNvPr id="28685" name="TextBox 13"/>
          <p:cNvSpPr txBox="1">
            <a:spLocks noChangeArrowheads="1"/>
          </p:cNvSpPr>
          <p:nvPr/>
        </p:nvSpPr>
        <p:spPr bwMode="auto">
          <a:xfrm>
            <a:off x="0" y="6215063"/>
            <a:ext cx="4643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/>
              <a:t>Possibly connected to core electron root enhanced confinement</a:t>
            </a:r>
            <a:endParaRPr lang="en-AU" b="1"/>
          </a:p>
        </p:txBody>
      </p:sp>
      <p:pic>
        <p:nvPicPr>
          <p:cNvPr id="16" name="Picture 6" descr="santh_iaea_fig2"/>
          <p:cNvPicPr>
            <a:picLocks noChangeAspect="1" noChangeArrowheads="1"/>
          </p:cNvPicPr>
          <p:nvPr/>
        </p:nvPicPr>
        <p:blipFill>
          <a:blip r:embed="rId7">
            <a:lum bright="6000" contrast="6000"/>
          </a:blip>
          <a:srcRect l="57530" t="4642" r="-2312" b="980"/>
          <a:stretch>
            <a:fillRect/>
          </a:stretch>
        </p:blipFill>
        <p:spPr bwMode="auto">
          <a:xfrm>
            <a:off x="3571875" y="3571875"/>
            <a:ext cx="2322513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948488" y="0"/>
            <a:ext cx="2195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 b="1" dirty="0">
                <a:solidFill>
                  <a:srgbClr val="FF0000"/>
                </a:solidFill>
              </a:rPr>
              <a:t>Santhosh Kumar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anthosh_theses_fig6p2_profiles.jpg"/>
          <p:cNvPicPr>
            <a:picLocks noChangeAspect="1"/>
          </p:cNvPicPr>
          <p:nvPr/>
        </p:nvPicPr>
        <p:blipFill>
          <a:blip r:embed="rId3"/>
          <a:srcRect l="54984" t="3730" b="1344"/>
          <a:stretch>
            <a:fillRect/>
          </a:stretch>
        </p:blipFill>
        <p:spPr>
          <a:xfrm>
            <a:off x="6630786" y="1574990"/>
            <a:ext cx="2513215" cy="52830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Spontaneous Appearance of Islands</a:t>
            </a:r>
            <a:endParaRPr lang="en-AU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2984"/>
            <a:ext cx="4071934" cy="5500702"/>
          </a:xfrm>
        </p:spPr>
        <p:txBody>
          <a:bodyPr/>
          <a:lstStyle/>
          <a:p>
            <a:pPr>
              <a:buNone/>
            </a:pPr>
            <a:r>
              <a:rPr lang="en-US" sz="1800" dirty="0" smtClean="0"/>
              <a:t>Iota just below 3/2 </a:t>
            </a:r>
          </a:p>
          <a:p>
            <a:pPr>
              <a:buNone/>
            </a:pPr>
            <a:r>
              <a:rPr lang="en-US" sz="1800" dirty="0"/>
              <a:t>	</a:t>
            </a:r>
            <a:r>
              <a:rPr lang="en-US" sz="1800" dirty="0" smtClean="0"/>
              <a:t>– sudden transition to bifurcated state</a:t>
            </a:r>
            <a:endParaRPr lang="en-AU" sz="1800" dirty="0" smtClean="0"/>
          </a:p>
          <a:p>
            <a:pPr>
              <a:buNone/>
            </a:pPr>
            <a:endParaRPr lang="en-US" sz="1000" dirty="0" smtClean="0"/>
          </a:p>
          <a:p>
            <a:pPr>
              <a:buNone/>
            </a:pPr>
            <a:r>
              <a:rPr lang="en-US" sz="1800" dirty="0" smtClean="0"/>
              <a:t>Plasma is more symmetric than in quiescent case.</a:t>
            </a:r>
          </a:p>
          <a:p>
            <a:pPr>
              <a:buNone/>
            </a:pPr>
            <a:endParaRPr lang="en-US" sz="1000" dirty="0"/>
          </a:p>
          <a:p>
            <a:pPr>
              <a:buNone/>
            </a:pPr>
            <a:r>
              <a:rPr lang="en-US" sz="1800" dirty="0"/>
              <a:t>U</a:t>
            </a:r>
            <a:r>
              <a:rPr lang="en-US" sz="1800" dirty="0" smtClean="0"/>
              <a:t>ncertainty as to current distribution (and therefore iota), but plausible that islands are generated at the axis.</a:t>
            </a:r>
          </a:p>
          <a:p>
            <a:pPr>
              <a:buNone/>
            </a:pPr>
            <a:endParaRPr lang="en-US" sz="1100" dirty="0"/>
          </a:p>
          <a:p>
            <a:pPr>
              <a:buNone/>
            </a:pPr>
            <a:r>
              <a:rPr lang="en-US" sz="1800" dirty="0" smtClean="0"/>
              <a:t>If we assume nested magnetic surfaces, </a:t>
            </a:r>
            <a:br>
              <a:rPr lang="en-US" sz="1800" dirty="0" smtClean="0"/>
            </a:br>
            <a:r>
              <a:rPr lang="en-US" sz="1800" dirty="0" smtClean="0">
                <a:sym typeface="Wingdings" pitchFamily="2" charset="2"/>
              </a:rPr>
              <a:t></a:t>
            </a:r>
            <a:r>
              <a:rPr lang="en-US" sz="1800" dirty="0" smtClean="0"/>
              <a:t>then we have a clear positive </a:t>
            </a:r>
            <a:r>
              <a:rPr lang="en-US" sz="1800" dirty="0" err="1" smtClean="0"/>
              <a:t>Er</a:t>
            </a:r>
            <a:r>
              <a:rPr lang="en-US" sz="1800" dirty="0" smtClean="0"/>
              <a:t> at the core – similar to core electron root configuration?</a:t>
            </a:r>
          </a:p>
          <a:p>
            <a:pPr>
              <a:buNone/>
            </a:pPr>
            <a:r>
              <a:rPr lang="en-US" sz="1800" dirty="0" smtClean="0"/>
              <a:t>Many unanswered questions……</a:t>
            </a:r>
            <a:br>
              <a:rPr lang="en-US" sz="1800" dirty="0" smtClean="0"/>
            </a:br>
            <a:r>
              <a:rPr lang="en-US" sz="1800" dirty="0" smtClean="0"/>
              <a:t>Symmetry?</a:t>
            </a:r>
            <a:br>
              <a:rPr lang="en-US" sz="1800" dirty="0" smtClean="0"/>
            </a:br>
            <a:r>
              <a:rPr lang="en-US" sz="1800" dirty="0" smtClean="0"/>
              <a:t>How to define </a:t>
            </a:r>
            <a:r>
              <a:rPr lang="en-US" sz="1800" dirty="0" err="1" smtClean="0"/>
              <a:t>Er</a:t>
            </a:r>
            <a:r>
              <a:rPr lang="en-US" sz="1800" dirty="0" smtClean="0"/>
              <a:t> with two axes?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785813" y="7286625"/>
            <a:ext cx="2586038" cy="404813"/>
          </a:xfrm>
        </p:spPr>
        <p:txBody>
          <a:bodyPr/>
          <a:lstStyle/>
          <a:p>
            <a:r>
              <a:rPr lang="en-US" smtClean="0"/>
              <a:t>Blackwell, Kyoto JOB 16</a:t>
            </a:r>
            <a:r>
              <a:rPr lang="en-US" baseline="30000" smtClean="0"/>
              <a:t>th</a:t>
            </a:r>
            <a:r>
              <a:rPr lang="en-US" smtClean="0"/>
              <a:t>  March 2009</a:t>
            </a:r>
            <a:endParaRPr lang="en-US" dirty="0"/>
          </a:p>
        </p:txBody>
      </p:sp>
      <p:pic>
        <p:nvPicPr>
          <p:cNvPr id="7" name="Picture 6" descr="santhosh_theses_fig6p2_profiles.jpg"/>
          <p:cNvPicPr>
            <a:picLocks noChangeAspect="1"/>
          </p:cNvPicPr>
          <p:nvPr/>
        </p:nvPicPr>
        <p:blipFill>
          <a:blip r:embed="rId3"/>
          <a:srcRect t="3730" r="51376" b="1344"/>
          <a:stretch>
            <a:fillRect/>
          </a:stretch>
        </p:blipFill>
        <p:spPr>
          <a:xfrm>
            <a:off x="4000496" y="1574990"/>
            <a:ext cx="2714644" cy="5283011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948488" y="0"/>
            <a:ext cx="2195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 b="1" dirty="0">
                <a:solidFill>
                  <a:srgbClr val="FF0000"/>
                </a:solidFill>
              </a:rPr>
              <a:t>Santhosh Kumar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3784600" y="3957611"/>
            <a:ext cx="3721100" cy="1008088"/>
          </a:xfrm>
          <a:custGeom>
            <a:avLst/>
            <a:gdLst>
              <a:gd name="connsiteX0" fmla="*/ 0 w 3771900"/>
              <a:gd name="connsiteY0" fmla="*/ 685800 h 685800"/>
              <a:gd name="connsiteX1" fmla="*/ 1993900 w 3771900"/>
              <a:gd name="connsiteY1" fmla="*/ 0 h 685800"/>
              <a:gd name="connsiteX2" fmla="*/ 3771900 w 3771900"/>
              <a:gd name="connsiteY2" fmla="*/ 482600 h 685800"/>
              <a:gd name="connsiteX0" fmla="*/ 0 w 3771900"/>
              <a:gd name="connsiteY0" fmla="*/ 719667 h 719667"/>
              <a:gd name="connsiteX1" fmla="*/ 1993900 w 3771900"/>
              <a:gd name="connsiteY1" fmla="*/ 33867 h 719667"/>
              <a:gd name="connsiteX2" fmla="*/ 3771900 w 3771900"/>
              <a:gd name="connsiteY2" fmla="*/ 516467 h 719667"/>
              <a:gd name="connsiteX0" fmla="*/ 0 w 3771900"/>
              <a:gd name="connsiteY0" fmla="*/ 719667 h 719667"/>
              <a:gd name="connsiteX1" fmla="*/ 1993900 w 3771900"/>
              <a:gd name="connsiteY1" fmla="*/ 33867 h 719667"/>
              <a:gd name="connsiteX2" fmla="*/ 3771900 w 3771900"/>
              <a:gd name="connsiteY2" fmla="*/ 516467 h 719667"/>
              <a:gd name="connsiteX0" fmla="*/ 0 w 3771900"/>
              <a:gd name="connsiteY0" fmla="*/ 934005 h 934005"/>
              <a:gd name="connsiteX1" fmla="*/ 1636678 w 3771900"/>
              <a:gd name="connsiteY1" fmla="*/ 33867 h 934005"/>
              <a:gd name="connsiteX2" fmla="*/ 3771900 w 3771900"/>
              <a:gd name="connsiteY2" fmla="*/ 730805 h 934005"/>
              <a:gd name="connsiteX0" fmla="*/ 0 w 3771900"/>
              <a:gd name="connsiteY0" fmla="*/ 934005 h 934005"/>
              <a:gd name="connsiteX1" fmla="*/ 1636678 w 3771900"/>
              <a:gd name="connsiteY1" fmla="*/ 33867 h 934005"/>
              <a:gd name="connsiteX2" fmla="*/ 3771900 w 3771900"/>
              <a:gd name="connsiteY2" fmla="*/ 730805 h 934005"/>
              <a:gd name="connsiteX0" fmla="*/ 0 w 3771900"/>
              <a:gd name="connsiteY0" fmla="*/ 934005 h 934005"/>
              <a:gd name="connsiteX1" fmla="*/ 1636678 w 3771900"/>
              <a:gd name="connsiteY1" fmla="*/ 33867 h 934005"/>
              <a:gd name="connsiteX2" fmla="*/ 3771900 w 3771900"/>
              <a:gd name="connsiteY2" fmla="*/ 730805 h 934005"/>
              <a:gd name="connsiteX0" fmla="*/ 0 w 3771900"/>
              <a:gd name="connsiteY0" fmla="*/ 934005 h 934005"/>
              <a:gd name="connsiteX1" fmla="*/ 1636678 w 3771900"/>
              <a:gd name="connsiteY1" fmla="*/ 33867 h 934005"/>
              <a:gd name="connsiteX2" fmla="*/ 3771900 w 3771900"/>
              <a:gd name="connsiteY2" fmla="*/ 730805 h 934005"/>
              <a:gd name="connsiteX0" fmla="*/ 0 w 3721100"/>
              <a:gd name="connsiteY0" fmla="*/ 1008088 h 1008088"/>
              <a:gd name="connsiteX1" fmla="*/ 1585878 w 3721100"/>
              <a:gd name="connsiteY1" fmla="*/ 44450 h 1008088"/>
              <a:gd name="connsiteX2" fmla="*/ 3721100 w 3721100"/>
              <a:gd name="connsiteY2" fmla="*/ 741388 h 100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1100" h="1008088">
                <a:moveTo>
                  <a:pt x="0" y="1008088"/>
                </a:moveTo>
                <a:cubicBezTo>
                  <a:pt x="426509" y="504842"/>
                  <a:pt x="965695" y="88900"/>
                  <a:pt x="1585878" y="44450"/>
                </a:cubicBezTo>
                <a:cubicBezTo>
                  <a:pt x="2206061" y="0"/>
                  <a:pt x="3306217" y="372551"/>
                  <a:pt x="3721100" y="741388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6934200" cy="1143000"/>
          </a:xfrm>
        </p:spPr>
        <p:txBody>
          <a:bodyPr/>
          <a:lstStyle/>
          <a:p>
            <a:r>
              <a:rPr lang="en-GB" sz="3000" smtClean="0"/>
              <a:t>H-1NF: National Plasma Fusion Research Facility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125538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 sz="1600" dirty="0" smtClean="0"/>
              <a:t>A Major National Research Facility established in 1997 by the </a:t>
            </a:r>
            <a:br>
              <a:rPr lang="en-GB" sz="1600" dirty="0" smtClean="0"/>
            </a:br>
            <a:r>
              <a:rPr lang="en-GB" sz="1600" dirty="0" smtClean="0"/>
              <a:t>Commonwealth of Australia and the Australian National University</a:t>
            </a:r>
            <a:endParaRPr lang="en-GB" sz="1600" b="1" dirty="0" smtClean="0"/>
          </a:p>
          <a:p>
            <a:pPr>
              <a:buFontTx/>
              <a:buNone/>
            </a:pPr>
            <a:r>
              <a:rPr lang="en-GB" sz="1600" b="1" dirty="0" smtClean="0"/>
              <a:t>Mission:</a:t>
            </a:r>
          </a:p>
          <a:p>
            <a:r>
              <a:rPr lang="en-GB" sz="1600" dirty="0" smtClean="0"/>
              <a:t>Detailed understanding of the </a:t>
            </a:r>
            <a:r>
              <a:rPr lang="en-GB" sz="1600" b="1" dirty="0" smtClean="0">
                <a:solidFill>
                  <a:schemeClr val="accent2"/>
                </a:solidFill>
              </a:rPr>
              <a:t>basic physics of magnetically confined</a:t>
            </a:r>
            <a:r>
              <a:rPr lang="en-GB" sz="1600" dirty="0" smtClean="0"/>
              <a:t> hot plasma in the</a:t>
            </a:r>
            <a:r>
              <a:rPr lang="en-GB" sz="1600" dirty="0" smtClean="0">
                <a:solidFill>
                  <a:schemeClr val="accent2"/>
                </a:solidFill>
              </a:rPr>
              <a:t> HELIAC </a:t>
            </a:r>
            <a:r>
              <a:rPr lang="en-GB" sz="1600" dirty="0" smtClean="0"/>
              <a:t>configuration</a:t>
            </a:r>
          </a:p>
          <a:p>
            <a:r>
              <a:rPr lang="en-GB" sz="1600" dirty="0" smtClean="0"/>
              <a:t>Development of advanced </a:t>
            </a:r>
            <a:r>
              <a:rPr lang="en-GB" sz="1600" b="1" dirty="0" smtClean="0">
                <a:solidFill>
                  <a:schemeClr val="accent2"/>
                </a:solidFill>
              </a:rPr>
              <a:t>plasma measurement</a:t>
            </a:r>
            <a:r>
              <a:rPr lang="en-GB" sz="1600" dirty="0" smtClean="0"/>
              <a:t> systems</a:t>
            </a:r>
          </a:p>
          <a:p>
            <a:r>
              <a:rPr lang="en-GB" sz="1600" dirty="0" smtClean="0"/>
              <a:t>Fundamental studies including turbulence and transport in plasma</a:t>
            </a:r>
          </a:p>
          <a:p>
            <a:r>
              <a:rPr lang="en-GB" sz="1600" dirty="0" smtClean="0"/>
              <a:t>Contribute to global research effort, maintain </a:t>
            </a:r>
            <a:r>
              <a:rPr lang="en-GB" sz="1600" b="1" dirty="0" smtClean="0">
                <a:solidFill>
                  <a:schemeClr val="accent2"/>
                </a:solidFill>
              </a:rPr>
              <a:t>Australian presence</a:t>
            </a:r>
            <a:r>
              <a:rPr lang="en-GB" sz="1600" dirty="0" smtClean="0"/>
              <a:t> in the field of plasma fusion power</a:t>
            </a:r>
          </a:p>
          <a:p>
            <a:pPr>
              <a:buFontTx/>
              <a:buNone/>
            </a:pPr>
            <a:endParaRPr lang="en-GB" sz="800" b="1" i="1" dirty="0" smtClean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GB" sz="800" b="1" i="1" dirty="0" smtClean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GB" sz="800" b="1" i="1" dirty="0" smtClean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GB" sz="800" b="1" i="1" dirty="0" smtClean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GB" sz="800" b="1" i="1" dirty="0" smtClean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GB" sz="800" b="1" i="1" dirty="0" smtClean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GB" sz="700" dirty="0" smtClean="0"/>
          </a:p>
          <a:p>
            <a:pPr>
              <a:buFontTx/>
              <a:buNone/>
            </a:pPr>
            <a:endParaRPr lang="en-GB" sz="1600" dirty="0" smtClean="0"/>
          </a:p>
          <a:p>
            <a:pPr>
              <a:buFontTx/>
              <a:buNone/>
            </a:pPr>
            <a:r>
              <a:rPr lang="en-GB" sz="1600" dirty="0" smtClean="0"/>
              <a:t>The facility is available to Australian researchers through the AINSE</a:t>
            </a:r>
            <a:r>
              <a:rPr lang="en-GB" sz="1600" baseline="30000" dirty="0" smtClean="0"/>
              <a:t>1 </a:t>
            </a:r>
            <a:r>
              <a:rPr lang="en-GB" sz="1600" dirty="0" smtClean="0"/>
              <a:t>and internationally through collaboration with Plasma Research Laboratory, ANU.</a:t>
            </a:r>
          </a:p>
          <a:p>
            <a:pPr>
              <a:buFontTx/>
              <a:buNone/>
            </a:pPr>
            <a:r>
              <a:rPr lang="en-GB" sz="1400" baseline="30000" dirty="0" smtClean="0"/>
              <a:t>	1)</a:t>
            </a:r>
            <a:r>
              <a:rPr lang="en-GB" sz="1400" dirty="0" smtClean="0"/>
              <a:t> Australian Institute of Nuclear Science and Engineering </a:t>
            </a:r>
          </a:p>
          <a:p>
            <a:endParaRPr lang="en-GB" sz="1400" dirty="0" smtClean="0"/>
          </a:p>
        </p:txBody>
      </p:sp>
      <p:sp>
        <p:nvSpPr>
          <p:cNvPr id="1434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715375" y="6643688"/>
            <a:ext cx="428625" cy="214312"/>
          </a:xfrm>
          <a:noFill/>
        </p:spPr>
        <p:txBody>
          <a:bodyPr/>
          <a:lstStyle/>
          <a:p>
            <a:fld id="{BC7CB9BB-907A-49C2-B376-CF24F9CF4C4A}" type="slidenum">
              <a:rPr lang="en-US"/>
              <a:pPr/>
              <a:t>3</a:t>
            </a:fld>
            <a:endParaRPr lang="en-US"/>
          </a:p>
        </p:txBody>
      </p:sp>
      <p:pic>
        <p:nvPicPr>
          <p:cNvPr id="14340" name="Picture 4" descr="ansie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50" y="5516563"/>
            <a:ext cx="114300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1187450" y="5876925"/>
            <a:ext cx="65008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GB" sz="2000" i="1">
                <a:solidFill>
                  <a:schemeClr val="tx2"/>
                </a:solidFill>
                <a:latin typeface="Times New Roman" pitchFamily="18" charset="0"/>
              </a:rPr>
              <a:t>International collaboration played an important role in the success of H-1 in obtaining facility funding</a:t>
            </a:r>
            <a:endParaRPr lang="en-US" sz="2000" i="1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4"/>
          <a:srcRect b="15305"/>
          <a:stretch>
            <a:fillRect/>
          </a:stretch>
        </p:blipFill>
        <p:spPr bwMode="auto">
          <a:xfrm>
            <a:off x="6804025" y="0"/>
            <a:ext cx="233997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8"/>
          <p:cNvPicPr>
            <a:picLocks noChangeAspect="1" noChangeArrowheads="1"/>
          </p:cNvPicPr>
          <p:nvPr/>
        </p:nvPicPr>
        <p:blipFill>
          <a:blip r:embed="rId4"/>
          <a:srcRect b="15305"/>
          <a:stretch>
            <a:fillRect/>
          </a:stretch>
        </p:blipFill>
        <p:spPr bwMode="auto">
          <a:xfrm>
            <a:off x="6804025" y="0"/>
            <a:ext cx="233997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0347" name="Text Box 11"/>
          <p:cNvSpPr txBox="1">
            <a:spLocks noChangeArrowheads="1"/>
          </p:cNvSpPr>
          <p:nvPr/>
        </p:nvSpPr>
        <p:spPr bwMode="auto">
          <a:xfrm>
            <a:off x="1000100" y="3714752"/>
            <a:ext cx="7777162" cy="1175706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sz="2200" b="1" i="1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sz="2200" b="1" i="1" dirty="0">
                <a:solidFill>
                  <a:schemeClr val="accent2"/>
                </a:solidFill>
                <a:latin typeface="+mn-lt"/>
              </a:rPr>
              <a:t>limited collaborative </a:t>
            </a:r>
            <a:r>
              <a:rPr lang="en-GB" sz="2200" b="1" i="1" dirty="0" smtClean="0">
                <a:solidFill>
                  <a:schemeClr val="accent2"/>
                </a:solidFill>
                <a:latin typeface="+mn-lt"/>
              </a:rPr>
              <a:t>funding expires June 2010 – please come!</a:t>
            </a:r>
            <a:endParaRPr lang="en-GB" sz="2200" b="1" i="1" dirty="0">
              <a:solidFill>
                <a:schemeClr val="accent2"/>
              </a:solidFill>
              <a:latin typeface="+mn-lt"/>
            </a:endParaRPr>
          </a:p>
          <a:p>
            <a:pPr eaLnBrk="0" hangingPunct="0">
              <a:spcBef>
                <a:spcPct val="20000"/>
              </a:spcBef>
            </a:pPr>
            <a:r>
              <a:rPr lang="en-GB" sz="2200" b="1" i="1" dirty="0">
                <a:solidFill>
                  <a:schemeClr val="accent2"/>
                </a:solidFill>
                <a:latin typeface="+mn-lt"/>
              </a:rPr>
              <a:t>		</a:t>
            </a:r>
            <a:endParaRPr lang="en-US" sz="22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0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4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Unanswered Questions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000108"/>
            <a:ext cx="6572296" cy="5643602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Issues Remaining:</a:t>
            </a:r>
          </a:p>
          <a:p>
            <a:pPr>
              <a:buNone/>
            </a:pPr>
            <a:r>
              <a:rPr lang="en-US" sz="2000" dirty="0" smtClean="0"/>
              <a:t>	What is the correct analysis for </a:t>
            </a:r>
            <a:r>
              <a:rPr lang="en-US" sz="2000" dirty="0" err="1" smtClean="0"/>
              <a:t>Er</a:t>
            </a:r>
            <a:r>
              <a:rPr lang="en-US" sz="2000" dirty="0" smtClean="0"/>
              <a:t>?</a:t>
            </a:r>
          </a:p>
          <a:p>
            <a:pPr>
              <a:buNone/>
            </a:pPr>
            <a:r>
              <a:rPr lang="en-US" sz="2000" dirty="0" smtClean="0"/>
              <a:t>	When does the plasma “see/not see” islands”</a:t>
            </a:r>
          </a:p>
          <a:p>
            <a:pPr lvl="1">
              <a:buNone/>
            </a:pPr>
            <a:r>
              <a:rPr lang="en-US" sz="1800" dirty="0" smtClean="0"/>
              <a:t>		</a:t>
            </a:r>
            <a:r>
              <a:rPr lang="en-US" sz="1800" dirty="0" err="1" smtClean="0"/>
              <a:t>collisionality</a:t>
            </a:r>
            <a:r>
              <a:rPr lang="en-US" sz="1800" dirty="0" smtClean="0"/>
              <a:t>, </a:t>
            </a:r>
            <a:r>
              <a:rPr lang="en-US" sz="1800" dirty="0" smtClean="0">
                <a:sym typeface="Symbol"/>
              </a:rPr>
              <a:t></a:t>
            </a:r>
            <a:r>
              <a:rPr lang="en-US" sz="1800" baseline="-25000" dirty="0" err="1" smtClean="0">
                <a:sym typeface="Symbol"/>
              </a:rPr>
              <a:t>i</a:t>
            </a:r>
            <a:r>
              <a:rPr lang="en-US" sz="1800" dirty="0" smtClean="0">
                <a:sym typeface="Symbol"/>
              </a:rPr>
              <a:t>, </a:t>
            </a:r>
            <a:r>
              <a:rPr lang="en-US" sz="1800" baseline="-25000" dirty="0" smtClean="0">
                <a:sym typeface="Symbol"/>
              </a:rPr>
              <a:t>e</a:t>
            </a:r>
            <a:r>
              <a:rPr lang="en-US" sz="1800" dirty="0" smtClean="0">
                <a:sym typeface="Symbol"/>
              </a:rPr>
              <a:t> </a:t>
            </a:r>
            <a:r>
              <a:rPr lang="en-US" sz="1800" dirty="0" smtClean="0"/>
              <a:t>internal transform are important</a:t>
            </a:r>
          </a:p>
          <a:p>
            <a:pPr>
              <a:buNone/>
            </a:pPr>
            <a:r>
              <a:rPr lang="en-US" sz="2000" dirty="0" smtClean="0"/>
              <a:t>	What is the most robust indicator of surface number? </a:t>
            </a:r>
          </a:p>
          <a:p>
            <a:pPr marL="857250" lvl="1" indent="-457200">
              <a:spcBef>
                <a:spcPts val="0"/>
              </a:spcBef>
              <a:buNone/>
            </a:pPr>
            <a:r>
              <a:rPr lang="en-US" sz="1800" dirty="0" smtClean="0"/>
              <a:t>	(</a:t>
            </a:r>
            <a:r>
              <a:rPr lang="en-US" sz="1800" dirty="0" smtClean="0">
                <a:sym typeface="Symbol"/>
              </a:rPr>
              <a:t></a:t>
            </a:r>
            <a:r>
              <a:rPr lang="en-US" sz="1800" baseline="-25000" dirty="0" smtClean="0">
                <a:sym typeface="Symbol"/>
              </a:rPr>
              <a:t>p</a:t>
            </a:r>
            <a:r>
              <a:rPr lang="en-US" sz="1800" dirty="0" smtClean="0"/>
              <a:t>? – varies with n</a:t>
            </a:r>
            <a:r>
              <a:rPr lang="en-US" sz="2400" baseline="-25000" dirty="0" smtClean="0"/>
              <a:t>e</a:t>
            </a:r>
            <a:r>
              <a:rPr lang="en-US" sz="1800" dirty="0" smtClean="0"/>
              <a:t> by a fraction of T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 (Boltzmann relation))</a:t>
            </a:r>
            <a:r>
              <a:rPr lang="en-US" sz="1800" baseline="-25000" dirty="0" smtClean="0">
                <a:sym typeface="Symbol"/>
              </a:rPr>
              <a:t> </a:t>
            </a:r>
            <a:endParaRPr lang="en-AU" sz="1800" baseline="-25000" dirty="0" smtClean="0"/>
          </a:p>
          <a:p>
            <a:pPr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Alternatives for “Correct</a:t>
            </a:r>
            <a:r>
              <a:rPr lang="en-US" sz="2000" dirty="0" smtClean="0">
                <a:solidFill>
                  <a:srgbClr val="000000"/>
                </a:solidFill>
              </a:rPr>
              <a:t>” analysis for </a:t>
            </a:r>
            <a:r>
              <a:rPr lang="en-US" sz="2000" dirty="0" err="1" smtClean="0">
                <a:solidFill>
                  <a:srgbClr val="000000"/>
                </a:solidFill>
              </a:rPr>
              <a:t>Er</a:t>
            </a:r>
            <a:r>
              <a:rPr lang="en-US" sz="2000" dirty="0" smtClean="0">
                <a:solidFill>
                  <a:srgbClr val="000000"/>
                </a:solidFill>
              </a:rPr>
              <a:t>?</a:t>
            </a:r>
          </a:p>
          <a:p>
            <a:pPr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If we take the axis at the core </a:t>
            </a:r>
            <a:r>
              <a:rPr lang="en-US" sz="2000" dirty="0" smtClean="0">
                <a:solidFill>
                  <a:srgbClr val="000000"/>
                </a:solidFill>
                <a:sym typeface="Wingdings" pitchFamily="2" charset="2"/>
              </a:rPr>
              <a:t> core electron root</a:t>
            </a:r>
          </a:p>
          <a:p>
            <a:pPr>
              <a:buNone/>
            </a:pPr>
            <a:r>
              <a:rPr lang="en-US" sz="2000" dirty="0" smtClean="0">
                <a:solidFill>
                  <a:srgbClr val="000000"/>
                </a:solidFill>
                <a:sym typeface="Wingdings" pitchFamily="2" charset="2"/>
              </a:rPr>
              <a:t>If we assume two axes, then  ion root, but field is still large (characteristic of e-root)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00"/>
                </a:solidFill>
                <a:sym typeface="Wingdings" pitchFamily="2" charset="2"/>
              </a:rPr>
              <a:t>[Conditions for usual e-root picture (1/</a:t>
            </a:r>
            <a:r>
              <a:rPr lang="en-US" sz="1800" dirty="0" smtClean="0">
                <a:solidFill>
                  <a:srgbClr val="000000"/>
                </a:solidFill>
                <a:sym typeface="Symbol"/>
              </a:rPr>
              <a:t>, trapped e) not met]</a:t>
            </a:r>
            <a:endParaRPr lang="en-US" sz="1800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AU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4" descr="santhosh_isl09_fig1.jpg"/>
          <p:cNvPicPr>
            <a:picLocks noChangeAspect="1"/>
          </p:cNvPicPr>
          <p:nvPr/>
        </p:nvPicPr>
        <p:blipFill>
          <a:blip r:embed="rId3"/>
          <a:srcRect l="42206" t="39583" r="31907" b="44792"/>
          <a:stretch>
            <a:fillRect/>
          </a:stretch>
        </p:blipFill>
        <p:spPr>
          <a:xfrm>
            <a:off x="6643702" y="1285860"/>
            <a:ext cx="2214578" cy="2857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76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6" name="Picture 5" descr="santhosh_theses_fig6p2_profiles.jpg"/>
          <p:cNvPicPr>
            <a:picLocks noChangeAspect="1"/>
          </p:cNvPicPr>
          <p:nvPr/>
        </p:nvPicPr>
        <p:blipFill>
          <a:blip r:embed="rId4"/>
          <a:srcRect l="54984" t="54360" r="10980" b="7762"/>
          <a:stretch>
            <a:fillRect/>
          </a:stretch>
        </p:blipFill>
        <p:spPr>
          <a:xfrm>
            <a:off x="6643702" y="4214818"/>
            <a:ext cx="2214578" cy="2108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Facility Upgrade </a:t>
            </a:r>
            <a:endParaRPr lang="en-AU" dirty="0" smtClean="0"/>
          </a:p>
        </p:txBody>
      </p:sp>
      <p:pic>
        <p:nvPicPr>
          <p:cNvPr id="40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71934" y="4429132"/>
            <a:ext cx="5072066" cy="1601704"/>
          </a:xfrm>
          <a:noFill/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143380"/>
            <a:ext cx="3571877" cy="183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Box 8"/>
          <p:cNvSpPr txBox="1">
            <a:spLocks noChangeArrowheads="1"/>
          </p:cNvSpPr>
          <p:nvPr/>
        </p:nvSpPr>
        <p:spPr bwMode="auto">
          <a:xfrm>
            <a:off x="5214938" y="6286500"/>
            <a:ext cx="3929062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alibri" pitchFamily="34" charset="0"/>
              </a:rPr>
              <a:t>Quarterly Milestones</a:t>
            </a:r>
            <a:endParaRPr lang="en-AU" b="1" dirty="0">
              <a:latin typeface="Calibri" pitchFamily="34" charset="0"/>
            </a:endParaRPr>
          </a:p>
        </p:txBody>
      </p:sp>
      <p:sp>
        <p:nvSpPr>
          <p:cNvPr id="4104" name="TextBox 9"/>
          <p:cNvSpPr txBox="1">
            <a:spLocks noChangeArrowheads="1"/>
          </p:cNvSpPr>
          <p:nvPr/>
        </p:nvSpPr>
        <p:spPr bwMode="auto">
          <a:xfrm>
            <a:off x="0" y="6286500"/>
            <a:ext cx="4214813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Funding agreement to be signed this year</a:t>
            </a:r>
            <a:endParaRPr lang="en-AU" b="1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7356" y="3214686"/>
            <a:ext cx="5357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2009</a:t>
            </a:r>
            <a:r>
              <a:rPr lang="en-AU" sz="2800" dirty="0" smtClean="0"/>
              <a:t> </a:t>
            </a:r>
            <a:r>
              <a:rPr lang="en-US" sz="2800" dirty="0" smtClean="0"/>
              <a:t>Australian Budget Papers </a:t>
            </a:r>
            <a:endParaRPr lang="en-AU" sz="2800" dirty="0"/>
          </a:p>
        </p:txBody>
      </p:sp>
      <p:sp>
        <p:nvSpPr>
          <p:cNvPr id="9" name="TextBox 237"/>
          <p:cNvSpPr txBox="1">
            <a:spLocks noChangeArrowheads="1"/>
          </p:cNvSpPr>
          <p:nvPr/>
        </p:nvSpPr>
        <p:spPr bwMode="auto">
          <a:xfrm>
            <a:off x="428596" y="2643182"/>
            <a:ext cx="8439150" cy="523875"/>
          </a:xfrm>
          <a:prstGeom prst="rect">
            <a:avLst/>
          </a:prstGeom>
          <a:noFill/>
          <a:ln w="19050">
            <a:solidFill>
              <a:srgbClr val="0066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ym typeface="Wingdings" pitchFamily="2" charset="2"/>
              </a:rPr>
              <a:t> ~</a:t>
            </a:r>
            <a:r>
              <a:rPr lang="en-US" sz="2800" dirty="0"/>
              <a:t>US$5M over 4 years for infrastructure upgrades</a:t>
            </a:r>
            <a:endParaRPr lang="en-A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28596" y="1071546"/>
            <a:ext cx="8286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(New) Rudd </a:t>
            </a:r>
            <a:r>
              <a:rPr lang="en-US" sz="2000" dirty="0" smtClean="0"/>
              <a:t>Government “Super Science Package” </a:t>
            </a:r>
          </a:p>
          <a:p>
            <a:r>
              <a:rPr lang="en-US" sz="2000" dirty="0" smtClean="0"/>
              <a:t>boosted National Collaborative Infrastructure Program using the “Educational Infrastructure Fund” </a:t>
            </a:r>
          </a:p>
          <a:p>
            <a:endParaRPr lang="en-US" sz="900" dirty="0" smtClean="0">
              <a:sym typeface="Wingdings" pitchFamily="2" charset="2"/>
            </a:endParaRPr>
          </a:p>
          <a:p>
            <a:r>
              <a:rPr lang="en-US" sz="2000" dirty="0" smtClean="0">
                <a:sym typeface="Wingdings" pitchFamily="2" charset="2"/>
              </a:rPr>
              <a:t> Restrictions on this fund limit use to infrastructure</a:t>
            </a:r>
            <a:endParaRPr lang="en-A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Aims of Facility Upgrade</a:t>
            </a:r>
            <a:endParaRPr lang="en-AU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dirty="0" smtClean="0"/>
              <a:t>Consolidate the facility infrastructure required to implement the ITER forum strategy plan</a:t>
            </a:r>
            <a:endParaRPr lang="en-AU" sz="2200" dirty="0" smtClean="0"/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AU" sz="2200" dirty="0" smtClean="0"/>
              <a:t>Try to involve the full spectrum of the ITER forum activities</a:t>
            </a:r>
          </a:p>
          <a:p>
            <a:pPr fontAlgn="auto">
              <a:spcAft>
                <a:spcPts val="0"/>
              </a:spcAft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i="1" dirty="0" smtClean="0"/>
              <a:t>More specifically:</a:t>
            </a:r>
          </a:p>
          <a:p>
            <a:pPr fontAlgn="auto">
              <a:spcAft>
                <a:spcPts val="0"/>
              </a:spcAft>
              <a:defRPr/>
            </a:pPr>
            <a:r>
              <a:rPr lang="en-AU" sz="2000" dirty="0" smtClean="0"/>
              <a:t>Improve plasma production/reliability/cleanliness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600" dirty="0" smtClean="0"/>
              <a:t>RF production/heating, ECH heating, baking, </a:t>
            </a:r>
            <a:r>
              <a:rPr lang="en-US" sz="1600" dirty="0" err="1" smtClean="0"/>
              <a:t>gettering</a:t>
            </a:r>
            <a:r>
              <a:rPr lang="en-US" sz="1600" dirty="0" smtClean="0"/>
              <a:t>, discharge cleaning</a:t>
            </a:r>
            <a:endParaRPr lang="en-AU" sz="16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AU" sz="2000" dirty="0" smtClean="0"/>
              <a:t>Improve diagnostics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600" dirty="0" smtClean="0"/>
              <a:t>Dedicated density interferometers and selected spectral monitors permanently in operation</a:t>
            </a:r>
            <a:endParaRPr lang="en-AU" sz="16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AU" sz="2000" dirty="0" smtClean="0"/>
              <a:t>Increasing opportunities for collaboration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600" dirty="0" smtClean="0"/>
              <a:t>Ideas?</a:t>
            </a:r>
            <a:endParaRPr lang="en-AU" sz="16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AU" sz="2000" dirty="0" smtClean="0"/>
              <a:t>Increasing suitability as a </a:t>
            </a:r>
            <a:r>
              <a:rPr lang="en-AU" sz="2000" dirty="0" err="1" smtClean="0"/>
              <a:t>testbed</a:t>
            </a:r>
            <a:r>
              <a:rPr lang="en-AU" sz="2000" dirty="0" smtClean="0"/>
              <a:t> for ITER diagnostics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600" dirty="0" smtClean="0"/>
              <a:t>Access to Divertor – like geometry, island divertor geometry</a:t>
            </a:r>
          </a:p>
          <a:p>
            <a:pPr fontAlgn="auto">
              <a:spcAft>
                <a:spcPts val="0"/>
              </a:spcAft>
              <a:defRPr/>
            </a:pPr>
            <a:endParaRPr lang="en-A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 smtClean="0"/>
              <a:t>RF Upgrade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686800" cy="4525963"/>
          </a:xfrm>
        </p:spPr>
        <p:txBody>
          <a:bodyPr/>
          <a:lstStyle/>
          <a:p>
            <a:pPr defTabSz="4525963" eaLnBrk="0" hangingPunct="0">
              <a:defRPr/>
            </a:pPr>
            <a:r>
              <a:rPr lang="en-US" sz="2400" dirty="0" smtClean="0"/>
              <a:t>RF (7MHz) will be the “workhorse”</a:t>
            </a:r>
          </a:p>
          <a:p>
            <a:pPr lvl="1" defTabSz="4525963" eaLnBrk="0" hangingPunct="0">
              <a:defRPr/>
            </a:pPr>
            <a:r>
              <a:rPr lang="en-US" sz="2000" dirty="0" smtClean="0"/>
              <a:t>Low temperature, density limited by power</a:t>
            </a:r>
          </a:p>
          <a:p>
            <a:pPr lvl="1" defTabSz="4525963" eaLnBrk="0" hangingPunct="0">
              <a:defRPr/>
            </a:pPr>
            <a:r>
              <a:rPr lang="en-US" sz="2000" dirty="0" smtClean="0"/>
              <a:t>Required to initiate electron cyclotron plasma</a:t>
            </a:r>
          </a:p>
          <a:p>
            <a:pPr lvl="1" defTabSz="4525963" eaLnBrk="0" hangingPunct="0">
              <a:buNone/>
              <a:defRPr/>
            </a:pPr>
            <a:r>
              <a:rPr lang="en-US" sz="2000" b="1" i="1" dirty="0" smtClean="0"/>
              <a:t>New system doubles power:   2x100kW systems.</a:t>
            </a:r>
          </a:p>
          <a:p>
            <a:pPr lvl="1" defTabSz="4525963" eaLnBrk="0" hangingPunct="0">
              <a:buNone/>
              <a:defRPr/>
            </a:pPr>
            <a:r>
              <a:rPr lang="en-US" sz="2000" b="1" i="1" dirty="0" smtClean="0"/>
              <a:t>New movable shielded antenna to complement “bare” antenna</a:t>
            </a:r>
          </a:p>
          <a:p>
            <a:pPr lvl="1" defTabSz="4525963" eaLnBrk="0" hangingPunct="0">
              <a:buNone/>
              <a:defRPr/>
            </a:pPr>
            <a:r>
              <a:rPr lang="en-US" sz="2000" b="1" i="1" dirty="0" smtClean="0"/>
              <a:t>	(water and gas cooled).</a:t>
            </a:r>
          </a:p>
          <a:p>
            <a:pPr lvl="1" defTabSz="4525963" eaLnBrk="0" hangingPunct="0">
              <a:buNone/>
              <a:defRPr/>
            </a:pPr>
            <a:r>
              <a:rPr lang="en-US" sz="2000" b="1" dirty="0" smtClean="0"/>
              <a:t>Advantages:</a:t>
            </a:r>
          </a:p>
          <a:p>
            <a:pPr lvl="1" defTabSz="4525963" eaLnBrk="0" hangingPunct="0">
              <a:defRPr/>
            </a:pPr>
            <a:r>
              <a:rPr lang="en-US" sz="2000" dirty="0" smtClean="0"/>
              <a:t>Very wide range of magnetic fields in Argon</a:t>
            </a:r>
          </a:p>
          <a:p>
            <a:pPr lvl="1" defTabSz="4525963" eaLnBrk="0" hangingPunct="0">
              <a:defRPr/>
            </a:pPr>
            <a:r>
              <a:rPr lang="en-US" sz="2000" dirty="0" smtClean="0"/>
              <a:t>New system allows magnetic field scan while keeping the resonant layer position constant.</a:t>
            </a:r>
            <a:br>
              <a:rPr lang="en-US" sz="2000" dirty="0" smtClean="0"/>
            </a:br>
            <a:r>
              <a:rPr lang="en-US" sz="2000" dirty="0" smtClean="0"/>
              <a:t>e.g. to test Alfven scaling MHD </a:t>
            </a:r>
          </a:p>
          <a:p>
            <a:pPr defTabSz="4525963" eaLnBrk="0" hangingPunct="0">
              <a:defRPr/>
            </a:pPr>
            <a:r>
              <a:rPr lang="en-US" sz="2400" dirty="0" smtClean="0"/>
              <a:t>Additional ECH source (10/30kW14/28GHz) for higher Te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Improved Impurity Control </a:t>
            </a:r>
            <a:endParaRPr lang="en-AU" sz="40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defTabSz="4525963" eaLnBrk="0" fontAlgn="auto" hangingPunct="0">
              <a:spcAft>
                <a:spcPts val="0"/>
              </a:spcAft>
              <a:buNone/>
              <a:defRPr/>
            </a:pPr>
            <a:r>
              <a:rPr lang="en-US" sz="2000" dirty="0" smtClean="0"/>
              <a:t>Impurities limit plasma temperature (C, O, Fe, Cu)</a:t>
            </a:r>
          </a:p>
          <a:p>
            <a:pPr defTabSz="4525963" eaLnBrk="0" fontAlgn="auto" hangingPunct="0">
              <a:spcAft>
                <a:spcPts val="0"/>
              </a:spcAft>
              <a:buNone/>
              <a:defRPr/>
            </a:pPr>
            <a:r>
              <a:rPr lang="en-US" sz="2000" dirty="0" smtClean="0"/>
              <a:t>High temperature  (&gt;~100eV) desirable to excite spectral lines relevant to edge plasma and </a:t>
            </a:r>
            <a:r>
              <a:rPr lang="en-US" sz="2000" dirty="0" err="1" smtClean="0"/>
              <a:t>divertors</a:t>
            </a:r>
            <a:r>
              <a:rPr lang="en-US" sz="2000" dirty="0" smtClean="0"/>
              <a:t> in larger devices.</a:t>
            </a:r>
          </a:p>
          <a:p>
            <a:pPr defTabSz="4525963" eaLnBrk="0" fontAlgn="auto" hangingPunct="0">
              <a:spcAft>
                <a:spcPts val="0"/>
              </a:spcAft>
              <a:buNone/>
              <a:defRPr/>
            </a:pPr>
            <a:endParaRPr lang="en-US" sz="2000" dirty="0" smtClean="0"/>
          </a:p>
          <a:p>
            <a:pPr defTabSz="4525963" eaLnBrk="0" fontAlgn="auto" hangingPunct="0">
              <a:spcAft>
                <a:spcPts val="0"/>
              </a:spcAft>
              <a:buNone/>
              <a:defRPr/>
            </a:pPr>
            <a:r>
              <a:rPr lang="en-US" sz="2000" dirty="0" smtClean="0"/>
              <a:t>Strategy - Combine: </a:t>
            </a:r>
          </a:p>
          <a:p>
            <a:pPr lvl="1" defTabSz="4525963" eaLnBrk="0" fontAlgn="auto" hangingPunct="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/>
              <a:t>Glow discharge cleaning for bulk of tank</a:t>
            </a:r>
          </a:p>
          <a:p>
            <a:pPr lvl="1" defTabSz="4525963" eaLnBrk="0" fontAlgn="auto" hangingPunct="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/>
              <a:t>Pulsed RF discharge cleaning for plasma facing components.</a:t>
            </a:r>
          </a:p>
          <a:p>
            <a:pPr lvl="2" defTabSz="4525963" eaLnBrk="0" fontAlgn="auto" hangingPunct="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/>
              <a:t>antenna (cooled) and source (2.4GHz)</a:t>
            </a:r>
          </a:p>
          <a:p>
            <a:pPr lvl="1" defTabSz="4525963" eaLnBrk="0" fontAlgn="auto" hangingPunct="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/>
              <a:t>Low temperature (90C) baking </a:t>
            </a:r>
          </a:p>
          <a:p>
            <a:pPr lvl="1" defTabSz="4525963" eaLnBrk="0" fontAlgn="auto" hangingPunct="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err="1" smtClean="0"/>
              <a:t>Gettering</a:t>
            </a:r>
            <a:endParaRPr lang="en-US" sz="2000" dirty="0" smtClean="0"/>
          </a:p>
          <a:p>
            <a:pPr defTabSz="4525963" eaLnBrk="0" fontAlgn="auto" hangingPunct="0">
              <a:spcAft>
                <a:spcPts val="0"/>
              </a:spcAft>
              <a:buNone/>
              <a:defRPr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9144000" cy="1143000"/>
          </a:xfrm>
        </p:spPr>
        <p:txBody>
          <a:bodyPr/>
          <a:lstStyle/>
          <a:p>
            <a:r>
              <a:rPr lang="en-AU" sz="3000" dirty="0" smtClean="0"/>
              <a:t>Small Linear Satellite Device – PWI Diagnostics</a:t>
            </a:r>
          </a:p>
        </p:txBody>
      </p:sp>
      <p:sp>
        <p:nvSpPr>
          <p:cNvPr id="14340" name="Content Placeholder 2"/>
          <p:cNvSpPr>
            <a:spLocks noGrp="1"/>
          </p:cNvSpPr>
          <p:nvPr>
            <p:ph idx="1"/>
          </p:nvPr>
        </p:nvSpPr>
        <p:spPr>
          <a:xfrm>
            <a:off x="500063" y="1143000"/>
            <a:ext cx="8229600" cy="5214938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sz="1800" dirty="0" smtClean="0"/>
              <a:t>Purpose:</a:t>
            </a:r>
          </a:p>
          <a:p>
            <a:pPr>
              <a:buFont typeface="Arial" pitchFamily="34" charset="0"/>
              <a:buNone/>
            </a:pPr>
            <a:r>
              <a:rPr lang="en-US" sz="1800" dirty="0" smtClean="0"/>
              <a:t>	Testing various plasma wall interaction diagnostic concepts</a:t>
            </a:r>
          </a:p>
          <a:p>
            <a:pPr>
              <a:buFont typeface="Arial" pitchFamily="34" charset="0"/>
              <a:buNone/>
            </a:pPr>
            <a:r>
              <a:rPr lang="en-US" sz="1800" dirty="0" smtClean="0"/>
              <a:t>		spectroscopy, laser interferometry, coherence imaging</a:t>
            </a:r>
          </a:p>
          <a:p>
            <a:pPr>
              <a:buFont typeface="Arial" pitchFamily="34" charset="0"/>
              <a:buNone/>
            </a:pPr>
            <a:r>
              <a:rPr lang="en-US" sz="1800" dirty="0" smtClean="0"/>
              <a:t>Features:</a:t>
            </a:r>
          </a:p>
          <a:p>
            <a:pPr>
              <a:buFont typeface="Arial" pitchFamily="34" charset="0"/>
              <a:buNone/>
            </a:pPr>
            <a:r>
              <a:rPr lang="en-US" sz="1800" dirty="0" smtClean="0"/>
              <a:t>	Much higher power density than H-1 </a:t>
            </a:r>
          </a:p>
          <a:p>
            <a:pPr>
              <a:buFont typeface="Arial" pitchFamily="34" charset="0"/>
              <a:buNone/>
            </a:pPr>
            <a:r>
              <a:rPr lang="en-US" sz="1800" dirty="0" smtClean="0"/>
              <a:t>	Clean conditions of H-1 not compromised by material erosion diagnostic tests</a:t>
            </a:r>
          </a:p>
          <a:p>
            <a:pPr>
              <a:buFont typeface="Arial" pitchFamily="34" charset="0"/>
              <a:buNone/>
            </a:pPr>
            <a:r>
              <a:rPr lang="en-US" sz="1800" dirty="0" smtClean="0"/>
              <a:t>	Simple geometry, good for shorter-term students, simpler projects</a:t>
            </a:r>
          </a:p>
          <a:p>
            <a:pPr>
              <a:buFont typeface="Arial" pitchFamily="34" charset="0"/>
              <a:buNone/>
            </a:pPr>
            <a:r>
              <a:rPr lang="en-US" sz="1800" dirty="0" smtClean="0"/>
              <a:t>	Shares heating and magnet supplies from H-1</a:t>
            </a:r>
          </a:p>
          <a:p>
            <a:pPr>
              <a:buFont typeface="Arial" pitchFamily="34" charset="0"/>
              <a:buNone/>
            </a:pPr>
            <a:r>
              <a:rPr lang="en-US" sz="1800" dirty="0" smtClean="0"/>
              <a:t>	Circular coils ex </a:t>
            </a:r>
            <a:r>
              <a:rPr lang="en-US" sz="1800" dirty="0" err="1" smtClean="0"/>
              <a:t>Univ</a:t>
            </a:r>
            <a:r>
              <a:rPr lang="en-US" sz="1800" dirty="0" smtClean="0"/>
              <a:t> Syd. machines</a:t>
            </a:r>
          </a:p>
          <a:p>
            <a:pPr>
              <a:buFont typeface="Arial" pitchFamily="34" charset="0"/>
              <a:buNone/>
            </a:pPr>
            <a:r>
              <a:rPr lang="en-US" sz="1800" dirty="0" smtClean="0"/>
              <a:t>	</a:t>
            </a:r>
            <a:endParaRPr lang="en-AU" sz="1400" dirty="0" smtClean="0"/>
          </a:p>
        </p:txBody>
      </p:sp>
      <p:pic>
        <p:nvPicPr>
          <p:cNvPr id="14342" name="Picture 7" descr="supp1.png"/>
          <p:cNvPicPr>
            <a:picLocks noChangeAspect="1"/>
          </p:cNvPicPr>
          <p:nvPr/>
        </p:nvPicPr>
        <p:blipFill>
          <a:blip r:embed="rId3"/>
          <a:srcRect l="14534" t="23642" r="8430" b="20361"/>
          <a:stretch>
            <a:fillRect/>
          </a:stretch>
        </p:blipFill>
        <p:spPr bwMode="auto">
          <a:xfrm>
            <a:off x="4714876" y="4214818"/>
            <a:ext cx="3500435" cy="217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928662" y="5143512"/>
            <a:ext cx="3513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Magnetic Mirror/Helicon chamber?</a:t>
            </a:r>
            <a:endParaRPr lang="en-AU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Toroidal Mirnov Array</a:t>
            </a:r>
            <a:endParaRPr lang="en-AU" dirty="0"/>
          </a:p>
        </p:txBody>
      </p:sp>
      <p:pic>
        <p:nvPicPr>
          <p:cNvPr id="4" name="Content Placeholder 3" descr="Tor_Mirnov_assembly.jpg"/>
          <p:cNvPicPr>
            <a:picLocks noGrp="1" noChangeAspect="1"/>
          </p:cNvPicPr>
          <p:nvPr>
            <p:ph idx="1"/>
          </p:nvPr>
        </p:nvPicPr>
        <p:blipFill>
          <a:blip r:embed="rId3"/>
          <a:srcRect t="14733"/>
          <a:stretch>
            <a:fillRect/>
          </a:stretch>
        </p:blipFill>
        <p:spPr>
          <a:xfrm>
            <a:off x="-105447" y="1928802"/>
            <a:ext cx="9249447" cy="4929198"/>
          </a:xfrm>
        </p:spPr>
      </p:pic>
      <p:pic>
        <p:nvPicPr>
          <p:cNvPr id="5" name="Picture 4" descr="Tor_Mirnov_assembly_on_heli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357298"/>
            <a:ext cx="3714744" cy="25813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57884" y="4214818"/>
            <a:ext cx="3286116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Coils inside a SS thin-wall bellows (LP, E-static shield)</a:t>
            </a:r>
          </a:p>
          <a:p>
            <a:endParaRPr lang="en-US" dirty="0" smtClean="0"/>
          </a:p>
          <a:p>
            <a:r>
              <a:rPr lang="en-US" sz="2000" dirty="0" smtClean="0"/>
              <a:t>Access to otherwise inaccessible region with</a:t>
            </a:r>
          </a:p>
          <a:p>
            <a:pPr marL="360363" indent="-360363">
              <a:buFont typeface="Arial" pitchFamily="34" charset="0"/>
              <a:buChar char="•"/>
              <a:tabLst>
                <a:tab pos="360363" algn="l"/>
              </a:tabLst>
            </a:pPr>
            <a:r>
              <a:rPr lang="en-US" sz="2000" smtClean="0"/>
              <a:t>largest </a:t>
            </a:r>
            <a:r>
              <a:rPr lang="en-US" sz="2000" dirty="0" smtClean="0"/>
              <a:t>signals and </a:t>
            </a:r>
          </a:p>
          <a:p>
            <a:pPr marL="360363" indent="-360363">
              <a:buFont typeface="Arial" pitchFamily="34" charset="0"/>
              <a:buChar char="•"/>
              <a:tabLst>
                <a:tab pos="360363" algn="l"/>
              </a:tabLst>
            </a:pPr>
            <a:r>
              <a:rPr lang="en-US" sz="2000" dirty="0" smtClean="0"/>
              <a:t>with significant variation in toroidal curvature</a:t>
            </a:r>
            <a:r>
              <a:rPr lang="en-US" dirty="0" smtClean="0"/>
              <a:t>.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285720" y="3571876"/>
            <a:ext cx="26432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Mounted next to Helical</a:t>
            </a:r>
            <a:endParaRPr lang="en-AU" dirty="0"/>
          </a:p>
        </p:txBody>
      </p:sp>
      <p:pic>
        <p:nvPicPr>
          <p:cNvPr id="8" name="Picture 4" descr="CoilActual.jpg"/>
          <p:cNvPicPr>
            <a:picLocks noChangeAspect="1"/>
          </p:cNvPicPr>
          <p:nvPr/>
        </p:nvPicPr>
        <p:blipFill>
          <a:blip r:embed="rId5"/>
          <a:srcRect b="37293"/>
          <a:stretch>
            <a:fillRect/>
          </a:stretch>
        </p:blipFill>
        <p:spPr bwMode="auto">
          <a:xfrm flipH="1">
            <a:off x="3571868" y="5357826"/>
            <a:ext cx="1643062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657600" y="2590800"/>
            <a:ext cx="5486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View of plasma region through port opening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Quadrature Doppler imaging on H-1</a:t>
            </a:r>
            <a:br>
              <a:rPr lang="en-US" dirty="0" smtClean="0"/>
            </a:br>
            <a:r>
              <a:rPr lang="en-US" sz="2000" kern="1200" dirty="0" smtClean="0">
                <a:solidFill>
                  <a:srgbClr val="000066"/>
                </a:solidFill>
                <a:ea typeface="+mn-ea"/>
                <a:cs typeface="+mn-cs"/>
              </a:rPr>
              <a:t>(Angular multiplex)</a:t>
            </a:r>
            <a:endParaRPr lang="en-US" dirty="0" smtClean="0"/>
          </a:p>
        </p:txBody>
      </p:sp>
      <p:pic>
        <p:nvPicPr>
          <p:cNvPr id="19459" name="Picture 6" descr="quad_imag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150" y="1343025"/>
            <a:ext cx="30464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All_5929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3063" y="4010025"/>
            <a:ext cx="6230937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9" descr="raw_59295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250" y="3810000"/>
            <a:ext cx="272415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Box 15"/>
          <p:cNvSpPr txBox="1">
            <a:spLocks noChangeArrowheads="1"/>
          </p:cNvSpPr>
          <p:nvPr/>
        </p:nvSpPr>
        <p:spPr bwMode="auto">
          <a:xfrm>
            <a:off x="3276600" y="6019800"/>
            <a:ext cx="354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2-D, quadrature Doppler imaging</a:t>
            </a:r>
          </a:p>
        </p:txBody>
      </p:sp>
      <p:sp>
        <p:nvSpPr>
          <p:cNvPr id="19463" name="TextBox 16"/>
          <p:cNvSpPr txBox="1">
            <a:spLocks noChangeArrowheads="1"/>
          </p:cNvSpPr>
          <p:nvPr/>
        </p:nvSpPr>
        <p:spPr bwMode="auto">
          <a:xfrm>
            <a:off x="3581400" y="1447800"/>
            <a:ext cx="533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Angle multiplexing through a polarization interferometer produces quadrature images of the interferogram at the 4 corners of a CCD camera</a:t>
            </a:r>
          </a:p>
        </p:txBody>
      </p:sp>
      <p:pic>
        <p:nvPicPr>
          <p:cNvPr id="20" name="Picture 2" descr="H1 Publicity VIII(puffer)ob-e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1295400"/>
            <a:ext cx="32527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H1 Publicity VIII(puffer)ob-el plasm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" y="1295400"/>
            <a:ext cx="32527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 descr="H1 Publicity VIII(puffer) E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" y="12954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657600" y="2590800"/>
            <a:ext cx="533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CAD view of coil set and view port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657600" y="2593975"/>
            <a:ext cx="5486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CAD view of coil set and view port, including plasma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657600" y="2590800"/>
            <a:ext cx="5486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View of plasma region through port opening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741738" y="4179888"/>
            <a:ext cx="4411662" cy="1543050"/>
            <a:chOff x="3742113" y="2294313"/>
            <a:chExt cx="4411287" cy="1542009"/>
          </a:xfrm>
        </p:grpSpPr>
        <p:pic>
          <p:nvPicPr>
            <p:cNvPr id="19472" name="Picture 1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742113" y="2312322"/>
              <a:ext cx="352425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3" name="Picture 19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814756" y="2302626"/>
              <a:ext cx="36195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4" name="Picture 20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772400" y="2294313"/>
              <a:ext cx="3810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352800" y="3821113"/>
            <a:ext cx="5486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Brightness          Ion temperature          Flow profile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6" grpId="0"/>
      <p:bldP spid="3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20762"/>
          </a:xfrm>
        </p:spPr>
        <p:txBody>
          <a:bodyPr/>
          <a:lstStyle/>
          <a:p>
            <a:r>
              <a:rPr lang="en-US" sz="4000" dirty="0" smtClean="0">
                <a:latin typeface="Calibri" pitchFamily="34" charset="0"/>
              </a:rPr>
              <a:t>Hybrid Spatial-temporal multiplex</a:t>
            </a:r>
            <a:endParaRPr lang="en-US" sz="4000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752600"/>
            <a:ext cx="5205413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 rot="19450821">
            <a:off x="5359400" y="3340100"/>
            <a:ext cx="569913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941" name="TextBox 9"/>
          <p:cNvSpPr txBox="1">
            <a:spLocks noChangeArrowheads="1"/>
          </p:cNvSpPr>
          <p:nvPr/>
        </p:nvSpPr>
        <p:spPr bwMode="auto">
          <a:xfrm>
            <a:off x="304800" y="1335088"/>
            <a:ext cx="2307042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Raw image </a:t>
            </a:r>
            <a:r>
              <a:rPr lang="en-US" sz="2000" dirty="0" smtClean="0"/>
              <a:t>time 1</a:t>
            </a:r>
            <a:endParaRPr lang="en-US" dirty="0"/>
          </a:p>
        </p:txBody>
      </p:sp>
      <p:sp>
        <p:nvSpPr>
          <p:cNvPr id="39942" name="TextBox 10"/>
          <p:cNvSpPr txBox="1">
            <a:spLocks noChangeArrowheads="1"/>
          </p:cNvSpPr>
          <p:nvPr/>
        </p:nvSpPr>
        <p:spPr bwMode="auto">
          <a:xfrm>
            <a:off x="3043238" y="1335088"/>
            <a:ext cx="2307042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Raw image </a:t>
            </a:r>
            <a:r>
              <a:rPr lang="en-US" sz="2000" dirty="0" smtClean="0"/>
              <a:t> time 2</a:t>
            </a:r>
            <a:endParaRPr lang="en-US" dirty="0"/>
          </a:p>
        </p:txBody>
      </p:sp>
      <p:sp>
        <p:nvSpPr>
          <p:cNvPr id="39943" name="TextBox 11"/>
          <p:cNvSpPr txBox="1">
            <a:spLocks noChangeArrowheads="1"/>
          </p:cNvSpPr>
          <p:nvPr/>
        </p:nvSpPr>
        <p:spPr bwMode="auto">
          <a:xfrm>
            <a:off x="2895600" y="5695950"/>
            <a:ext cx="267017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Normalized interferogram 2</a:t>
            </a:r>
          </a:p>
        </p:txBody>
      </p:sp>
      <p:sp>
        <p:nvSpPr>
          <p:cNvPr id="39944" name="TextBox 12"/>
          <p:cNvSpPr txBox="1">
            <a:spLocks noChangeArrowheads="1"/>
          </p:cNvSpPr>
          <p:nvPr/>
        </p:nvSpPr>
        <p:spPr bwMode="auto">
          <a:xfrm>
            <a:off x="228600" y="5691188"/>
            <a:ext cx="2670175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Normalized interferogram 1</a:t>
            </a:r>
          </a:p>
        </p:txBody>
      </p:sp>
      <p:sp>
        <p:nvSpPr>
          <p:cNvPr id="39945" name="TextBox 13"/>
          <p:cNvSpPr txBox="1">
            <a:spLocks noChangeArrowheads="1"/>
          </p:cNvSpPr>
          <p:nvPr/>
        </p:nvSpPr>
        <p:spPr bwMode="auto">
          <a:xfrm>
            <a:off x="228600" y="6019800"/>
            <a:ext cx="861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/>
              <a:t>Produced first full image of magnetic field in TEXTOR! (using MSE)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 rot="5400000">
            <a:off x="1600200" y="3429000"/>
            <a:ext cx="457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5400000">
            <a:off x="4152900" y="3422650"/>
            <a:ext cx="457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9948" name="Picture 15" descr="C:\Documents and Settings\John Howard\My Documents\Conferences and workshops\TOKI2008\Invited paper\Phase_and_Contrast_108250_3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1050" y="1676400"/>
            <a:ext cx="32829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ight Arrow 15"/>
          <p:cNvSpPr/>
          <p:nvPr/>
        </p:nvSpPr>
        <p:spPr>
          <a:xfrm rot="1593213">
            <a:off x="5426075" y="3894138"/>
            <a:ext cx="503238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950" name="TextBox 15"/>
          <p:cNvSpPr txBox="1">
            <a:spLocks noChangeArrowheads="1"/>
          </p:cNvSpPr>
          <p:nvPr/>
        </p:nvSpPr>
        <p:spPr bwMode="auto">
          <a:xfrm>
            <a:off x="7010400" y="3810000"/>
            <a:ext cx="15255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Fringe visibility</a:t>
            </a:r>
          </a:p>
        </p:txBody>
      </p:sp>
      <p:sp>
        <p:nvSpPr>
          <p:cNvPr id="39951" name="TextBox 15"/>
          <p:cNvSpPr txBox="1">
            <a:spLocks noChangeArrowheads="1"/>
          </p:cNvSpPr>
          <p:nvPr/>
        </p:nvSpPr>
        <p:spPr bwMode="auto">
          <a:xfrm>
            <a:off x="6781800" y="1828800"/>
            <a:ext cx="17335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MSE polarization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341438"/>
            <a:ext cx="9001155" cy="4751387"/>
          </a:xfrm>
        </p:spPr>
        <p:txBody>
          <a:bodyPr/>
          <a:lstStyle/>
          <a:p>
            <a:r>
              <a:rPr lang="en-GB" sz="2000" dirty="0" smtClean="0"/>
              <a:t>We show strong evidence for Alfvénic scaling of magnetic fluctuations in H-1, in n</a:t>
            </a:r>
            <a:r>
              <a:rPr lang="en-GB" sz="2000" baseline="-25000" dirty="0" smtClean="0"/>
              <a:t>e</a:t>
            </a:r>
            <a:r>
              <a:rPr lang="en-GB" sz="2000" dirty="0" smtClean="0"/>
              <a:t>, iota and </a:t>
            </a:r>
            <a:r>
              <a:rPr lang="en-GB" sz="2000" dirty="0" smtClean="0">
                <a:sym typeface="Symbol"/>
              </a:rPr>
              <a:t></a:t>
            </a:r>
            <a:r>
              <a:rPr lang="en-GB" sz="2000" dirty="0" smtClean="0"/>
              <a:t>.  </a:t>
            </a:r>
            <a:endParaRPr lang="en-AU" sz="2000" dirty="0" smtClean="0"/>
          </a:p>
          <a:p>
            <a:r>
              <a:rPr lang="en-GB" sz="2000" dirty="0" smtClean="0"/>
              <a:t>Scaling in B is unclear however, and an unexplained factor of ~3 in the frequency of near-resonant modes.  </a:t>
            </a:r>
            <a:endParaRPr lang="en-AU" sz="2000" dirty="0" smtClean="0"/>
          </a:p>
          <a:p>
            <a:r>
              <a:rPr lang="en-GB" sz="2000" dirty="0" smtClean="0"/>
              <a:t>The driving mechanism is not understood </a:t>
            </a:r>
            <a:endParaRPr lang="en-GB" sz="2000" dirty="0" smtClean="0"/>
          </a:p>
          <a:p>
            <a:endParaRPr lang="en-AU" sz="2000" dirty="0" smtClean="0"/>
          </a:p>
          <a:p>
            <a:r>
              <a:rPr lang="en-US" sz="2000" dirty="0" smtClean="0"/>
              <a:t>Interferometer </a:t>
            </a:r>
            <a:r>
              <a:rPr lang="en-US" sz="2000" dirty="0" smtClean="0"/>
              <a:t>CCD camera and </a:t>
            </a:r>
            <a:r>
              <a:rPr lang="en-US" sz="2000" dirty="0" smtClean="0"/>
              <a:t>PMT array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/>
              <a:t> </a:t>
            </a:r>
            <a:r>
              <a:rPr lang="en-US" sz="2000" b="1" dirty="0" smtClean="0"/>
              <a:t>valuable</a:t>
            </a:r>
            <a:r>
              <a:rPr lang="en-US" sz="2000" dirty="0" smtClean="0"/>
              <a:t> </a:t>
            </a:r>
            <a:r>
              <a:rPr lang="en-US" sz="2000" b="1" dirty="0" smtClean="0"/>
              <a:t>mode structure </a:t>
            </a:r>
            <a:r>
              <a:rPr lang="en-US" sz="2000" b="1" dirty="0" smtClean="0"/>
              <a:t>Information</a:t>
            </a:r>
          </a:p>
          <a:p>
            <a:r>
              <a:rPr lang="en-US" sz="2000" b="1" dirty="0" smtClean="0"/>
              <a:t>First indication is that mode is quite narrow </a:t>
            </a:r>
            <a:r>
              <a:rPr lang="en-US" sz="2000" b="1" smtClean="0"/>
              <a:t>radially</a:t>
            </a:r>
            <a:endParaRPr lang="en-US" sz="2000" b="1" dirty="0" smtClean="0"/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Island </a:t>
            </a:r>
            <a:r>
              <a:rPr lang="en-US" sz="2000" dirty="0" smtClean="0"/>
              <a:t>experiments well suited to H-1 (</a:t>
            </a:r>
            <a:r>
              <a:rPr lang="en-US" sz="2000" dirty="0" smtClean="0"/>
              <a:t>Argon </a:t>
            </a:r>
            <a:r>
              <a:rPr lang="en-US" sz="2000" dirty="0" smtClean="0"/>
              <a:t>is not so </a:t>
            </a:r>
            <a:r>
              <a:rPr lang="en-US" sz="2000" dirty="0" smtClean="0"/>
              <a:t>good!)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Is plasma </a:t>
            </a:r>
            <a:r>
              <a:rPr lang="en-US" sz="2000" dirty="0" smtClean="0"/>
              <a:t>potential is the best </a:t>
            </a:r>
            <a:r>
              <a:rPr lang="en-US" sz="2000" dirty="0" smtClean="0"/>
              <a:t>(“most constant”) surface label in this case?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Spontaneous bifurcation is similar to core electron root improved phenomenon, but how to interpret this if the flux surfaces are bifurcated?</a:t>
            </a:r>
          </a:p>
          <a:p>
            <a:pPr>
              <a:buFont typeface="Arial" pitchFamily="34" charset="0"/>
              <a:buChar char="•"/>
            </a:pPr>
            <a:endParaRPr lang="en-AU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Blackwell, ISHW Princeton 2009</a:t>
            </a:r>
            <a:r>
              <a:rPr lang="en-US" smtClean="0"/>
              <a:t>  </a:t>
            </a:r>
            <a:fld id="{EFAC93D0-A1BC-4F71-B3DE-9850DD3BF3B9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H-1 CAD</a:t>
            </a:r>
          </a:p>
        </p:txBody>
      </p:sp>
      <p:pic>
        <p:nvPicPr>
          <p:cNvPr id="8" name="Content Placeholder 7" descr="Heliac PR 10.png"/>
          <p:cNvPicPr>
            <a:picLocks noGrp="1" noChangeAspect="1"/>
          </p:cNvPicPr>
          <p:nvPr>
            <p:ph idx="1"/>
          </p:nvPr>
        </p:nvPicPr>
        <p:blipFill>
          <a:blip r:embed="rId3"/>
          <a:srcRect r="2724"/>
          <a:stretch>
            <a:fillRect/>
          </a:stretch>
        </p:blipFill>
        <p:spPr>
          <a:xfrm>
            <a:off x="-1" y="0"/>
            <a:ext cx="9281639" cy="6858000"/>
          </a:xfrm>
        </p:spPr>
      </p:pic>
      <p:sp>
        <p:nvSpPr>
          <p:cNvPr id="1536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15375" y="6643688"/>
            <a:ext cx="428625" cy="214312"/>
          </a:xfrm>
          <a:noFill/>
        </p:spPr>
        <p:txBody>
          <a:bodyPr/>
          <a:lstStyle/>
          <a:p>
            <a:fld id="{BBD387E4-A7B9-4D7D-8392-5C554F7D186B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341438"/>
            <a:ext cx="8459787" cy="4751387"/>
          </a:xfrm>
        </p:spPr>
        <p:txBody>
          <a:bodyPr/>
          <a:lstStyle/>
          <a:p>
            <a:r>
              <a:rPr lang="en-US" dirty="0" smtClean="0"/>
              <a:t>New Toroidal Mirnov Array</a:t>
            </a:r>
          </a:p>
          <a:p>
            <a:r>
              <a:rPr lang="en-US" dirty="0" smtClean="0"/>
              <a:t>Bayesian MHD Mode Analysis</a:t>
            </a:r>
            <a:endParaRPr lang="en-AU" dirty="0" smtClean="0"/>
          </a:p>
          <a:p>
            <a:r>
              <a:rPr lang="en-US" dirty="0" smtClean="0"/>
              <a:t>Toroidal visible light imaging (CII 525nm)</a:t>
            </a:r>
          </a:p>
          <a:p>
            <a:r>
              <a:rPr lang="en-US" dirty="0" smtClean="0"/>
              <a:t>Correlation of multiple visible light, Mirnov and n</a:t>
            </a:r>
            <a:r>
              <a:rPr lang="en-US" sz="3200" spc="-1500" baseline="30000" dirty="0" smtClean="0"/>
              <a:t>~       </a:t>
            </a:r>
            <a:r>
              <a:rPr lang="en-US" spc="-1500" baseline="-25000" dirty="0" smtClean="0"/>
              <a:t>e    </a:t>
            </a:r>
            <a:r>
              <a:rPr lang="en-US" baseline="-25000" dirty="0" smtClean="0"/>
              <a:t>    </a:t>
            </a:r>
            <a:r>
              <a:rPr lang="en-US" dirty="0" smtClean="0"/>
              <a:t>data</a:t>
            </a:r>
            <a:endParaRPr lang="en-US" spc="-1500" baseline="-25000" dirty="0" smtClean="0"/>
          </a:p>
          <a:p>
            <a:r>
              <a:rPr lang="en-US" dirty="0" smtClean="0"/>
              <a:t>Spatial and Hybrid Spatial/Temporal Coherence Imaging</a:t>
            </a:r>
            <a:endParaRPr lang="en-AU" dirty="0" smtClean="0"/>
          </a:p>
          <a:p>
            <a:endParaRPr lang="en-US" dirty="0" smtClean="0"/>
          </a:p>
          <a:p>
            <a:r>
              <a:rPr lang="en-US" dirty="0" smtClean="0"/>
              <a:t>Facility upgrade!</a:t>
            </a:r>
          </a:p>
          <a:p>
            <a:pPr lvl="1"/>
            <a:r>
              <a:rPr lang="en-US" dirty="0" smtClean="0"/>
              <a:t>Develop divertor and edge diagnostics</a:t>
            </a:r>
          </a:p>
          <a:p>
            <a:pPr lvl="1"/>
            <a:r>
              <a:rPr lang="en-US" dirty="0" smtClean="0"/>
              <a:t>Develop PWI diagnostics (materials connection)</a:t>
            </a:r>
          </a:p>
          <a:p>
            <a:pPr lvl="1"/>
            <a:r>
              <a:rPr lang="en-US" dirty="0" smtClean="0"/>
              <a:t>Study stellarator </a:t>
            </a:r>
            <a:r>
              <a:rPr lang="en-US" dirty="0" err="1" smtClean="0"/>
              <a:t>divertors</a:t>
            </a:r>
            <a:r>
              <a:rPr lang="en-US" dirty="0" smtClean="0"/>
              <a:t>, baffles e.g. 6/5 island divertor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Blackwell, ISHW Princeton 2009</a:t>
            </a:r>
            <a:r>
              <a:rPr lang="en-US" smtClean="0"/>
              <a:t>  </a:t>
            </a:r>
            <a:fld id="{EFAC93D0-A1BC-4F71-B3DE-9850DD3BF3B9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63513"/>
            <a:ext cx="9144000" cy="979487"/>
          </a:xfrm>
        </p:spPr>
        <p:txBody>
          <a:bodyPr/>
          <a:lstStyle/>
          <a:p>
            <a:r>
              <a:rPr lang="en-US" sz="3200" dirty="0" smtClean="0"/>
              <a:t> Advanced imaging systems</a:t>
            </a:r>
            <a:br>
              <a:rPr lang="en-US" sz="3200" dirty="0" smtClean="0"/>
            </a:br>
            <a:endParaRPr lang="en-US" sz="3200" b="1" dirty="0"/>
          </a:p>
        </p:txBody>
      </p:sp>
      <p:sp>
        <p:nvSpPr>
          <p:cNvPr id="153603" name="Text Box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66800"/>
            <a:ext cx="8599488" cy="1317625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1600" dirty="0" smtClean="0"/>
              <a:t>International </a:t>
            </a:r>
            <a:r>
              <a:rPr lang="en-US" sz="1600" dirty="0"/>
              <a:t>Science Linkages funding $700K (US, Korea, Europe, 2004-)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Systems developed under external research contracts for Japan, Korea, Germany, Italy ($480K)</a:t>
            </a: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US" sz="1400" dirty="0"/>
          </a:p>
        </p:txBody>
      </p:sp>
      <p:pic>
        <p:nvPicPr>
          <p:cNvPr id="15360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0889" y="2606675"/>
            <a:ext cx="3019425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6" name="Picture 12" descr="LN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889" y="2620964"/>
            <a:ext cx="2971800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52400" y="4560889"/>
            <a:ext cx="9220200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marL="742873" lvl="1" indent="-28572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1600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marL="342865" indent="-342865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n-US" sz="2000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marL="342865" indent="-342865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Signal processing, probabilistic data analysis, inverse methods (ANU)</a:t>
            </a:r>
          </a:p>
          <a:p>
            <a:pPr marL="742873" lvl="1" indent="-28572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International Science Linkages funding $430K (UKAEA 2008- )</a:t>
            </a:r>
          </a:p>
          <a:p>
            <a:pPr marL="342865" indent="-342865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Laser-based probing (</a:t>
            </a:r>
            <a:r>
              <a:rPr lang="en-US" sz="2000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USyd</a:t>
            </a:r>
            <a:r>
              <a:rPr lang="en-US" sz="2000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, ANU)</a:t>
            </a:r>
          </a:p>
          <a:p>
            <a:pPr marL="342865" indent="-342865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Atomic and molecular physics modeling (Curtin, ANU, Flinders)</a:t>
            </a:r>
          </a:p>
          <a:p>
            <a:pPr marL="342865" indent="-342865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Complex and dusty plasmas (</a:t>
            </a:r>
            <a:r>
              <a:rPr lang="en-US" sz="2000" kern="12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USyd</a:t>
            </a:r>
            <a:r>
              <a:rPr lang="en-US" sz="2000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)</a:t>
            </a:r>
          </a:p>
          <a:p>
            <a:pPr marL="342865" indent="-342865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marL="342865" indent="-342865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400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pPr marL="342865" indent="-342865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1400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608" name="Rectangle 7"/>
          <p:cNvSpPr>
            <a:spLocks noChangeArrowheads="1"/>
          </p:cNvSpPr>
          <p:nvPr/>
        </p:nvSpPr>
        <p:spPr bwMode="auto">
          <a:xfrm>
            <a:off x="3581400" y="2667000"/>
            <a:ext cx="2406650" cy="1097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marL="457153" lvl="1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World’s first 2D image of internal plasma magnetic field on TEXTOR</a:t>
            </a:r>
          </a:p>
          <a:p>
            <a:pPr marL="457153" lvl="1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(Howard 2008)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948488" y="0"/>
            <a:ext cx="2195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AU" b="1" dirty="0" smtClean="0">
                <a:solidFill>
                  <a:srgbClr val="FF0000"/>
                </a:solidFill>
              </a:rPr>
              <a:t>John Howard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657600" y="2590800"/>
            <a:ext cx="5486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View of plasma region through port opening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alf_50khz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 t="6664" b="3265"/>
          <a:stretch>
            <a:fillRect/>
          </a:stretch>
        </p:blipFill>
        <p:spPr bwMode="auto">
          <a:xfrm>
            <a:off x="5143500" y="1143000"/>
            <a:ext cx="3779838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404" name="Picture 12" descr="alfres_kh_p7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1268413"/>
            <a:ext cx="3508375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403" name="Picture 11" descr="alfres_kh_p76_6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1268413"/>
            <a:ext cx="3508375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6"/>
          <p:cNvSpPr>
            <a:spLocks noGrp="1" noChangeArrowheads="1"/>
          </p:cNvSpPr>
          <p:nvPr>
            <p:ph type="title"/>
          </p:nvPr>
        </p:nvSpPr>
        <p:spPr>
          <a:xfrm>
            <a:off x="863600" y="0"/>
            <a:ext cx="8280400" cy="1143000"/>
          </a:xfrm>
        </p:spPr>
        <p:txBody>
          <a:bodyPr/>
          <a:lstStyle/>
          <a:p>
            <a:r>
              <a:rPr lang="en-US" sz="3000" dirty="0" smtClean="0"/>
              <a:t>Identification with Alfvén eigenmodes:</a:t>
            </a:r>
            <a:br>
              <a:rPr lang="en-US" sz="3000" dirty="0" smtClean="0"/>
            </a:br>
            <a:r>
              <a:rPr lang="en-US" sz="3000" dirty="0" smtClean="0"/>
              <a:t> k</a:t>
            </a:r>
            <a:r>
              <a:rPr lang="en-US" sz="3000" baseline="-25000" dirty="0" smtClean="0"/>
              <a:t>|| </a:t>
            </a:r>
            <a:r>
              <a:rPr lang="en-US" sz="3000" dirty="0" smtClean="0">
                <a:sym typeface="Wingdings" pitchFamily="2" charset="2"/>
              </a:rPr>
              <a:t> 0 as twist n/m </a:t>
            </a:r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34925" y="1268413"/>
            <a:ext cx="4752975" cy="4114800"/>
          </a:xfrm>
        </p:spPr>
        <p:txBody>
          <a:bodyPr/>
          <a:lstStyle/>
          <a:p>
            <a:pPr lvl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GB" sz="1600" smtClean="0">
                <a:sym typeface="Symbol" pitchFamily="18" charset="2"/>
              </a:rPr>
              <a:t></a:t>
            </a:r>
            <a:r>
              <a:rPr lang="en-GB" sz="1600" baseline="-25000" smtClean="0"/>
              <a:t>res </a:t>
            </a:r>
            <a:r>
              <a:rPr lang="en-GB" sz="180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  <a:sym typeface="Wingdings" pitchFamily="2" charset="2"/>
              </a:rPr>
              <a:t>= </a:t>
            </a:r>
            <a:r>
              <a:rPr lang="en-GB" sz="1800" smtClean="0"/>
              <a:t>k</a:t>
            </a:r>
            <a:r>
              <a:rPr lang="en-GB" sz="1800" baseline="-25000" smtClean="0"/>
              <a:t>||</a:t>
            </a:r>
            <a:r>
              <a:rPr lang="en-GB" sz="1600" baseline="-25000" smtClean="0"/>
              <a:t> </a:t>
            </a:r>
            <a:r>
              <a:rPr lang="en-AU" altLang="ja-JP" sz="1800" smtClean="0">
                <a:ea typeface="ＭＳ Ｐゴシック"/>
                <a:cs typeface="ＭＳ Ｐゴシック"/>
              </a:rPr>
              <a:t>V</a:t>
            </a:r>
            <a:r>
              <a:rPr lang="en-AU" altLang="ja-JP" sz="2400" baseline="-25000" smtClean="0">
                <a:ea typeface="ＭＳ Ｐゴシック"/>
                <a:cs typeface="ＭＳ Ｐゴシック"/>
              </a:rPr>
              <a:t>A  =  </a:t>
            </a:r>
            <a:r>
              <a:rPr lang="en-GB" sz="180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Wingdings" pitchFamily="2" charset="2"/>
              </a:rPr>
              <a:t>(m/R</a:t>
            </a:r>
            <a:r>
              <a:rPr lang="en-GB" sz="1800" baseline="-3000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Wingdings" pitchFamily="2" charset="2"/>
              </a:rPr>
              <a:t>0</a:t>
            </a:r>
            <a:r>
              <a:rPr lang="en-GB" sz="180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Wingdings" pitchFamily="2" charset="2"/>
              </a:rPr>
              <a:t>)(</a:t>
            </a:r>
            <a:r>
              <a:rPr lang="en-GB" sz="1800" i="1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Symbol" pitchFamily="18" charset="2"/>
              </a:rPr>
              <a:t></a:t>
            </a:r>
            <a:r>
              <a:rPr lang="en-GB" sz="180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Wingdings" pitchFamily="2" charset="2"/>
              </a:rPr>
              <a:t> - n/m)</a:t>
            </a:r>
            <a:r>
              <a:rPr lang="en-US" sz="1800" smtClean="0">
                <a:sym typeface="Wingdings" pitchFamily="2" charset="2"/>
              </a:rPr>
              <a:t> </a:t>
            </a:r>
            <a:r>
              <a:rPr lang="en-AU" altLang="ja-JP" sz="2400" baseline="30000" smtClean="0">
                <a:ea typeface="ＭＳ Ｐゴシック"/>
                <a:cs typeface="ＭＳ Ｐゴシック"/>
              </a:rPr>
              <a:t>B</a:t>
            </a:r>
            <a:r>
              <a:rPr lang="en-AU" altLang="ja-JP" sz="2400" smtClean="0">
                <a:ea typeface="ＭＳ Ｐゴシック"/>
                <a:cs typeface="ＭＳ Ｐゴシック"/>
              </a:rPr>
              <a:t>/</a:t>
            </a:r>
            <a:r>
              <a:rPr lang="en-AU" altLang="ja-JP" sz="2400" baseline="-25000" smtClean="0">
                <a:ea typeface="ＭＳ Ｐゴシック"/>
                <a:cs typeface="ＭＳ Ｐゴシック"/>
                <a:sym typeface="Symbol" pitchFamily="18" charset="2"/>
              </a:rPr>
              <a:t></a:t>
            </a:r>
            <a:r>
              <a:rPr lang="en-AU" altLang="ja-JP" sz="2400" baseline="-25000" smtClean="0">
                <a:ea typeface="ＭＳ Ｐゴシック"/>
                <a:cs typeface="ＭＳ Ｐゴシック"/>
              </a:rPr>
              <a:t>(</a:t>
            </a:r>
            <a:r>
              <a:rPr lang="en-AU" altLang="ja-JP" sz="2400" baseline="-25000" smtClean="0">
                <a:ea typeface="ＭＳ Ｐゴシック"/>
                <a:cs typeface="ＭＳ Ｐゴシック"/>
                <a:sym typeface="Symbol" pitchFamily="18" charset="2"/>
              </a:rPr>
              <a:t></a:t>
            </a:r>
            <a:r>
              <a:rPr lang="en-AU" altLang="ja-JP" sz="1800" baseline="-50000" smtClean="0">
                <a:ea typeface="ＭＳ Ｐゴシック"/>
                <a:cs typeface="ＭＳ Ｐゴシック"/>
              </a:rPr>
              <a:t>o</a:t>
            </a:r>
            <a:r>
              <a:rPr lang="en-AU" altLang="ja-JP" sz="2400" baseline="-25000" smtClean="0">
                <a:ea typeface="ＭＳ Ｐゴシック"/>
                <a:cs typeface="ＭＳ Ｐゴシック"/>
                <a:sym typeface="Symbol" pitchFamily="18" charset="2"/>
              </a:rPr>
              <a:t></a:t>
            </a:r>
            <a:r>
              <a:rPr lang="en-AU" altLang="ja-JP" sz="2400" baseline="-25000" smtClean="0">
                <a:ea typeface="ＭＳ Ｐゴシック"/>
                <a:cs typeface="ＭＳ Ｐゴシック"/>
              </a:rPr>
              <a:t>)</a:t>
            </a:r>
            <a:r>
              <a:rPr lang="en-AU" altLang="ja-JP" sz="1800" smtClean="0">
                <a:ea typeface="ＭＳ Ｐゴシック"/>
                <a:cs typeface="ＭＳ Ｐゴシック"/>
              </a:rPr>
              <a:t> </a:t>
            </a:r>
            <a:endParaRPr lang="en-GB" altLang="ja-JP" sz="1800" smtClean="0">
              <a:ea typeface="ＭＳ Ｐゴシック"/>
              <a:cs typeface="ＭＳ Ｐゴシック"/>
              <a:sym typeface="Wingdings" pitchFamily="2" charset="2"/>
            </a:endParaRPr>
          </a:p>
          <a:p>
            <a:pPr>
              <a:lnSpc>
                <a:spcPct val="90000"/>
              </a:lnSpc>
              <a:spcBef>
                <a:spcPct val="25000"/>
              </a:spcBef>
            </a:pPr>
            <a:endParaRPr lang="en-GB" sz="700" smtClean="0"/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GB" sz="1800" smtClean="0"/>
              <a:t>k</a:t>
            </a:r>
            <a:r>
              <a:rPr lang="en-GB" sz="1800" baseline="-25000" smtClean="0"/>
              <a:t>|| </a:t>
            </a:r>
            <a:r>
              <a:rPr lang="en-GB" sz="1600" smtClean="0"/>
              <a:t>varies as the angle between magnetic field lines and the wave vector</a:t>
            </a:r>
          </a:p>
          <a:p>
            <a:pPr lvl="1">
              <a:lnSpc>
                <a:spcPct val="90000"/>
              </a:lnSpc>
              <a:spcBef>
                <a:spcPct val="25000"/>
              </a:spcBef>
              <a:buFontTx/>
              <a:buNone/>
            </a:pPr>
            <a:r>
              <a:rPr lang="en-GB" sz="180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Wingdings" pitchFamily="2" charset="2"/>
              </a:rPr>
              <a:t>k</a:t>
            </a:r>
            <a:r>
              <a:rPr lang="en-GB" sz="1800" baseline="-3000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Wingdings" pitchFamily="2" charset="2"/>
              </a:rPr>
              <a:t>||</a:t>
            </a:r>
            <a:r>
              <a:rPr lang="en-GB" sz="180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Wingdings" pitchFamily="2" charset="2"/>
              </a:rPr>
              <a:t> </a:t>
            </a:r>
            <a:r>
              <a:rPr lang="en-AU" altLang="ja-JP" smtClean="0">
                <a:ea typeface="ＭＳ Ｐゴシック"/>
                <a:cs typeface="ＭＳ Ｐゴシック"/>
                <a:sym typeface="Symbol" pitchFamily="18" charset="2"/>
              </a:rPr>
              <a:t></a:t>
            </a:r>
            <a:r>
              <a:rPr lang="en-GB" altLang="ja-JP" sz="180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Wingdings" pitchFamily="2" charset="2"/>
              </a:rPr>
              <a:t> </a:t>
            </a:r>
            <a:r>
              <a:rPr lang="en-GB" sz="1800" i="1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Symbol" pitchFamily="18" charset="2"/>
              </a:rPr>
              <a:t></a:t>
            </a:r>
            <a:r>
              <a:rPr lang="en-GB" sz="1800" smtClean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sym typeface="Wingdings" pitchFamily="2" charset="2"/>
              </a:rPr>
              <a:t> - n/m</a:t>
            </a:r>
            <a:endParaRPr lang="en-GB" sz="1800" smtClean="0">
              <a:sym typeface="Wingdings" pitchFamily="2" charset="2"/>
            </a:endParaRPr>
          </a:p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GB" sz="1600" smtClean="0"/>
              <a:t>iota resonant </a:t>
            </a:r>
            <a:r>
              <a:rPr lang="en-GB" sz="1800" smtClean="0">
                <a:sym typeface="Wingdings" pitchFamily="2" charset="2"/>
              </a:rPr>
              <a:t>means  </a:t>
            </a:r>
            <a:r>
              <a:rPr lang="en-GB" sz="1800" smtClean="0"/>
              <a:t>k</a:t>
            </a:r>
            <a:r>
              <a:rPr lang="en-GB" sz="1800" baseline="-25000" smtClean="0"/>
              <a:t>||</a:t>
            </a:r>
            <a:r>
              <a:rPr lang="en-GB" sz="1800" smtClean="0"/>
              <a:t>,</a:t>
            </a:r>
            <a:r>
              <a:rPr lang="en-GB" sz="1800" baseline="-25000" smtClean="0"/>
              <a:t> </a:t>
            </a:r>
            <a:r>
              <a:rPr lang="en-GB" sz="1800" smtClean="0">
                <a:sym typeface="Symbol" pitchFamily="18" charset="2"/>
              </a:rPr>
              <a:t></a:t>
            </a:r>
            <a:r>
              <a:rPr lang="en-GB" sz="1800" smtClean="0"/>
              <a:t> </a:t>
            </a:r>
            <a:r>
              <a:rPr lang="en-GB" sz="1800" smtClean="0">
                <a:sym typeface="Wingdings" pitchFamily="2" charset="2"/>
              </a:rPr>
              <a:t> 0</a:t>
            </a:r>
          </a:p>
          <a:p>
            <a:pPr>
              <a:lnSpc>
                <a:spcPct val="90000"/>
              </a:lnSpc>
              <a:spcBef>
                <a:spcPct val="25000"/>
              </a:spcBef>
              <a:buFontTx/>
              <a:buNone/>
            </a:pPr>
            <a:r>
              <a:rPr lang="en-GB" sz="1600" b="1" i="1" smtClean="0"/>
              <a:t>Expect </a:t>
            </a:r>
            <a:r>
              <a:rPr lang="en-GB" sz="1800" b="1" i="1" smtClean="0"/>
              <a:t>F</a:t>
            </a:r>
            <a:r>
              <a:rPr lang="en-GB" sz="2000" b="1" i="1" baseline="-25000" smtClean="0"/>
              <a:t>res</a:t>
            </a:r>
            <a:r>
              <a:rPr lang="en-GB" sz="1800" b="1" i="1" baseline="-25000" smtClean="0"/>
              <a:t> </a:t>
            </a:r>
            <a:r>
              <a:rPr lang="en-GB" sz="1800" b="1" i="1" smtClean="0"/>
              <a:t>to scale with </a:t>
            </a:r>
            <a:r>
              <a:rPr lang="en-AU" altLang="ja-JP" sz="1600" b="1" i="1" smtClean="0">
                <a:ea typeface="ＭＳ Ｐゴシック"/>
                <a:cs typeface="ＭＳ Ｐゴシック"/>
                <a:sym typeface="Symbol" pitchFamily="18" charset="2"/>
              </a:rPr>
              <a:t></a:t>
            </a:r>
            <a:r>
              <a:rPr lang="en-US" altLang="ja-JP" sz="1600" b="1" i="1" smtClean="0">
                <a:ea typeface="ＭＳ Ｐゴシック"/>
                <a:cs typeface="ＭＳ Ｐゴシック"/>
              </a:rPr>
              <a:t> iota </a:t>
            </a:r>
            <a:endParaRPr lang="en-GB" sz="1600" b="1" i="1" smtClean="0">
              <a:ea typeface="ＭＳ Ｐゴシック"/>
              <a:cs typeface="ＭＳ Ｐゴシック"/>
            </a:endParaRPr>
          </a:p>
        </p:txBody>
      </p:sp>
      <p:sp>
        <p:nvSpPr>
          <p:cNvPr id="28689" name="Slide Number Placeholder 1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A2D9484-DD15-46F5-9A4D-D0973EA6421E}" type="slidenum">
              <a:rPr lang="en-US"/>
              <a:pPr/>
              <a:t>42</a:t>
            </a:fld>
            <a:endParaRPr lang="en-US"/>
          </a:p>
        </p:txBody>
      </p:sp>
      <p:sp>
        <p:nvSpPr>
          <p:cNvPr id="28680" name="Text Box 13"/>
          <p:cNvSpPr txBox="1">
            <a:spLocks noChangeArrowheads="1"/>
          </p:cNvSpPr>
          <p:nvPr/>
        </p:nvSpPr>
        <p:spPr bwMode="auto">
          <a:xfrm>
            <a:off x="7559675" y="620713"/>
            <a:ext cx="1584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 b="1">
                <a:solidFill>
                  <a:srgbClr val="FF0000"/>
                </a:solidFill>
              </a:rPr>
              <a:t>David Pretty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28681" name="Picture 14" descr="tiny_omega_Alfven_vs_kh"/>
          <p:cNvPicPr>
            <a:picLocks noChangeAspect="1" noChangeArrowheads="1"/>
          </p:cNvPicPr>
          <p:nvPr/>
        </p:nvPicPr>
        <p:blipFill>
          <a:blip r:embed="rId6">
            <a:lum bright="6000"/>
          </a:blip>
          <a:srcRect b="17967"/>
          <a:stretch>
            <a:fillRect/>
          </a:stretch>
        </p:blipFill>
        <p:spPr bwMode="auto">
          <a:xfrm>
            <a:off x="3563938" y="2565400"/>
            <a:ext cx="16557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2" name="Text Box 15"/>
          <p:cNvSpPr txBox="1">
            <a:spLocks noChangeArrowheads="1"/>
          </p:cNvSpPr>
          <p:nvPr/>
        </p:nvSpPr>
        <p:spPr bwMode="auto">
          <a:xfrm>
            <a:off x="3851275" y="3429000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Resonant </a:t>
            </a:r>
            <a:r>
              <a:rPr lang="en-GB" i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</a:t>
            </a:r>
            <a:endParaRPr lang="en-US" i="1">
              <a:solidFill>
                <a:srgbClr val="00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8683" name="Line 18"/>
          <p:cNvSpPr>
            <a:spLocks noChangeShapeType="1"/>
          </p:cNvSpPr>
          <p:nvPr/>
        </p:nvSpPr>
        <p:spPr bwMode="auto">
          <a:xfrm>
            <a:off x="4356100" y="3068638"/>
            <a:ext cx="0" cy="503237"/>
          </a:xfrm>
          <a:prstGeom prst="line">
            <a:avLst/>
          </a:prstGeom>
          <a:noFill/>
          <a:ln w="9525">
            <a:solidFill>
              <a:srgbClr val="33CC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28684" name="Line 19"/>
          <p:cNvSpPr>
            <a:spLocks noChangeShapeType="1"/>
          </p:cNvSpPr>
          <p:nvPr/>
        </p:nvSpPr>
        <p:spPr bwMode="auto">
          <a:xfrm>
            <a:off x="4932363" y="3068638"/>
            <a:ext cx="0" cy="503237"/>
          </a:xfrm>
          <a:prstGeom prst="line">
            <a:avLst/>
          </a:prstGeom>
          <a:noFill/>
          <a:ln w="9525">
            <a:solidFill>
              <a:srgbClr val="33CC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971550" y="3933825"/>
            <a:ext cx="7200900" cy="2957513"/>
            <a:chOff x="612" y="2478"/>
            <a:chExt cx="4536" cy="1863"/>
          </a:xfrm>
        </p:grpSpPr>
        <p:sp>
          <p:nvSpPr>
            <p:cNvPr id="28691" name="Text Box 16"/>
            <p:cNvSpPr txBox="1">
              <a:spLocks noChangeArrowheads="1"/>
            </p:cNvSpPr>
            <p:nvPr/>
          </p:nvSpPr>
          <p:spPr bwMode="auto">
            <a:xfrm>
              <a:off x="2517" y="4110"/>
              <a:ext cx="99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ota </a:t>
              </a:r>
              <a:r>
                <a:rPr lang="en-GB" i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 </a:t>
              </a:r>
              <a:endParaRPr lang="en-US" i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endParaRPr>
            </a:p>
          </p:txBody>
        </p:sp>
        <p:pic>
          <p:nvPicPr>
            <p:cNvPr id="28692" name="Picture 9" descr="alfven_4_3"/>
            <p:cNvPicPr>
              <a:picLocks noChangeAspect="1" noChangeArrowheads="1"/>
            </p:cNvPicPr>
            <p:nvPr/>
          </p:nvPicPr>
          <p:blipFill>
            <a:blip r:embed="rId7"/>
            <a:srcRect b="52129"/>
            <a:stretch>
              <a:fillRect/>
            </a:stretch>
          </p:blipFill>
          <p:spPr bwMode="auto">
            <a:xfrm>
              <a:off x="612" y="2523"/>
              <a:ext cx="4536" cy="1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93" name="Text Box 21"/>
            <p:cNvSpPr txBox="1">
              <a:spLocks noChangeArrowheads="1"/>
            </p:cNvSpPr>
            <p:nvPr/>
          </p:nvSpPr>
          <p:spPr bwMode="auto">
            <a:xfrm>
              <a:off x="2880" y="2704"/>
              <a:ext cx="635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i="1">
                  <a:solidFill>
                    <a:srgbClr val="33CC33"/>
                  </a:solidFill>
                  <a:latin typeface="Times New Roman" pitchFamily="18" charset="0"/>
                  <a:sym typeface="Symbol" pitchFamily="18" charset="2"/>
                </a:rPr>
                <a:t> = </a:t>
              </a:r>
              <a:r>
                <a:rPr lang="en-GB">
                  <a:solidFill>
                    <a:srgbClr val="33CC33"/>
                  </a:solidFill>
                  <a:latin typeface="Times New Roman" pitchFamily="18" charset="0"/>
                  <a:sym typeface="Symbol" pitchFamily="18" charset="2"/>
                </a:rPr>
                <a:t>4/3</a:t>
              </a:r>
              <a:endParaRPr lang="en-US">
                <a:solidFill>
                  <a:srgbClr val="33CC33"/>
                </a:solidFill>
                <a:latin typeface="Times New Roman" pitchFamily="18" charset="0"/>
                <a:sym typeface="Symbol" pitchFamily="18" charset="2"/>
              </a:endParaRPr>
            </a:p>
          </p:txBody>
        </p:sp>
        <p:sp>
          <p:nvSpPr>
            <p:cNvPr id="28694" name="Line 20"/>
            <p:cNvSpPr>
              <a:spLocks noChangeShapeType="1"/>
            </p:cNvSpPr>
            <p:nvPr/>
          </p:nvSpPr>
          <p:spPr bwMode="auto">
            <a:xfrm>
              <a:off x="2835" y="2478"/>
              <a:ext cx="0" cy="1632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28686" name="Line 25"/>
          <p:cNvSpPr>
            <a:spLocks noChangeShapeType="1"/>
          </p:cNvSpPr>
          <p:nvPr/>
        </p:nvSpPr>
        <p:spPr bwMode="auto">
          <a:xfrm flipH="1" flipV="1">
            <a:off x="4427538" y="3357563"/>
            <a:ext cx="730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AU"/>
          </a:p>
        </p:txBody>
      </p:sp>
      <p:sp>
        <p:nvSpPr>
          <p:cNvPr id="28687" name="Line 26"/>
          <p:cNvSpPr>
            <a:spLocks noChangeShapeType="1"/>
          </p:cNvSpPr>
          <p:nvPr/>
        </p:nvSpPr>
        <p:spPr bwMode="auto">
          <a:xfrm flipV="1">
            <a:off x="4716463" y="3357563"/>
            <a:ext cx="14287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AU"/>
          </a:p>
        </p:txBody>
      </p:sp>
      <p:sp>
        <p:nvSpPr>
          <p:cNvPr id="28688" name="Text Box 27"/>
          <p:cNvSpPr txBox="1">
            <a:spLocks noChangeArrowheads="1"/>
          </p:cNvSpPr>
          <p:nvPr/>
        </p:nvSpPr>
        <p:spPr bwMode="auto">
          <a:xfrm>
            <a:off x="4140200" y="3789363"/>
            <a:ext cx="11525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/>
              <a:t>Twist </a:t>
            </a:r>
            <a:r>
              <a:rPr lang="en-US" b="1">
                <a:sym typeface="Wingdings" pitchFamily="2" charset="2"/>
              </a:rPr>
              <a:t></a:t>
            </a:r>
            <a:endParaRPr lang="en-US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3864" y="146304"/>
            <a:ext cx="6096000" cy="685800"/>
          </a:xfrm>
        </p:spPr>
        <p:txBody>
          <a:bodyPr/>
          <a:lstStyle/>
          <a:p>
            <a:r>
              <a:rPr lang="en-US" dirty="0" smtClean="0"/>
              <a:t>H-1 Heliac: Parameters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8200" y="1143000"/>
            <a:ext cx="4495800" cy="5181600"/>
          </a:xfrm>
        </p:spPr>
        <p:txBody>
          <a:bodyPr/>
          <a:lstStyle/>
          <a:p>
            <a:pPr algn="l" defTabSz="1322388">
              <a:tabLst>
                <a:tab pos="915988" algn="l"/>
                <a:tab pos="1790700" algn="l"/>
              </a:tabLst>
            </a:pPr>
            <a:r>
              <a:rPr lang="en-US" sz="2000" dirty="0" smtClean="0">
                <a:latin typeface="Arial Narrow" pitchFamily="34" charset="0"/>
              </a:rPr>
              <a:t>3 period </a:t>
            </a:r>
            <a:r>
              <a:rPr lang="en-US" sz="2000" dirty="0" err="1" smtClean="0">
                <a:latin typeface="Arial Narrow" pitchFamily="34" charset="0"/>
              </a:rPr>
              <a:t>heliac</a:t>
            </a:r>
            <a:r>
              <a:rPr lang="en-US" sz="2000" dirty="0" smtClean="0">
                <a:latin typeface="Arial Narrow" pitchFamily="34" charset="0"/>
              </a:rPr>
              <a:t>: 	1992</a:t>
            </a:r>
          </a:p>
          <a:p>
            <a:pPr algn="l" defTabSz="1322388">
              <a:tabLst>
                <a:tab pos="915988" algn="l"/>
                <a:tab pos="1790700" algn="l"/>
              </a:tabLst>
            </a:pPr>
            <a:r>
              <a:rPr lang="en-US" sz="2000" dirty="0" smtClean="0">
                <a:latin typeface="Arial Narrow" pitchFamily="34" charset="0"/>
              </a:rPr>
              <a:t>Major radius	1m</a:t>
            </a:r>
          </a:p>
          <a:p>
            <a:pPr algn="l" defTabSz="1322388">
              <a:tabLst>
                <a:tab pos="915988" algn="l"/>
                <a:tab pos="1790700" algn="l"/>
              </a:tabLst>
            </a:pPr>
            <a:r>
              <a:rPr lang="en-US" sz="2000" dirty="0" smtClean="0">
                <a:latin typeface="Arial Narrow" pitchFamily="34" charset="0"/>
              </a:rPr>
              <a:t>Minor radius	0.1-0.2m</a:t>
            </a:r>
          </a:p>
          <a:p>
            <a:pPr algn="l" defTabSz="1322388">
              <a:tabLst>
                <a:tab pos="915988" algn="l"/>
                <a:tab pos="1790700" algn="l"/>
              </a:tabLst>
            </a:pPr>
            <a:r>
              <a:rPr lang="en-US" sz="2000" b="1" dirty="0" smtClean="0">
                <a:solidFill>
                  <a:srgbClr val="FF0000"/>
                </a:solidFill>
                <a:latin typeface="Arial Narrow" pitchFamily="34" charset="0"/>
              </a:rPr>
              <a:t>Vacuum chamber	33m</a:t>
            </a:r>
            <a:r>
              <a:rPr lang="en-US" sz="2000" b="1" baseline="30000" dirty="0" smtClean="0">
                <a:solidFill>
                  <a:srgbClr val="FF0000"/>
                </a:solidFill>
                <a:latin typeface="Arial Narrow" pitchFamily="34" charset="0"/>
              </a:rPr>
              <a:t>2 	</a:t>
            </a:r>
            <a:r>
              <a:rPr lang="en-US" sz="2000" b="1" dirty="0" smtClean="0">
                <a:solidFill>
                  <a:srgbClr val="FF0000"/>
                </a:solidFill>
                <a:latin typeface="Arial Narrow" pitchFamily="34" charset="0"/>
              </a:rPr>
              <a:t>excellent access</a:t>
            </a:r>
            <a:endParaRPr lang="en-US" sz="2000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algn="l" defTabSz="1322388">
              <a:tabLst>
                <a:tab pos="915988" algn="l"/>
                <a:tab pos="1790700" algn="l"/>
              </a:tabLst>
            </a:pPr>
            <a:r>
              <a:rPr lang="en-US" sz="2000" b="1" dirty="0" smtClean="0">
                <a:solidFill>
                  <a:srgbClr val="FF0000"/>
                </a:solidFill>
                <a:latin typeface="Arial Narrow" pitchFamily="34" charset="0"/>
              </a:rPr>
              <a:t>Aspect ratio	5+	toroidal</a:t>
            </a:r>
            <a:endParaRPr lang="en-US" sz="2000" dirty="0" smtClean="0">
              <a:latin typeface="Arial Narrow" pitchFamily="34" charset="0"/>
            </a:endParaRPr>
          </a:p>
          <a:p>
            <a:pPr algn="l" defTabSz="1322388">
              <a:tabLst>
                <a:tab pos="915988" algn="l"/>
                <a:tab pos="1790700" algn="l"/>
              </a:tabLst>
            </a:pPr>
            <a:r>
              <a:rPr lang="en-US" sz="2000" dirty="0" smtClean="0">
                <a:latin typeface="Arial Narrow" pitchFamily="34" charset="0"/>
              </a:rPr>
              <a:t>Magnetic Field	</a:t>
            </a:r>
            <a:r>
              <a:rPr lang="en-US" sz="2000" dirty="0" smtClean="0">
                <a:latin typeface="Arial Narrow" pitchFamily="34" charset="0"/>
                <a:sym typeface="Symbol" pitchFamily="18" charset="2"/>
              </a:rPr>
              <a:t></a:t>
            </a:r>
            <a:r>
              <a:rPr lang="en-US" sz="2000" dirty="0" smtClean="0">
                <a:latin typeface="Arial Narrow" pitchFamily="34" charset="0"/>
              </a:rPr>
              <a:t>1 Tesla (0.2 DC)</a:t>
            </a:r>
          </a:p>
          <a:p>
            <a:pPr algn="l" defTabSz="1322388">
              <a:tabLst>
                <a:tab pos="915988" algn="l"/>
                <a:tab pos="1790700" algn="l"/>
              </a:tabLst>
            </a:pPr>
            <a:r>
              <a:rPr lang="en-US" sz="2000" dirty="0" smtClean="0">
                <a:latin typeface="Arial Narrow" pitchFamily="34" charset="0"/>
              </a:rPr>
              <a:t>Heating Power	0.2MW 28 GHz ECH</a:t>
            </a:r>
            <a:br>
              <a:rPr lang="en-US" sz="2000" dirty="0" smtClean="0">
                <a:latin typeface="Arial Narrow" pitchFamily="34" charset="0"/>
              </a:rPr>
            </a:br>
            <a:r>
              <a:rPr lang="en-US" sz="2000" dirty="0" smtClean="0">
                <a:latin typeface="Arial Narrow" pitchFamily="34" charset="0"/>
              </a:rPr>
              <a:t>		0.3MW 6-25MHz ICH</a:t>
            </a:r>
          </a:p>
          <a:p>
            <a:pPr algn="l" defTabSz="1322388">
              <a:tabLst>
                <a:tab pos="915988" algn="l"/>
                <a:tab pos="1790700" algn="l"/>
              </a:tabLst>
            </a:pPr>
            <a:endParaRPr lang="en-US" sz="2000" dirty="0" smtClean="0">
              <a:latin typeface="Arial Narrow" pitchFamily="34" charset="0"/>
            </a:endParaRPr>
          </a:p>
          <a:p>
            <a:pPr algn="l" defTabSz="1322388">
              <a:tabLst>
                <a:tab pos="915988" algn="l"/>
                <a:tab pos="1790700" algn="l"/>
              </a:tabLst>
            </a:pPr>
            <a:r>
              <a:rPr lang="en-US" sz="2000" dirty="0" smtClean="0">
                <a:latin typeface="Arial Narrow" pitchFamily="34" charset="0"/>
              </a:rPr>
              <a:t>Parameters: 	achieved to date</a:t>
            </a:r>
            <a:r>
              <a:rPr lang="en-US" sz="2000" b="1" dirty="0" smtClean="0">
                <a:latin typeface="Arial Narrow" pitchFamily="34" charset="0"/>
              </a:rPr>
              <a:t>::</a:t>
            </a:r>
            <a:r>
              <a:rPr lang="en-US" sz="2000" dirty="0" smtClean="0">
                <a:latin typeface="Arial Narrow" pitchFamily="34" charset="0"/>
              </a:rPr>
              <a:t>expected </a:t>
            </a:r>
          </a:p>
          <a:p>
            <a:pPr algn="l" defTabSz="1322388">
              <a:tabLst>
                <a:tab pos="915988" algn="l"/>
                <a:tab pos="1790700" algn="l"/>
              </a:tabLst>
            </a:pPr>
            <a:r>
              <a:rPr lang="en-US" sz="2000" dirty="0" smtClean="0">
                <a:latin typeface="Arial Narrow" pitchFamily="34" charset="0"/>
              </a:rPr>
              <a:t>	n</a:t>
            </a:r>
            <a:r>
              <a:rPr lang="en-US" sz="2000" baseline="-25000" dirty="0" smtClean="0">
                <a:latin typeface="Arial Narrow" pitchFamily="34" charset="0"/>
              </a:rPr>
              <a:t>	</a:t>
            </a:r>
            <a:r>
              <a:rPr lang="en-US" sz="2000" dirty="0" smtClean="0">
                <a:latin typeface="Arial Narrow" pitchFamily="34" charset="0"/>
              </a:rPr>
              <a:t>3e18 </a:t>
            </a:r>
            <a:r>
              <a:rPr lang="en-US" sz="2000" b="1" dirty="0" smtClean="0">
                <a:latin typeface="Arial Narrow" pitchFamily="34" charset="0"/>
              </a:rPr>
              <a:t>::</a:t>
            </a:r>
            <a:r>
              <a:rPr lang="en-US" sz="2000" dirty="0" smtClean="0">
                <a:latin typeface="Arial Narrow" pitchFamily="34" charset="0"/>
              </a:rPr>
              <a:t> 1e19</a:t>
            </a:r>
          </a:p>
          <a:p>
            <a:pPr algn="l" defTabSz="1322388">
              <a:tabLst>
                <a:tab pos="915988" algn="l"/>
                <a:tab pos="1790700" algn="l"/>
              </a:tabLst>
            </a:pPr>
            <a:r>
              <a:rPr lang="en-US" sz="2000" dirty="0" smtClean="0">
                <a:latin typeface="Arial Narrow" pitchFamily="34" charset="0"/>
              </a:rPr>
              <a:t>	T</a:t>
            </a:r>
            <a:r>
              <a:rPr lang="en-US" sz="2000" baseline="-25000" dirty="0" smtClean="0">
                <a:latin typeface="Arial Narrow" pitchFamily="34" charset="0"/>
              </a:rPr>
              <a:t>	</a:t>
            </a:r>
            <a:r>
              <a:rPr lang="en-US" sz="2000" dirty="0" smtClean="0">
                <a:latin typeface="Arial Narrow" pitchFamily="34" charset="0"/>
              </a:rPr>
              <a:t>&lt;200eV(T</a:t>
            </a:r>
            <a:r>
              <a:rPr lang="en-US" sz="2000" baseline="-25000" dirty="0" smtClean="0">
                <a:latin typeface="Arial Narrow" pitchFamily="34" charset="0"/>
              </a:rPr>
              <a:t>e</a:t>
            </a:r>
            <a:r>
              <a:rPr lang="en-US" sz="2000" dirty="0" smtClean="0">
                <a:latin typeface="Arial Narrow" pitchFamily="34" charset="0"/>
              </a:rPr>
              <a:t>)</a:t>
            </a:r>
            <a:r>
              <a:rPr lang="en-US" sz="2000" b="1" dirty="0" smtClean="0">
                <a:latin typeface="Arial Narrow" pitchFamily="34" charset="0"/>
              </a:rPr>
              <a:t>::</a:t>
            </a:r>
            <a:r>
              <a:rPr lang="en-US" sz="2000" dirty="0" smtClean="0">
                <a:latin typeface="Arial Narrow" pitchFamily="34" charset="0"/>
              </a:rPr>
              <a:t>500eV(T</a:t>
            </a:r>
            <a:r>
              <a:rPr lang="en-US" sz="2000" baseline="-25000" dirty="0" smtClean="0">
                <a:latin typeface="Arial Narrow" pitchFamily="34" charset="0"/>
              </a:rPr>
              <a:t>e</a:t>
            </a:r>
            <a:r>
              <a:rPr lang="en-US" sz="2000" dirty="0" smtClean="0">
                <a:latin typeface="Arial Narrow" pitchFamily="34" charset="0"/>
              </a:rPr>
              <a:t>)</a:t>
            </a:r>
          </a:p>
          <a:p>
            <a:pPr algn="l" defTabSz="1322388">
              <a:tabLst>
                <a:tab pos="915988" algn="l"/>
                <a:tab pos="1790700" algn="l"/>
              </a:tabLst>
            </a:pPr>
            <a:r>
              <a:rPr lang="en-US" sz="2000" dirty="0" smtClean="0">
                <a:latin typeface="Arial Narrow" pitchFamily="34" charset="0"/>
              </a:rPr>
              <a:t>	</a:t>
            </a:r>
            <a:r>
              <a:rPr lang="en-US" sz="2000" dirty="0" smtClean="0">
                <a:latin typeface="Arial Narrow" pitchFamily="34" charset="0"/>
                <a:sym typeface="Symbol" pitchFamily="18" charset="2"/>
              </a:rPr>
              <a:t>	0.1 </a:t>
            </a:r>
            <a:r>
              <a:rPr lang="en-US" sz="2000" b="1" dirty="0" smtClean="0">
                <a:latin typeface="Arial Narrow" pitchFamily="34" charset="0"/>
              </a:rPr>
              <a:t>:</a:t>
            </a:r>
            <a:r>
              <a:rPr lang="en-US" sz="2000" b="1" dirty="0" smtClean="0">
                <a:latin typeface="Arial Narrow" pitchFamily="34" charset="0"/>
                <a:sym typeface="Symbol" pitchFamily="18" charset="2"/>
              </a:rPr>
              <a:t>:</a:t>
            </a:r>
            <a:r>
              <a:rPr lang="en-US" sz="2000" dirty="0" smtClean="0">
                <a:latin typeface="Arial Narrow" pitchFamily="34" charset="0"/>
                <a:sym typeface="Symbol" pitchFamily="18" charset="2"/>
              </a:rPr>
              <a:t> 0.5%</a:t>
            </a:r>
            <a:r>
              <a:rPr lang="en-US" sz="2000" baseline="-25000" dirty="0" smtClean="0">
                <a:latin typeface="Arial Narrow" pitchFamily="34" charset="0"/>
              </a:rPr>
              <a:t>	</a:t>
            </a:r>
            <a:endParaRPr lang="en-US" sz="2000" dirty="0" smtClean="0">
              <a:latin typeface="Arial Narrow" pitchFamily="34" charset="0"/>
            </a:endParaRPr>
          </a:p>
          <a:p>
            <a:pPr defTabSz="1322388">
              <a:tabLst>
                <a:tab pos="915988" algn="l"/>
                <a:tab pos="1790700" algn="l"/>
              </a:tabLst>
            </a:pPr>
            <a:endParaRPr lang="en-US" sz="2000" dirty="0" smtClean="0">
              <a:latin typeface="Arial Narrow" pitchFamily="34" charset="0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-1981200" y="70866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en-AU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57200" y="70866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en-AU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304800" y="6172200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sz="3600">
              <a:solidFill>
                <a:schemeClr val="accent2"/>
              </a:solidFill>
            </a:endParaRPr>
          </a:p>
        </p:txBody>
      </p:sp>
      <p:pic>
        <p:nvPicPr>
          <p:cNvPr id="17415" name="Picture 16" descr="cas_med_transp"/>
          <p:cNvPicPr>
            <a:picLocks noChangeAspect="1" noChangeArrowheads="1"/>
          </p:cNvPicPr>
          <p:nvPr/>
        </p:nvPicPr>
        <p:blipFill>
          <a:blip r:embed="rId3"/>
          <a:srcRect r="18793"/>
          <a:stretch>
            <a:fillRect/>
          </a:stretch>
        </p:blipFill>
        <p:spPr bwMode="auto">
          <a:xfrm>
            <a:off x="0" y="1196975"/>
            <a:ext cx="4622800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/>
          <a:srcRect b="15305"/>
          <a:stretch>
            <a:fillRect/>
          </a:stretch>
        </p:blipFill>
        <p:spPr bwMode="auto">
          <a:xfrm>
            <a:off x="6804025" y="0"/>
            <a:ext cx="233997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4"/>
          <p:cNvSpPr>
            <a:spLocks noGrp="1" noChangeArrowheads="1"/>
          </p:cNvSpPr>
          <p:nvPr>
            <p:ph type="title"/>
          </p:nvPr>
        </p:nvSpPr>
        <p:spPr>
          <a:xfrm>
            <a:off x="785813" y="0"/>
            <a:ext cx="8532812" cy="1143000"/>
          </a:xfrm>
        </p:spPr>
        <p:txBody>
          <a:bodyPr/>
          <a:lstStyle/>
          <a:p>
            <a:r>
              <a:rPr lang="en-US" smtClean="0"/>
              <a:t>H-1 configuration (shape) is very flexible</a:t>
            </a:r>
            <a:endParaRPr lang="en-US" smtClean="0">
              <a:latin typeface="Arial Narrow" pitchFamily="34" charset="0"/>
            </a:endParaRPr>
          </a:p>
        </p:txBody>
      </p:sp>
      <p:pic>
        <p:nvPicPr>
          <p:cNvPr id="18434" name="Picture 2" descr="kappa_h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1852"/>
          <a:stretch>
            <a:fillRect/>
          </a:stretch>
        </p:blipFill>
        <p:spPr>
          <a:xfrm>
            <a:off x="0" y="1052513"/>
            <a:ext cx="5308600" cy="5805487"/>
          </a:xfrm>
        </p:spPr>
      </p:pic>
      <p:sp>
        <p:nvSpPr>
          <p:cNvPr id="18446" name="Slide Number Placeholder 14"/>
          <p:cNvSpPr>
            <a:spLocks noGrp="1"/>
          </p:cNvSpPr>
          <p:nvPr>
            <p:ph type="sldNum" sz="quarter" idx="11"/>
          </p:nvPr>
        </p:nvSpPr>
        <p:spPr>
          <a:xfrm>
            <a:off x="8715375" y="6643688"/>
            <a:ext cx="428625" cy="214312"/>
          </a:xfrm>
          <a:noFill/>
        </p:spPr>
        <p:txBody>
          <a:bodyPr/>
          <a:lstStyle/>
          <a:p>
            <a:fld id="{17804856-09B9-481C-96CF-5AAF48E52166}" type="slidenum">
              <a:rPr lang="en-US"/>
              <a:pPr/>
              <a:t>6</a:t>
            </a:fld>
            <a:endParaRPr lang="en-US"/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5029200" y="1341438"/>
            <a:ext cx="4114800" cy="518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177800" defTabSz="536575" eaLnBrk="0" hangingPunct="0">
              <a:spcBef>
                <a:spcPct val="50000"/>
              </a:spcBef>
              <a:buFontTx/>
              <a:buChar char="•"/>
              <a:defRPr/>
            </a:pPr>
            <a:endParaRPr lang="en-US" b="1" i="1" dirty="0">
              <a:latin typeface="+mn-lt"/>
            </a:endParaRPr>
          </a:p>
          <a:p>
            <a:pPr marL="292100" indent="-177800" defTabSz="536575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b="1" i="1" dirty="0">
                <a:latin typeface="+mn-lt"/>
              </a:rPr>
              <a:t>“flexible </a:t>
            </a:r>
            <a:r>
              <a:rPr lang="en-US" b="1" i="1" dirty="0" err="1">
                <a:latin typeface="+mn-lt"/>
              </a:rPr>
              <a:t>heliac</a:t>
            </a:r>
            <a:r>
              <a:rPr lang="en-US" b="1" i="1" dirty="0">
                <a:latin typeface="+mn-lt"/>
              </a:rPr>
              <a:t>”</a:t>
            </a:r>
            <a:r>
              <a:rPr lang="en-US" dirty="0">
                <a:latin typeface="+mn-lt"/>
              </a:rPr>
              <a:t> :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helical winding, with </a:t>
            </a:r>
            <a:br>
              <a:rPr lang="en-US" dirty="0">
                <a:latin typeface="+mn-lt"/>
              </a:rPr>
            </a:br>
            <a:r>
              <a:rPr lang="en-US" b="1" dirty="0" err="1">
                <a:latin typeface="+mn-lt"/>
              </a:rPr>
              <a:t>helicity</a:t>
            </a:r>
            <a:r>
              <a:rPr lang="en-US" b="1" dirty="0">
                <a:latin typeface="+mn-lt"/>
              </a:rPr>
              <a:t> matching the plasma</a:t>
            </a:r>
            <a:r>
              <a:rPr lang="en-US" dirty="0">
                <a:latin typeface="+mn-lt"/>
              </a:rPr>
              <a:t>,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  <a:sym typeface="Symbol" pitchFamily="18" charset="2"/>
              </a:rPr>
              <a:t> 2:1 range of twist/turn</a:t>
            </a:r>
            <a:endParaRPr lang="en-US" dirty="0">
              <a:latin typeface="+mn-lt"/>
            </a:endParaRPr>
          </a:p>
          <a:p>
            <a:pPr marL="292100" indent="-177800" defTabSz="536575" eaLnBrk="0" hangingPunct="0">
              <a:spcBef>
                <a:spcPct val="50000"/>
              </a:spcBef>
              <a:buFontTx/>
              <a:buChar char="•"/>
              <a:defRPr/>
            </a:pPr>
            <a:endParaRPr lang="en-US" dirty="0">
              <a:latin typeface="+mn-lt"/>
            </a:endParaRPr>
          </a:p>
          <a:p>
            <a:pPr marL="292100" indent="-177800" defTabSz="536575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dirty="0">
                <a:latin typeface="+mn-lt"/>
              </a:rPr>
              <a:t>H-1NF can control 2 out of 3 of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	</a:t>
            </a:r>
            <a:r>
              <a:rPr lang="en-US" b="1" dirty="0">
                <a:latin typeface="+mn-lt"/>
              </a:rPr>
              <a:t>transform (</a:t>
            </a:r>
            <a:r>
              <a:rPr lang="en-US" sz="2000" dirty="0">
                <a:latin typeface="+mn-lt"/>
                <a:sym typeface="Symbol" pitchFamily="18" charset="2"/>
              </a:rPr>
              <a:t>)</a:t>
            </a:r>
            <a:r>
              <a:rPr lang="en-US" b="1" dirty="0">
                <a:latin typeface="+mn-lt"/>
              </a:rPr>
              <a:t/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	magnetic well and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	shear </a:t>
            </a:r>
            <a:r>
              <a:rPr lang="en-US" sz="2000" b="1" dirty="0">
                <a:latin typeface="+mn-lt"/>
                <a:sym typeface="Symbol" pitchFamily="18" charset="2"/>
              </a:rPr>
              <a:t> (</a:t>
            </a:r>
            <a:r>
              <a:rPr lang="en-US" b="1" dirty="0">
                <a:latin typeface="+mn-lt"/>
              </a:rPr>
              <a:t>spatial rate of change) </a:t>
            </a:r>
            <a:endParaRPr lang="en-US" sz="2000" b="1" dirty="0">
              <a:latin typeface="+mn-lt"/>
              <a:sym typeface="Symbol" pitchFamily="18" charset="2"/>
            </a:endParaRPr>
          </a:p>
          <a:p>
            <a:pPr marL="292100" indent="-177800" defTabSz="536575" eaLnBrk="0" hangingPunct="0">
              <a:spcBef>
                <a:spcPct val="50000"/>
              </a:spcBef>
              <a:buFontTx/>
              <a:buChar char="•"/>
              <a:defRPr/>
            </a:pPr>
            <a:endParaRPr lang="en-US" sz="2000" b="1" dirty="0">
              <a:solidFill>
                <a:schemeClr val="accent2"/>
              </a:solidFill>
              <a:latin typeface="+mn-lt"/>
              <a:sym typeface="Symbol" pitchFamily="18" charset="2"/>
            </a:endParaRPr>
          </a:p>
          <a:p>
            <a:pPr marL="292100" indent="-177800" defTabSz="536575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000" b="1" dirty="0">
                <a:solidFill>
                  <a:schemeClr val="accent2"/>
                </a:solidFill>
                <a:latin typeface="+mn-lt"/>
                <a:sym typeface="Symbol" pitchFamily="18" charset="2"/>
              </a:rPr>
              <a:t>Reversed Shear</a:t>
            </a:r>
            <a:br>
              <a:rPr lang="en-US" sz="2000" b="1" dirty="0">
                <a:solidFill>
                  <a:schemeClr val="accent2"/>
                </a:solidFill>
                <a:latin typeface="+mn-lt"/>
                <a:sym typeface="Symbol" pitchFamily="18" charset="2"/>
              </a:rPr>
            </a:br>
            <a:r>
              <a:rPr lang="en-US" sz="2000" b="1" dirty="0">
                <a:solidFill>
                  <a:schemeClr val="accent2"/>
                </a:solidFill>
                <a:latin typeface="+mn-lt"/>
                <a:sym typeface="Wingdings" pitchFamily="2" charset="2"/>
              </a:rPr>
              <a:t> </a:t>
            </a:r>
            <a:r>
              <a:rPr lang="en-US" sz="2000" b="1" dirty="0">
                <a:solidFill>
                  <a:schemeClr val="accent2"/>
                </a:solidFill>
                <a:latin typeface="+mn-lt"/>
                <a:sym typeface="Symbol" pitchFamily="18" charset="2"/>
              </a:rPr>
              <a:t>Advanced Tokamak mode of operation</a:t>
            </a:r>
          </a:p>
        </p:txBody>
      </p:sp>
      <p:pic>
        <p:nvPicPr>
          <p:cNvPr id="18437" name="Picture 8" descr="iota_vs_avgr_pretty_thesis"/>
          <p:cNvPicPr>
            <a:picLocks noChangeAspect="1" noChangeArrowheads="1"/>
          </p:cNvPicPr>
          <p:nvPr/>
        </p:nvPicPr>
        <p:blipFill>
          <a:blip r:embed="rId4"/>
          <a:srcRect t="160" r="2243" b="4175"/>
          <a:stretch>
            <a:fillRect/>
          </a:stretch>
        </p:blipFill>
        <p:spPr bwMode="auto">
          <a:xfrm>
            <a:off x="107950" y="2657475"/>
            <a:ext cx="4083050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3910013" y="6396038"/>
            <a:ext cx="1223962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/>
              <a:t> Edge</a:t>
            </a: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14288" y="6418263"/>
            <a:ext cx="1223962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/>
              <a:t> Centre</a:t>
            </a:r>
          </a:p>
        </p:txBody>
      </p:sp>
      <p:sp>
        <p:nvSpPr>
          <p:cNvPr id="18440" name="Text Box 11"/>
          <p:cNvSpPr txBox="1">
            <a:spLocks noChangeArrowheads="1"/>
          </p:cNvSpPr>
          <p:nvPr/>
        </p:nvSpPr>
        <p:spPr bwMode="auto">
          <a:xfrm>
            <a:off x="2124075" y="2924175"/>
            <a:ext cx="14398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/>
              <a:t>low shear</a:t>
            </a:r>
          </a:p>
        </p:txBody>
      </p:sp>
      <p:sp>
        <p:nvSpPr>
          <p:cNvPr id="18441" name="Text Box 12"/>
          <p:cNvSpPr txBox="1">
            <a:spLocks noChangeArrowheads="1"/>
          </p:cNvSpPr>
          <p:nvPr/>
        </p:nvSpPr>
        <p:spPr bwMode="auto">
          <a:xfrm>
            <a:off x="2351088" y="5849938"/>
            <a:ext cx="18002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/>
              <a:t>medium shear</a:t>
            </a:r>
          </a:p>
        </p:txBody>
      </p:sp>
      <p:sp>
        <p:nvSpPr>
          <p:cNvPr id="18442" name="Line 13"/>
          <p:cNvSpPr>
            <a:spLocks noChangeShapeType="1"/>
          </p:cNvSpPr>
          <p:nvPr/>
        </p:nvSpPr>
        <p:spPr bwMode="auto">
          <a:xfrm>
            <a:off x="2268538" y="4941888"/>
            <a:ext cx="1798637" cy="0"/>
          </a:xfrm>
          <a:prstGeom prst="line">
            <a:avLst/>
          </a:prstGeom>
          <a:noFill/>
          <a:ln w="57150">
            <a:solidFill>
              <a:srgbClr val="FF3300"/>
            </a:solidFill>
            <a:prstDash val="lgDash"/>
            <a:round/>
            <a:headEnd/>
            <a:tailEnd/>
          </a:ln>
        </p:spPr>
        <p:txBody>
          <a:bodyPr>
            <a:spAutoFit/>
          </a:bodyPr>
          <a:lstStyle/>
          <a:p>
            <a:endParaRPr lang="en-AU"/>
          </a:p>
        </p:txBody>
      </p:sp>
      <p:sp>
        <p:nvSpPr>
          <p:cNvPr id="18443" name="Line 14"/>
          <p:cNvSpPr>
            <a:spLocks noChangeShapeType="1"/>
          </p:cNvSpPr>
          <p:nvPr/>
        </p:nvSpPr>
        <p:spPr bwMode="auto">
          <a:xfrm>
            <a:off x="539750" y="4221163"/>
            <a:ext cx="3600450" cy="0"/>
          </a:xfrm>
          <a:prstGeom prst="line">
            <a:avLst/>
          </a:prstGeom>
          <a:noFill/>
          <a:ln w="57150">
            <a:solidFill>
              <a:srgbClr val="33CC33"/>
            </a:solidFill>
            <a:prstDash val="lgDash"/>
            <a:round/>
            <a:headEnd/>
            <a:tailEnd/>
          </a:ln>
        </p:spPr>
        <p:txBody>
          <a:bodyPr>
            <a:spAutoFit/>
          </a:bodyPr>
          <a:lstStyle/>
          <a:p>
            <a:endParaRPr lang="en-AU"/>
          </a:p>
        </p:txBody>
      </p:sp>
      <p:sp>
        <p:nvSpPr>
          <p:cNvPr id="18444" name="Text Box 20"/>
          <p:cNvSpPr txBox="1">
            <a:spLocks noChangeArrowheads="1"/>
          </p:cNvSpPr>
          <p:nvPr/>
        </p:nvSpPr>
        <p:spPr bwMode="auto">
          <a:xfrm>
            <a:off x="1042988" y="4005263"/>
            <a:ext cx="719137" cy="296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0800" tIns="10800" rIns="10800" bIns="10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b="1" i="1">
                <a:solidFill>
                  <a:srgbClr val="33CC33"/>
                </a:solidFill>
                <a:latin typeface="Times New Roman" pitchFamily="18" charset="0"/>
                <a:sym typeface="Symbol" pitchFamily="18" charset="2"/>
              </a:rPr>
              <a:t> = </a:t>
            </a:r>
            <a:r>
              <a:rPr lang="en-GB" b="1">
                <a:solidFill>
                  <a:srgbClr val="33CC33"/>
                </a:solidFill>
                <a:latin typeface="Times New Roman" pitchFamily="18" charset="0"/>
                <a:sym typeface="Symbol" pitchFamily="18" charset="2"/>
              </a:rPr>
              <a:t>4/3</a:t>
            </a:r>
            <a:endParaRPr lang="en-US" b="1">
              <a:solidFill>
                <a:srgbClr val="33CC33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8445" name="Text Box 21"/>
          <p:cNvSpPr txBox="1">
            <a:spLocks noChangeArrowheads="1"/>
          </p:cNvSpPr>
          <p:nvPr/>
        </p:nvSpPr>
        <p:spPr bwMode="auto">
          <a:xfrm>
            <a:off x="4067175" y="4797425"/>
            <a:ext cx="719138" cy="296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0800" tIns="10800" rIns="10800" bIns="10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b="1" i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 = </a:t>
            </a:r>
            <a:r>
              <a:rPr lang="en-GB" b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5/4</a:t>
            </a:r>
            <a:endParaRPr lang="en-US" b="1">
              <a:solidFill>
                <a:srgbClr val="FF3300"/>
              </a:solidFill>
              <a:latin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8243887" cy="1143000"/>
          </a:xfrm>
        </p:spPr>
        <p:txBody>
          <a:bodyPr/>
          <a:lstStyle/>
          <a:p>
            <a:r>
              <a:rPr lang="en-US" sz="3200" smtClean="0"/>
              <a:t>Experimental confirmation of configurations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052513"/>
            <a:ext cx="4681538" cy="5805487"/>
          </a:xfrm>
        </p:spPr>
        <p:txBody>
          <a:bodyPr/>
          <a:lstStyle/>
          <a:p>
            <a:pPr>
              <a:buFontTx/>
              <a:buNone/>
            </a:pPr>
            <a:r>
              <a:rPr lang="en-US" sz="1800" b="1" smtClean="0"/>
              <a:t>Rotating wire array</a:t>
            </a:r>
          </a:p>
          <a:p>
            <a:r>
              <a:rPr lang="en-US" sz="1600" smtClean="0"/>
              <a:t>64 Mo wires (200um)</a:t>
            </a:r>
          </a:p>
          <a:p>
            <a:r>
              <a:rPr lang="en-US" sz="1600" smtClean="0"/>
              <a:t>90 - 1440 angles</a:t>
            </a:r>
          </a:p>
          <a:p>
            <a:pPr>
              <a:buFontTx/>
              <a:buNone/>
            </a:pPr>
            <a:r>
              <a:rPr lang="en-US" sz="1800" smtClean="0"/>
              <a:t>High accuracy (0.5mm)</a:t>
            </a:r>
          </a:p>
          <a:p>
            <a:pPr>
              <a:buFontTx/>
              <a:buNone/>
            </a:pPr>
            <a:r>
              <a:rPr lang="en-US" sz="1800" smtClean="0"/>
              <a:t>Moderate image quality </a:t>
            </a:r>
          </a:p>
          <a:p>
            <a:pPr>
              <a:buFontTx/>
              <a:buNone/>
            </a:pPr>
            <a:r>
              <a:rPr lang="en-US" sz="1800" smtClean="0"/>
              <a:t>Always available</a:t>
            </a:r>
          </a:p>
          <a:p>
            <a:pPr>
              <a:buFontTx/>
              <a:buNone/>
            </a:pPr>
            <a:endParaRPr lang="en-US" sz="1800" smtClean="0"/>
          </a:p>
          <a:p>
            <a:pPr>
              <a:buFontTx/>
              <a:buNone/>
            </a:pPr>
            <a:r>
              <a:rPr lang="en-US" sz="1600" smtClean="0"/>
              <a:t>Excellent agreement with computation</a:t>
            </a:r>
          </a:p>
          <a:p>
            <a:pPr>
              <a:buFontTx/>
              <a:buNone/>
            </a:pPr>
            <a:endParaRPr lang="en-US" sz="1600" smtClean="0"/>
          </a:p>
        </p:txBody>
      </p:sp>
      <p:sp>
        <p:nvSpPr>
          <p:cNvPr id="19458" name="Date Placeholder 3"/>
          <p:cNvSpPr>
            <a:spLocks noGrp="1"/>
          </p:cNvSpPr>
          <p:nvPr>
            <p:ph type="dt" sz="half" idx="10"/>
          </p:nvPr>
        </p:nvSpPr>
        <p:spPr>
          <a:xfrm>
            <a:off x="-785813" y="7286625"/>
            <a:ext cx="2586038" cy="404813"/>
          </a:xfrm>
          <a:noFill/>
        </p:spPr>
        <p:txBody>
          <a:bodyPr/>
          <a:lstStyle/>
          <a:p>
            <a:r>
              <a:rPr lang="en-US" smtClean="0"/>
              <a:t>Blackwell, AIP Congress/AINSE PP 12/2006</a:t>
            </a:r>
          </a:p>
        </p:txBody>
      </p:sp>
      <p:pic>
        <p:nvPicPr>
          <p:cNvPr id="19461" name="Picture 4" descr="wire_wheel_side"/>
          <p:cNvPicPr>
            <a:picLocks noChangeAspect="1" noChangeArrowheads="1"/>
          </p:cNvPicPr>
          <p:nvPr/>
        </p:nvPicPr>
        <p:blipFill>
          <a:blip r:embed="rId3"/>
          <a:srcRect l="3476" r="8090"/>
          <a:stretch>
            <a:fillRect/>
          </a:stretch>
        </p:blipFill>
        <p:spPr bwMode="auto">
          <a:xfrm>
            <a:off x="5060950" y="1052513"/>
            <a:ext cx="4083050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539750" y="3716338"/>
            <a:ext cx="259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AU">
                <a:solidFill>
                  <a:schemeClr val="accent2"/>
                </a:solidFill>
              </a:rPr>
              <a:t>T.A. Santhosh Kumar B.D.Blackwell, J.Howard</a:t>
            </a:r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19463" name="Picture 6" descr="04051205_3it_973new_brightx"/>
          <p:cNvPicPr>
            <a:picLocks noChangeAspect="1" noChangeArrowheads="1"/>
          </p:cNvPicPr>
          <p:nvPr/>
        </p:nvPicPr>
        <p:blipFill>
          <a:blip r:embed="rId4"/>
          <a:srcRect l="32857" t="30075" b="21930"/>
          <a:stretch>
            <a:fillRect/>
          </a:stretch>
        </p:blipFill>
        <p:spPr bwMode="auto">
          <a:xfrm>
            <a:off x="0" y="4327525"/>
            <a:ext cx="472281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 Box 7"/>
          <p:cNvSpPr txBox="1">
            <a:spLocks noChangeArrowheads="1"/>
          </p:cNvSpPr>
          <p:nvPr/>
        </p:nvSpPr>
        <p:spPr bwMode="auto">
          <a:xfrm>
            <a:off x="7072313" y="0"/>
            <a:ext cx="2071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AU" b="1">
                <a:solidFill>
                  <a:srgbClr val="FF0000"/>
                </a:solidFill>
              </a:rPr>
              <a:t>Santhosh Kumar 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8728" y="5572140"/>
            <a:ext cx="2357454" cy="4616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Iota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~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1.4  (7/5)</a:t>
            </a:r>
            <a:endParaRPr lang="en-AU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MHD/Mirnov fluctuations in H-1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AU" smtClean="0"/>
              <a:t>Blackwell, ISHW Princeton 2009</a:t>
            </a:r>
            <a:r>
              <a:rPr lang="en-US" smtClean="0"/>
              <a:t>  </a:t>
            </a:r>
            <a:fld id="{EFAC93D0-A1BC-4F71-B3DE-9850DD3BF3B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17762" name="Picture 2" descr="h158060_fs_nor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000108"/>
            <a:ext cx="8643966" cy="5643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772400" cy="1143000"/>
          </a:xfrm>
        </p:spPr>
        <p:txBody>
          <a:bodyPr/>
          <a:lstStyle/>
          <a:p>
            <a:r>
              <a:rPr lang="en-US" sz="2800" smtClean="0"/>
              <a:t>Mode Decomposition by SVD and Clustering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513"/>
            <a:ext cx="3635375" cy="5591175"/>
          </a:xfrm>
          <a:solidFill>
            <a:srgbClr val="F2F2F2"/>
          </a:solidFill>
        </p:spPr>
        <p:txBody>
          <a:bodyPr/>
          <a:lstStyle/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en-GB" sz="1600" smtClean="0">
                <a:solidFill>
                  <a:schemeClr val="bg2"/>
                </a:solidFill>
              </a:rPr>
              <a:t>Initial decomposition by SVD </a:t>
            </a:r>
            <a:r>
              <a:rPr lang="en-GB" sz="1600" smtClean="0">
                <a:solidFill>
                  <a:schemeClr val="bg2"/>
                </a:solidFill>
                <a:sym typeface="Wingdings" pitchFamily="2" charset="2"/>
              </a:rPr>
              <a:t> ~10-20 eigenvalues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en-GB" sz="1600" smtClean="0">
                <a:solidFill>
                  <a:schemeClr val="bg2"/>
                </a:solidFill>
                <a:sym typeface="Wingdings" pitchFamily="2" charset="2"/>
              </a:rPr>
              <a:t>Remove low coherence and low amplitude</a:t>
            </a:r>
            <a:endParaRPr lang="en-GB" sz="1600" smtClean="0">
              <a:solidFill>
                <a:schemeClr val="bg2"/>
              </a:solidFill>
            </a:endParaRP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en-GB" sz="1600" smtClean="0">
                <a:solidFill>
                  <a:schemeClr val="bg2"/>
                </a:solidFill>
              </a:rPr>
              <a:t>Then group eigenvalues by spectral similarity into fluctuation structures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en-GB" sz="1600" smtClean="0">
                <a:solidFill>
                  <a:schemeClr val="bg2"/>
                </a:solidFill>
              </a:rPr>
              <a:t>Reconstruct structures</a:t>
            </a:r>
            <a:br>
              <a:rPr lang="en-GB" sz="1600" smtClean="0">
                <a:solidFill>
                  <a:schemeClr val="bg2"/>
                </a:solidFill>
              </a:rPr>
            </a:br>
            <a:r>
              <a:rPr lang="en-GB" sz="1600" smtClean="0">
                <a:solidFill>
                  <a:schemeClr val="bg2"/>
                </a:solidFill>
              </a:rPr>
              <a:t>to obtain phase difference at spectral maximum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en-GB" sz="1600" smtClean="0">
                <a:solidFill>
                  <a:schemeClr val="bg2"/>
                </a:solidFill>
              </a:rPr>
              <a:t>Cluster structures according to phase differences (m numbers)</a:t>
            </a:r>
          </a:p>
          <a:p>
            <a:pPr>
              <a:lnSpc>
                <a:spcPct val="80000"/>
              </a:lnSpc>
              <a:spcBef>
                <a:spcPct val="25000"/>
              </a:spcBef>
              <a:buFontTx/>
              <a:buNone/>
            </a:pPr>
            <a:r>
              <a:rPr lang="en-GB" sz="1600" smtClean="0">
                <a:solidFill>
                  <a:schemeClr val="bg2"/>
                </a:solidFill>
                <a:sym typeface="Wingdings" pitchFamily="2" charset="2"/>
              </a:rPr>
              <a:t> reduces to 7-9 clusters for an iota scan</a:t>
            </a:r>
          </a:p>
          <a:p>
            <a:pPr>
              <a:lnSpc>
                <a:spcPct val="80000"/>
              </a:lnSpc>
              <a:spcBef>
                <a:spcPct val="25000"/>
              </a:spcBef>
              <a:buFontTx/>
              <a:buNone/>
            </a:pPr>
            <a:r>
              <a:rPr lang="en-GB" sz="1600" b="1" smtClean="0">
                <a:sym typeface="Wingdings" pitchFamily="2" charset="2"/>
              </a:rPr>
              <a:t>Grouping by SVD+clustering potentially more powerful</a:t>
            </a:r>
            <a:br>
              <a:rPr lang="en-GB" sz="1600" b="1" smtClean="0">
                <a:sym typeface="Wingdings" pitchFamily="2" charset="2"/>
              </a:rPr>
            </a:br>
            <a:r>
              <a:rPr lang="en-GB" sz="1600" b="1" smtClean="0">
                <a:sym typeface="Wingdings" pitchFamily="2" charset="2"/>
              </a:rPr>
              <a:t>than by mode number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en-GB" sz="1400" smtClean="0">
                <a:solidFill>
                  <a:schemeClr val="bg2"/>
                </a:solidFill>
                <a:sym typeface="Wingdings" pitchFamily="2" charset="2"/>
              </a:rPr>
              <a:t>Recognises mixtures</a:t>
            </a:r>
            <a:br>
              <a:rPr lang="en-GB" sz="1400" smtClean="0">
                <a:solidFill>
                  <a:schemeClr val="bg2"/>
                </a:solidFill>
                <a:sym typeface="Wingdings" pitchFamily="2" charset="2"/>
              </a:rPr>
            </a:br>
            <a:r>
              <a:rPr lang="en-GB" sz="1400" smtClean="0">
                <a:solidFill>
                  <a:schemeClr val="bg2"/>
                </a:solidFill>
                <a:sym typeface="Wingdings" pitchFamily="2" charset="2"/>
              </a:rPr>
              <a:t>of mode numbers </a:t>
            </a:r>
            <a:br>
              <a:rPr lang="en-GB" sz="1400" smtClean="0">
                <a:solidFill>
                  <a:schemeClr val="bg2"/>
                </a:solidFill>
                <a:sym typeface="Wingdings" pitchFamily="2" charset="2"/>
              </a:rPr>
            </a:br>
            <a:r>
              <a:rPr lang="en-GB" sz="1400" smtClean="0">
                <a:solidFill>
                  <a:schemeClr val="bg2"/>
                </a:solidFill>
                <a:sym typeface="Wingdings" pitchFamily="2" charset="2"/>
              </a:rPr>
              <a:t>caused by toroidal </a:t>
            </a:r>
            <a:br>
              <a:rPr lang="en-GB" sz="1400" smtClean="0">
                <a:solidFill>
                  <a:schemeClr val="bg2"/>
                </a:solidFill>
                <a:sym typeface="Wingdings" pitchFamily="2" charset="2"/>
              </a:rPr>
            </a:br>
            <a:r>
              <a:rPr lang="en-GB" sz="1400" smtClean="0">
                <a:solidFill>
                  <a:schemeClr val="bg2"/>
                </a:solidFill>
                <a:sym typeface="Wingdings" pitchFamily="2" charset="2"/>
              </a:rPr>
              <a:t>effects etc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en-GB" sz="1400" smtClean="0">
                <a:solidFill>
                  <a:schemeClr val="bg2"/>
                </a:solidFill>
                <a:sym typeface="Wingdings" pitchFamily="2" charset="2"/>
              </a:rPr>
              <a:t>Does not depend </a:t>
            </a:r>
            <a:br>
              <a:rPr lang="en-GB" sz="1400" smtClean="0">
                <a:solidFill>
                  <a:schemeClr val="bg2"/>
                </a:solidFill>
                <a:sym typeface="Wingdings" pitchFamily="2" charset="2"/>
              </a:rPr>
            </a:br>
            <a:r>
              <a:rPr lang="en-GB" sz="1400" smtClean="0">
                <a:solidFill>
                  <a:schemeClr val="bg2"/>
                </a:solidFill>
                <a:sym typeface="Wingdings" pitchFamily="2" charset="2"/>
              </a:rPr>
              <a:t>critically on </a:t>
            </a:r>
            <a:br>
              <a:rPr lang="en-GB" sz="1400" smtClean="0">
                <a:solidFill>
                  <a:schemeClr val="bg2"/>
                </a:solidFill>
                <a:sym typeface="Wingdings" pitchFamily="2" charset="2"/>
              </a:rPr>
            </a:br>
            <a:r>
              <a:rPr lang="en-GB" sz="1400" smtClean="0">
                <a:solidFill>
                  <a:schemeClr val="bg2"/>
                </a:solidFill>
                <a:sym typeface="Wingdings" pitchFamily="2" charset="2"/>
              </a:rPr>
              <a:t>knowledge of the</a:t>
            </a:r>
            <a:br>
              <a:rPr lang="en-GB" sz="1400" smtClean="0">
                <a:solidFill>
                  <a:schemeClr val="bg2"/>
                </a:solidFill>
                <a:sym typeface="Wingdings" pitchFamily="2" charset="2"/>
              </a:rPr>
            </a:br>
            <a:r>
              <a:rPr lang="en-GB" sz="1400" smtClean="0">
                <a:solidFill>
                  <a:schemeClr val="bg2"/>
                </a:solidFill>
                <a:sym typeface="Wingdings" pitchFamily="2" charset="2"/>
              </a:rPr>
              <a:t>correct magnetic </a:t>
            </a:r>
            <a:br>
              <a:rPr lang="en-GB" sz="1400" smtClean="0">
                <a:solidFill>
                  <a:schemeClr val="bg2"/>
                </a:solidFill>
                <a:sym typeface="Wingdings" pitchFamily="2" charset="2"/>
              </a:rPr>
            </a:br>
            <a:r>
              <a:rPr lang="en-GB" sz="1400" smtClean="0">
                <a:solidFill>
                  <a:schemeClr val="bg2"/>
                </a:solidFill>
                <a:sym typeface="Wingdings" pitchFamily="2" charset="2"/>
              </a:rPr>
              <a:t>theta coordinate</a:t>
            </a:r>
            <a:endParaRPr lang="en-GB" sz="1400" smtClean="0">
              <a:solidFill>
                <a:schemeClr val="bg2"/>
              </a:solidFill>
            </a:endParaRPr>
          </a:p>
        </p:txBody>
      </p:sp>
      <p:sp>
        <p:nvSpPr>
          <p:cNvPr id="25609" name="Footer Placeholder 1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AU" smtClean="0"/>
              <a:t>Blackwell, International Meeting on the Frontiers of Physics, Malaysia 2009</a:t>
            </a:r>
            <a:endParaRPr lang="en-US"/>
          </a:p>
        </p:txBody>
      </p:sp>
      <p:sp>
        <p:nvSpPr>
          <p:cNvPr id="25608" name="Slide Number Placeholder 1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59BF4F9-DBC7-4225-B613-19BF3AEFB165}" type="slidenum">
              <a:rPr lang="en-US"/>
              <a:pPr/>
              <a:t>9</a:t>
            </a:fld>
            <a:endParaRPr lang="en-US"/>
          </a:p>
        </p:txBody>
      </p:sp>
      <p:sp>
        <p:nvSpPr>
          <p:cNvPr id="25604" name="Rectangle 13"/>
          <p:cNvSpPr>
            <a:spLocks noChangeArrowheads="1"/>
          </p:cNvSpPr>
          <p:nvPr/>
        </p:nvSpPr>
        <p:spPr bwMode="auto">
          <a:xfrm>
            <a:off x="4427538" y="1052513"/>
            <a:ext cx="3635375" cy="143986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5000"/>
              </a:spcBef>
              <a:buFontTx/>
              <a:buChar char="•"/>
            </a:pPr>
            <a:r>
              <a:rPr lang="en-GB" sz="1600" b="1"/>
              <a:t>4 Gigasamples of data</a:t>
            </a:r>
            <a:r>
              <a:rPr lang="en-GB" sz="1600" b="1">
                <a:solidFill>
                  <a:schemeClr val="bg2"/>
                </a:solidFill>
              </a:rPr>
              <a:t> </a:t>
            </a:r>
          </a:p>
          <a:p>
            <a:pPr marL="742950" lvl="1" indent="-285750" eaLnBrk="0" hangingPunct="0">
              <a:spcBef>
                <a:spcPct val="25000"/>
              </a:spcBef>
              <a:buFontTx/>
              <a:buChar char="–"/>
            </a:pPr>
            <a:r>
              <a:rPr lang="en-GB" sz="1400">
                <a:solidFill>
                  <a:schemeClr val="bg2"/>
                </a:solidFill>
              </a:rPr>
              <a:t>128 times</a:t>
            </a:r>
          </a:p>
          <a:p>
            <a:pPr marL="742950" lvl="1" indent="-285750" eaLnBrk="0" hangingPunct="0">
              <a:spcBef>
                <a:spcPct val="25000"/>
              </a:spcBef>
              <a:buFontTx/>
              <a:buChar char="–"/>
            </a:pPr>
            <a:r>
              <a:rPr lang="en-GB" sz="1400">
                <a:solidFill>
                  <a:schemeClr val="bg2"/>
                </a:solidFill>
              </a:rPr>
              <a:t>128 frequencies</a:t>
            </a:r>
          </a:p>
          <a:p>
            <a:pPr marL="742950" lvl="1" indent="-285750" eaLnBrk="0" hangingPunct="0">
              <a:spcBef>
                <a:spcPct val="25000"/>
              </a:spcBef>
              <a:buFontTx/>
              <a:buChar char="–"/>
            </a:pPr>
            <a:r>
              <a:rPr lang="en-GB" sz="1400" baseline="30000">
                <a:solidFill>
                  <a:schemeClr val="bg2"/>
                </a:solidFill>
              </a:rPr>
              <a:t>2</a:t>
            </a:r>
            <a:r>
              <a:rPr lang="en-GB" sz="1400">
                <a:solidFill>
                  <a:schemeClr val="bg2"/>
                </a:solidFill>
              </a:rPr>
              <a:t>C</a:t>
            </a:r>
            <a:r>
              <a:rPr lang="en-GB" sz="1400" baseline="-25000">
                <a:solidFill>
                  <a:schemeClr val="bg2"/>
                </a:solidFill>
              </a:rPr>
              <a:t>20</a:t>
            </a:r>
            <a:r>
              <a:rPr lang="en-GB" sz="1400">
                <a:solidFill>
                  <a:schemeClr val="bg2"/>
                </a:solidFill>
              </a:rPr>
              <a:t> coil combinations</a:t>
            </a:r>
          </a:p>
          <a:p>
            <a:pPr marL="742950" lvl="1" indent="-285750" eaLnBrk="0" hangingPunct="0">
              <a:spcBef>
                <a:spcPct val="25000"/>
              </a:spcBef>
              <a:buFontTx/>
              <a:buChar char="–"/>
            </a:pPr>
            <a:r>
              <a:rPr lang="en-GB" sz="1400">
                <a:solidFill>
                  <a:schemeClr val="bg2"/>
                </a:solidFill>
              </a:rPr>
              <a:t>100 shots</a:t>
            </a:r>
          </a:p>
          <a:p>
            <a:pPr marL="342900" indent="-342900" eaLnBrk="0" hangingPunct="0">
              <a:spcBef>
                <a:spcPct val="25000"/>
              </a:spcBef>
            </a:pPr>
            <a:r>
              <a:rPr lang="en-GB" sz="1600"/>
              <a:t>	</a:t>
            </a:r>
          </a:p>
        </p:txBody>
      </p:sp>
      <p:pic>
        <p:nvPicPr>
          <p:cNvPr id="25605" name="Picture 16" descr="composite_6457012_mirn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2565400"/>
            <a:ext cx="59817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339975" y="4572000"/>
            <a:ext cx="6804025" cy="2060575"/>
            <a:chOff x="1474" y="3022"/>
            <a:chExt cx="4286" cy="1298"/>
          </a:xfrm>
        </p:grpSpPr>
        <p:pic>
          <p:nvPicPr>
            <p:cNvPr id="25610" name="Picture 15" descr="Alf_clusters_iota_vs_kappa"/>
            <p:cNvPicPr>
              <a:picLocks noChangeAspect="1" noChangeArrowheads="1"/>
            </p:cNvPicPr>
            <p:nvPr/>
          </p:nvPicPr>
          <p:blipFill>
            <a:blip r:embed="rId4"/>
            <a:srcRect b="67276"/>
            <a:stretch>
              <a:fillRect/>
            </a:stretch>
          </p:blipFill>
          <p:spPr bwMode="auto">
            <a:xfrm>
              <a:off x="1474" y="3287"/>
              <a:ext cx="4286" cy="1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1" name="AutoShape 17"/>
            <p:cNvSpPr>
              <a:spLocks noChangeArrowheads="1"/>
            </p:cNvSpPr>
            <p:nvPr/>
          </p:nvSpPr>
          <p:spPr bwMode="auto">
            <a:xfrm>
              <a:off x="3787" y="3022"/>
              <a:ext cx="227" cy="317"/>
            </a:xfrm>
            <a:prstGeom prst="downArrow">
              <a:avLst>
                <a:gd name="adj1" fmla="val 43611"/>
                <a:gd name="adj2" fmla="val 47319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AU"/>
            </a:p>
          </p:txBody>
        </p:sp>
        <p:sp>
          <p:nvSpPr>
            <p:cNvPr id="25612" name="Text Box 18"/>
            <p:cNvSpPr txBox="1">
              <a:spLocks noChangeArrowheads="1"/>
            </p:cNvSpPr>
            <p:nvPr/>
          </p:nvSpPr>
          <p:spPr bwMode="auto">
            <a:xfrm>
              <a:off x="2835" y="3022"/>
              <a:ext cx="1225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Data mining</a:t>
              </a:r>
            </a:p>
          </p:txBody>
        </p:sp>
      </p:grpSp>
      <p:sp>
        <p:nvSpPr>
          <p:cNvPr id="25607" name="Text Box 21"/>
          <p:cNvSpPr txBox="1">
            <a:spLocks noChangeArrowheads="1"/>
          </p:cNvSpPr>
          <p:nvPr/>
        </p:nvSpPr>
        <p:spPr bwMode="auto">
          <a:xfrm>
            <a:off x="6011863" y="4797425"/>
            <a:ext cx="31321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/>
              <a:t>increasing twist</a:t>
            </a:r>
            <a:r>
              <a:rPr lang="en-US"/>
              <a:t> </a:t>
            </a:r>
            <a:r>
              <a:rPr lang="en-US">
                <a:sym typeface="Wingdings" pitchFamily="2" charset="2"/>
              </a:rPr>
              <a:t></a:t>
            </a:r>
            <a:endParaRPr lang="en-US"/>
          </a:p>
        </p:txBody>
      </p:sp>
      <p:pic>
        <p:nvPicPr>
          <p:cNvPr id="13" name="Picture 6" descr="Alf_fit_fixed_radius_vs_kh"/>
          <p:cNvPicPr>
            <a:picLocks noChangeAspect="1" noChangeArrowheads="1"/>
          </p:cNvPicPr>
          <p:nvPr/>
        </p:nvPicPr>
        <p:blipFill>
          <a:blip r:embed="rId5"/>
          <a:srcRect l="-3651" r="-2715" b="51295"/>
          <a:stretch>
            <a:fillRect/>
          </a:stretch>
        </p:blipFill>
        <p:spPr bwMode="auto">
          <a:xfrm>
            <a:off x="2143108" y="4614055"/>
            <a:ext cx="7205602" cy="224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000892" y="0"/>
            <a:ext cx="2143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D. Pretty, Tues am</a:t>
            </a:r>
            <a:endParaRPr lang="en-A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6600CC"/>
      </a:dk2>
      <a:lt2>
        <a:srgbClr val="808080"/>
      </a:lt2>
      <a:accent1>
        <a:srgbClr val="CCCCFF"/>
      </a:accent1>
      <a:accent2>
        <a:srgbClr val="3333CC"/>
      </a:accent2>
      <a:accent3>
        <a:srgbClr val="FFFFFF"/>
      </a:accent3>
      <a:accent4>
        <a:srgbClr val="000000"/>
      </a:accent4>
      <a:accent5>
        <a:srgbClr val="E2E2FF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35317</TotalTime>
  <Words>2263</Words>
  <Application>Microsoft Office PowerPoint</Application>
  <PresentationFormat>On-screen Show (4:3)</PresentationFormat>
  <Paragraphs>501</Paragraphs>
  <Slides>42</Slides>
  <Notes>42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Blank Presentation</vt:lpstr>
      <vt:lpstr>Picture</vt:lpstr>
      <vt:lpstr>The Australian National Plasma Fusion Research Facility:    Results and Upgrade Plans</vt:lpstr>
      <vt:lpstr>The Australian National Plasma Fusion Facility:   Results and Upgrade Plans</vt:lpstr>
      <vt:lpstr>H-1NF: National Plasma Fusion Research Facility</vt:lpstr>
      <vt:lpstr>H-1 CAD</vt:lpstr>
      <vt:lpstr>H-1 Heliac: Parameters</vt:lpstr>
      <vt:lpstr>H-1 configuration (shape) is very flexible</vt:lpstr>
      <vt:lpstr>Experimental confirmation of configurations</vt:lpstr>
      <vt:lpstr>MHD/Mirnov fluctuations in H-1</vt:lpstr>
      <vt:lpstr>Mode Decomposition by SVD and Clustering</vt:lpstr>
      <vt:lpstr>Data Mining Classification by Clustering</vt:lpstr>
      <vt:lpstr>Identification with Alfvén eigenmodes:  k||, twist</vt:lpstr>
      <vt:lpstr>Two modes coexisting at different radii</vt:lpstr>
      <vt:lpstr>Phase flips, character changes near rational</vt:lpstr>
      <vt:lpstr>CAS3D: 3D and finite beta effects</vt:lpstr>
      <vt:lpstr>Beta-induced Alfvén eigenmodes?</vt:lpstr>
      <vt:lpstr>New PMT array mode rotation information</vt:lpstr>
      <vt:lpstr>Radial Mode Structure</vt:lpstr>
      <vt:lpstr>Mode structure via synchronous 2D imaging</vt:lpstr>
      <vt:lpstr>MHD: synchronous 2D imaging</vt:lpstr>
      <vt:lpstr>Modelling the Mode</vt:lpstr>
      <vt:lpstr>Comparison with Model</vt:lpstr>
      <vt:lpstr>Comparison with Model (ii)</vt:lpstr>
      <vt:lpstr>Mode Tomography</vt:lpstr>
      <vt:lpstr>Scaling discrepancies</vt:lpstr>
      <vt:lpstr>Island Effects</vt:lpstr>
      <vt:lpstr>Good match confirms island size, location</vt:lpstr>
      <vt:lpstr>Effect of Islands on Plasma</vt:lpstr>
      <vt:lpstr>Effect of Magnetic Islands</vt:lpstr>
      <vt:lpstr>Spontaneous Appearance of Islands</vt:lpstr>
      <vt:lpstr>Unanswered Questions</vt:lpstr>
      <vt:lpstr>Facility Upgrade </vt:lpstr>
      <vt:lpstr>Aims of Facility Upgrade</vt:lpstr>
      <vt:lpstr>RF Upgrade</vt:lpstr>
      <vt:lpstr>Improved Impurity Control </vt:lpstr>
      <vt:lpstr>Small Linear Satellite Device – PWI Diagnostics</vt:lpstr>
      <vt:lpstr>New Toroidal Mirnov Array</vt:lpstr>
      <vt:lpstr>Quadrature Doppler imaging on H-1 (Angular multiplex)</vt:lpstr>
      <vt:lpstr>Hybrid Spatial-temporal multiplex</vt:lpstr>
      <vt:lpstr>Conclusions</vt:lpstr>
      <vt:lpstr>Future</vt:lpstr>
      <vt:lpstr> Advanced imaging systems </vt:lpstr>
      <vt:lpstr>Identification with Alfvén eigenmodes:  k||  0 as twist n/m </vt:lpstr>
    </vt:vector>
  </TitlesOfParts>
  <Company>H-1NF PRL RSPhysSE ANU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the H-1NF National Facility</dc:title>
  <dc:subject>ISW 2002 Overview Talk</dc:subject>
  <dc:creator>Boyd Blackwell</dc:creator>
  <cp:lastModifiedBy>Boyd Blackwell</cp:lastModifiedBy>
  <cp:revision>469</cp:revision>
  <cp:lastPrinted>2002-07-15T11:37:40Z</cp:lastPrinted>
  <dcterms:created xsi:type="dcterms:W3CDTF">2000-10-23T16:46:20Z</dcterms:created>
  <dcterms:modified xsi:type="dcterms:W3CDTF">2009-10-12T11:22:36Z</dcterms:modified>
</cp:coreProperties>
</file>