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43"/>
  </p:notesMasterIdLst>
  <p:sldIdLst>
    <p:sldId id="256" r:id="rId2"/>
    <p:sldId id="338" r:id="rId3"/>
    <p:sldId id="314" r:id="rId4"/>
    <p:sldId id="318" r:id="rId5"/>
    <p:sldId id="310" r:id="rId6"/>
    <p:sldId id="339" r:id="rId7"/>
    <p:sldId id="340" r:id="rId8"/>
    <p:sldId id="341" r:id="rId9"/>
    <p:sldId id="335" r:id="rId10"/>
    <p:sldId id="342" r:id="rId11"/>
    <p:sldId id="343" r:id="rId12"/>
    <p:sldId id="344" r:id="rId13"/>
    <p:sldId id="370" r:id="rId14"/>
    <p:sldId id="326" r:id="rId15"/>
    <p:sldId id="352" r:id="rId16"/>
    <p:sldId id="334" r:id="rId17"/>
    <p:sldId id="364" r:id="rId18"/>
    <p:sldId id="365" r:id="rId19"/>
    <p:sldId id="354" r:id="rId20"/>
    <p:sldId id="328" r:id="rId21"/>
    <p:sldId id="355" r:id="rId22"/>
    <p:sldId id="329" r:id="rId23"/>
    <p:sldId id="351" r:id="rId24"/>
    <p:sldId id="330" r:id="rId25"/>
    <p:sldId id="366" r:id="rId26"/>
    <p:sldId id="367" r:id="rId27"/>
    <p:sldId id="336" r:id="rId28"/>
    <p:sldId id="368" r:id="rId29"/>
    <p:sldId id="331" r:id="rId30"/>
    <p:sldId id="372" r:id="rId31"/>
    <p:sldId id="369" r:id="rId32"/>
    <p:sldId id="332" r:id="rId33"/>
    <p:sldId id="371" r:id="rId34"/>
    <p:sldId id="357" r:id="rId35"/>
    <p:sldId id="356" r:id="rId36"/>
    <p:sldId id="358" r:id="rId37"/>
    <p:sldId id="359" r:id="rId38"/>
    <p:sldId id="360" r:id="rId39"/>
    <p:sldId id="363" r:id="rId40"/>
    <p:sldId id="361" r:id="rId41"/>
    <p:sldId id="269" r:id="rId42"/>
  </p:sldIdLst>
  <p:sldSz cx="9144000" cy="6858000" type="screen4x3"/>
  <p:notesSz cx="6946900" cy="9220200"/>
  <p:embeddedFontLst>
    <p:embeddedFont>
      <p:font typeface="Tahoma" pitchFamily="34" charset="0"/>
      <p:regular r:id="rId44"/>
      <p:bold r:id="rId45"/>
    </p:embeddedFont>
    <p:embeddedFont>
      <p:font typeface="Calibri" pitchFamily="34" charset="0"/>
      <p:regular r:id="rId46"/>
      <p:bold r:id="rId47"/>
      <p:italic r:id="rId48"/>
      <p:boldItalic r:id="rId49"/>
    </p:embeddedFont>
    <p:embeddedFont>
      <p:font typeface="OpenSymbol" pitchFamily="2" charset="0"/>
      <p:regular r:id="rId50"/>
    </p:embeddedFont>
    <p:embeddedFont>
      <p:font typeface="ＭＳ Ｐゴシック" pitchFamily="34" charset="-128"/>
      <p:regular r:id="rId51"/>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38CF"/>
    <a:srgbClr val="014AA3"/>
    <a:srgbClr val="12188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574" autoAdjust="0"/>
    <p:restoredTop sz="94660"/>
  </p:normalViewPr>
  <p:slideViewPr>
    <p:cSldViewPr>
      <p:cViewPr varScale="1">
        <p:scale>
          <a:sx n="91" d="100"/>
          <a:sy n="91" d="100"/>
        </p:scale>
        <p:origin x="-365"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2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4.fntdata"/><Relationship Id="rId50" Type="http://schemas.openxmlformats.org/officeDocument/2006/relationships/font" Target="fonts/font7.fntdata"/><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2.fntdata"/><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1.fntdata"/><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font" Target="fonts/font5.fntdata"/><Relationship Id="rId8" Type="http://schemas.openxmlformats.org/officeDocument/2006/relationships/slide" Target="slides/slide7.xml"/><Relationship Id="rId51" Type="http://schemas.openxmlformats.org/officeDocument/2006/relationships/font" Target="fonts/font8.fntdata"/><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0641" cy="460375"/>
          </a:xfrm>
          <a:prstGeom prst="rect">
            <a:avLst/>
          </a:prstGeom>
        </p:spPr>
        <p:txBody>
          <a:bodyPr vert="horz" lIns="92371" tIns="46185" rIns="92371" bIns="4618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34669" y="0"/>
            <a:ext cx="3010641" cy="460375"/>
          </a:xfrm>
          <a:prstGeom prst="rect">
            <a:avLst/>
          </a:prstGeom>
        </p:spPr>
        <p:txBody>
          <a:bodyPr vert="horz" lIns="92371" tIns="46185" rIns="92371" bIns="46185" rtlCol="0"/>
          <a:lstStyle>
            <a:lvl1pPr algn="r" fontAlgn="auto">
              <a:spcBef>
                <a:spcPts val="0"/>
              </a:spcBef>
              <a:spcAft>
                <a:spcPts val="0"/>
              </a:spcAft>
              <a:defRPr sz="1200" smtClean="0">
                <a:latin typeface="+mn-lt"/>
                <a:cs typeface="+mn-cs"/>
              </a:defRPr>
            </a:lvl1pPr>
          </a:lstStyle>
          <a:p>
            <a:pPr>
              <a:defRPr/>
            </a:pPr>
            <a:fld id="{492B6D6C-5460-4CCC-B5B7-4614B823FB2F}" type="datetimeFigureOut">
              <a:rPr lang="en-US"/>
              <a:pPr>
                <a:defRPr/>
              </a:pPr>
              <a:t>9/17/2010</a:t>
            </a:fld>
            <a:endParaRPr lang="en-US"/>
          </a:p>
        </p:txBody>
      </p:sp>
      <p:sp>
        <p:nvSpPr>
          <p:cNvPr id="4" name="Slide Image Placeholder 3"/>
          <p:cNvSpPr>
            <a:spLocks noGrp="1" noRot="1" noChangeAspect="1"/>
          </p:cNvSpPr>
          <p:nvPr>
            <p:ph type="sldImg" idx="2"/>
          </p:nvPr>
        </p:nvSpPr>
        <p:spPr>
          <a:xfrm>
            <a:off x="1168400" y="692150"/>
            <a:ext cx="4610100" cy="3457575"/>
          </a:xfrm>
          <a:prstGeom prst="rect">
            <a:avLst/>
          </a:prstGeom>
          <a:noFill/>
          <a:ln w="12700">
            <a:solidFill>
              <a:prstClr val="black"/>
            </a:solidFill>
          </a:ln>
        </p:spPr>
        <p:txBody>
          <a:bodyPr vert="horz" lIns="92371" tIns="46185" rIns="92371" bIns="46185" rtlCol="0" anchor="ctr"/>
          <a:lstStyle/>
          <a:p>
            <a:pPr lvl="0"/>
            <a:endParaRPr lang="en-US" noProof="0"/>
          </a:p>
        </p:txBody>
      </p:sp>
      <p:sp>
        <p:nvSpPr>
          <p:cNvPr id="5" name="Notes Placeholder 4"/>
          <p:cNvSpPr>
            <a:spLocks noGrp="1"/>
          </p:cNvSpPr>
          <p:nvPr>
            <p:ph type="body" sz="quarter" idx="3"/>
          </p:nvPr>
        </p:nvSpPr>
        <p:spPr>
          <a:xfrm>
            <a:off x="695009" y="4379914"/>
            <a:ext cx="5556884" cy="4148137"/>
          </a:xfrm>
          <a:prstGeom prst="rect">
            <a:avLst/>
          </a:prstGeom>
        </p:spPr>
        <p:txBody>
          <a:bodyPr vert="horz" lIns="92371" tIns="46185" rIns="92371" bIns="4618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8239"/>
            <a:ext cx="3010641" cy="460375"/>
          </a:xfrm>
          <a:prstGeom prst="rect">
            <a:avLst/>
          </a:prstGeom>
        </p:spPr>
        <p:txBody>
          <a:bodyPr vert="horz" lIns="92371" tIns="46185" rIns="92371" bIns="4618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34669" y="8758239"/>
            <a:ext cx="3010641" cy="460375"/>
          </a:xfrm>
          <a:prstGeom prst="rect">
            <a:avLst/>
          </a:prstGeom>
        </p:spPr>
        <p:txBody>
          <a:bodyPr vert="horz" lIns="92371" tIns="46185" rIns="92371" bIns="46185" rtlCol="0" anchor="b"/>
          <a:lstStyle>
            <a:lvl1pPr algn="r" fontAlgn="auto">
              <a:spcBef>
                <a:spcPts val="0"/>
              </a:spcBef>
              <a:spcAft>
                <a:spcPts val="0"/>
              </a:spcAft>
              <a:defRPr sz="1200" smtClean="0">
                <a:latin typeface="+mn-lt"/>
                <a:cs typeface="+mn-cs"/>
              </a:defRPr>
            </a:lvl1pPr>
          </a:lstStyle>
          <a:p>
            <a:pPr>
              <a:defRPr/>
            </a:pPr>
            <a:fld id="{2C7772E8-4EA5-43BA-8572-158AD05E0DF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41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7772E8-4EA5-43BA-8572-158AD05E0DF9}"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p:spPr>
        <p:txBody>
          <a:bodyPr/>
          <a:lstStyle>
            <a:lvl1pPr>
              <a:defRPr/>
            </a:lvl1pPr>
          </a:lstStyle>
          <a:p>
            <a:pPr>
              <a:defRPr/>
            </a:pPr>
            <a:r>
              <a:rPr lang="en-US" smtClean="0"/>
              <a:t>FSP - PAC  9/23/2010</a:t>
            </a:r>
            <a:endParaRPr lang="en-US"/>
          </a:p>
        </p:txBody>
      </p:sp>
      <p:sp>
        <p:nvSpPr>
          <p:cNvPr id="6" name="Slide Number Placeholder 5"/>
          <p:cNvSpPr>
            <a:spLocks noGrp="1"/>
          </p:cNvSpPr>
          <p:nvPr>
            <p:ph type="sldNum" sz="quarter" idx="12"/>
          </p:nvPr>
        </p:nvSpPr>
        <p:spPr/>
        <p:txBody>
          <a:bodyPr/>
          <a:lstStyle>
            <a:lvl1pPr>
              <a:defRPr/>
            </a:lvl1pPr>
          </a:lstStyle>
          <a:p>
            <a:pPr>
              <a:defRPr/>
            </a:pPr>
            <a:fld id="{80325638-4124-4DAC-8B02-48E2C206F0A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p:spPr>
        <p:txBody>
          <a:bodyPr/>
          <a:lstStyle>
            <a:lvl1pPr>
              <a:defRPr/>
            </a:lvl1pPr>
          </a:lstStyle>
          <a:p>
            <a:pPr>
              <a:defRPr/>
            </a:pPr>
            <a:r>
              <a:rPr lang="en-US" smtClean="0"/>
              <a:t>FSP - PAC  9/23/2010</a:t>
            </a:r>
            <a:endParaRPr lang="en-US"/>
          </a:p>
        </p:txBody>
      </p:sp>
      <p:sp>
        <p:nvSpPr>
          <p:cNvPr id="6" name="Slide Number Placeholder 5"/>
          <p:cNvSpPr>
            <a:spLocks noGrp="1"/>
          </p:cNvSpPr>
          <p:nvPr>
            <p:ph type="sldNum" sz="quarter" idx="12"/>
          </p:nvPr>
        </p:nvSpPr>
        <p:spPr/>
        <p:txBody>
          <a:bodyPr/>
          <a:lstStyle>
            <a:lvl1pPr>
              <a:defRPr/>
            </a:lvl1pPr>
          </a:lstStyle>
          <a:p>
            <a:pPr>
              <a:defRPr/>
            </a:pPr>
            <a:fld id="{C4D31315-6B0F-4B29-8B58-7DB7ED4DA5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p:spPr>
        <p:txBody>
          <a:bodyPr/>
          <a:lstStyle>
            <a:lvl1pPr>
              <a:defRPr/>
            </a:lvl1pPr>
          </a:lstStyle>
          <a:p>
            <a:pPr>
              <a:defRPr/>
            </a:pPr>
            <a:r>
              <a:rPr lang="en-US" smtClean="0"/>
              <a:t>FSP - PAC  9/23/2010</a:t>
            </a:r>
            <a:endParaRPr lang="en-US"/>
          </a:p>
        </p:txBody>
      </p:sp>
      <p:sp>
        <p:nvSpPr>
          <p:cNvPr id="6" name="Slide Number Placeholder 5"/>
          <p:cNvSpPr>
            <a:spLocks noGrp="1"/>
          </p:cNvSpPr>
          <p:nvPr>
            <p:ph type="sldNum" sz="quarter" idx="12"/>
          </p:nvPr>
        </p:nvSpPr>
        <p:spPr/>
        <p:txBody>
          <a:bodyPr/>
          <a:lstStyle>
            <a:lvl1pPr>
              <a:defRPr/>
            </a:lvl1pPr>
          </a:lstStyle>
          <a:p>
            <a:pPr>
              <a:defRPr/>
            </a:pPr>
            <a:fld id="{909A86C0-B2A8-4950-B524-F76F0E7F021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prstGeom prst="rect">
            <a:avLst/>
          </a:prstGeom>
        </p:spPr>
        <p:txBody>
          <a:bodyPr>
            <a:normAutofit/>
          </a:bodyPr>
          <a:lstStyle>
            <a:lvl1pPr>
              <a:defRPr sz="24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normAutofit/>
          </a:bodyPr>
          <a:lstStyle>
            <a:lvl1pPr marL="174625" indent="-174625">
              <a:buSzPct val="130000"/>
              <a:defRPr sz="1800">
                <a:latin typeface="Arial" pitchFamily="34" charset="0"/>
                <a:cs typeface="Arial" pitchFamily="34" charset="0"/>
              </a:defRPr>
            </a:lvl1pPr>
            <a:lvl2pPr marL="457200" indent="-223838">
              <a:defRPr sz="1800">
                <a:latin typeface="Arial" pitchFamily="34" charset="0"/>
                <a:cs typeface="Arial" pitchFamily="34" charset="0"/>
              </a:defRPr>
            </a:lvl2pPr>
            <a:lvl3pPr marL="690563" indent="-174625">
              <a:buFont typeface="Courier New" pitchFamily="49" charset="0"/>
              <a:buChar char="o"/>
              <a:defRPr sz="1800">
                <a:latin typeface="Arial" pitchFamily="34" charset="0"/>
                <a:cs typeface="Arial" pitchFamily="34" charset="0"/>
              </a:defRPr>
            </a:lvl3pPr>
            <a:lvl4pPr marL="973138" indent="-233363">
              <a:buFont typeface="Arial" pitchFamily="34" charset="0"/>
              <a:buChar char="•"/>
              <a:defRPr sz="1800">
                <a:latin typeface="Arial" pitchFamily="34" charset="0"/>
                <a:cs typeface="Arial" pitchFamily="34" charset="0"/>
              </a:defRPr>
            </a:lvl4pPr>
            <a:lvl5pPr marL="1254125" indent="-222250">
              <a:buFont typeface="Arial" pitchFamily="34" charset="0"/>
              <a:buChar char="•"/>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1"/>
          <p:cNvSpPr>
            <a:spLocks noGrp="1"/>
          </p:cNvSpPr>
          <p:nvPr>
            <p:ph type="sldNum" sz="quarter" idx="10"/>
          </p:nvPr>
        </p:nvSpPr>
        <p:spPr/>
        <p:txBody>
          <a:bodyPr/>
          <a:lstStyle>
            <a:lvl1pPr>
              <a:defRPr/>
            </a:lvl1pPr>
          </a:lstStyle>
          <a:p>
            <a:pPr>
              <a:defRPr/>
            </a:pPr>
            <a:fld id="{1D832810-EE4A-4D3D-9BE1-89FEFBB562D8}" type="slidenum">
              <a:rPr lang="en-US"/>
              <a:pPr>
                <a:defRPr/>
              </a:pPr>
              <a:t>‹#›</a:t>
            </a:fld>
            <a:endParaRPr lang="en-US"/>
          </a:p>
        </p:txBody>
      </p:sp>
      <p:sp>
        <p:nvSpPr>
          <p:cNvPr id="5" name="Footer Placeholder 12"/>
          <p:cNvSpPr>
            <a:spLocks noGrp="1"/>
          </p:cNvSpPr>
          <p:nvPr>
            <p:ph type="ftr" sz="quarter" idx="11"/>
          </p:nvPr>
        </p:nvSpPr>
        <p:spPr>
          <a:xfrm>
            <a:off x="228600" y="6477000"/>
            <a:ext cx="6172200" cy="244475"/>
          </a:xfrm>
        </p:spPr>
        <p:txBody>
          <a:bodyPr/>
          <a:lstStyle>
            <a:lvl1pPr>
              <a:defRPr/>
            </a:lvl1pPr>
          </a:lstStyle>
          <a:p>
            <a:pPr>
              <a:defRPr/>
            </a:pPr>
            <a:r>
              <a:rPr lang="en-US" smtClean="0"/>
              <a:t>FSP - PAC  9/23/2010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p:spPr>
        <p:txBody>
          <a:bodyPr/>
          <a:lstStyle>
            <a:lvl1pPr>
              <a:defRPr/>
            </a:lvl1pPr>
          </a:lstStyle>
          <a:p>
            <a:pPr>
              <a:defRPr/>
            </a:pPr>
            <a:r>
              <a:rPr lang="en-US" smtClean="0"/>
              <a:t>FSP - PAC  9/23/2010</a:t>
            </a:r>
            <a:endParaRPr lang="en-US"/>
          </a:p>
        </p:txBody>
      </p:sp>
      <p:sp>
        <p:nvSpPr>
          <p:cNvPr id="6" name="Slide Number Placeholder 5"/>
          <p:cNvSpPr>
            <a:spLocks noGrp="1"/>
          </p:cNvSpPr>
          <p:nvPr>
            <p:ph type="sldNum" sz="quarter" idx="12"/>
          </p:nvPr>
        </p:nvSpPr>
        <p:spPr/>
        <p:txBody>
          <a:bodyPr/>
          <a:lstStyle>
            <a:lvl1pPr>
              <a:defRPr/>
            </a:lvl1pPr>
          </a:lstStyle>
          <a:p>
            <a:pPr>
              <a:defRPr/>
            </a:pPr>
            <a:fld id="{DD64E055-AC78-4A27-AB1E-EC89B42CC6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pPr>
              <a:defRPr/>
            </a:pPr>
            <a:r>
              <a:rPr lang="en-US" smtClean="0"/>
              <a:t>FSP - PAC  9/23/2010</a:t>
            </a:r>
            <a:endParaRPr lang="en-US"/>
          </a:p>
        </p:txBody>
      </p:sp>
      <p:sp>
        <p:nvSpPr>
          <p:cNvPr id="7" name="Slide Number Placeholder 6"/>
          <p:cNvSpPr>
            <a:spLocks noGrp="1"/>
          </p:cNvSpPr>
          <p:nvPr>
            <p:ph type="sldNum" sz="quarter" idx="12"/>
          </p:nvPr>
        </p:nvSpPr>
        <p:spPr/>
        <p:txBody>
          <a:bodyPr/>
          <a:lstStyle>
            <a:lvl1pPr>
              <a:defRPr/>
            </a:lvl1pPr>
          </a:lstStyle>
          <a:p>
            <a:pPr>
              <a:defRPr/>
            </a:pPr>
            <a:fld id="{2794A076-7094-4189-8040-EA9CDCA19C6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p:spPr>
        <p:txBody>
          <a:bodyPr/>
          <a:lstStyle>
            <a:lvl1pPr>
              <a:defRPr/>
            </a:lvl1pPr>
          </a:lstStyle>
          <a:p>
            <a:pPr>
              <a:defRPr/>
            </a:pPr>
            <a:r>
              <a:rPr lang="en-US" smtClean="0"/>
              <a:t>FSP - PAC  9/23/2010</a:t>
            </a:r>
            <a:endParaRPr lang="en-US"/>
          </a:p>
        </p:txBody>
      </p:sp>
      <p:sp>
        <p:nvSpPr>
          <p:cNvPr id="9" name="Slide Number Placeholder 8"/>
          <p:cNvSpPr>
            <a:spLocks noGrp="1"/>
          </p:cNvSpPr>
          <p:nvPr>
            <p:ph type="sldNum" sz="quarter" idx="12"/>
          </p:nvPr>
        </p:nvSpPr>
        <p:spPr/>
        <p:txBody>
          <a:bodyPr/>
          <a:lstStyle>
            <a:lvl1pPr>
              <a:defRPr/>
            </a:lvl1pPr>
          </a:lstStyle>
          <a:p>
            <a:pPr>
              <a:defRPr/>
            </a:pPr>
            <a:fld id="{BB337ED2-C80B-4055-A0EB-6AEA67C42E9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p:spPr>
        <p:txBody>
          <a:bodyPr/>
          <a:lstStyle>
            <a:lvl1pPr>
              <a:defRPr/>
            </a:lvl1pPr>
          </a:lstStyle>
          <a:p>
            <a:pPr>
              <a:defRPr/>
            </a:pPr>
            <a:r>
              <a:rPr lang="en-US" smtClean="0"/>
              <a:t>FSP - PAC  9/23/2010</a:t>
            </a:r>
            <a:endParaRPr lang="en-US"/>
          </a:p>
        </p:txBody>
      </p:sp>
      <p:sp>
        <p:nvSpPr>
          <p:cNvPr id="5" name="Slide Number Placeholder 4"/>
          <p:cNvSpPr>
            <a:spLocks noGrp="1"/>
          </p:cNvSpPr>
          <p:nvPr>
            <p:ph type="sldNum" sz="quarter" idx="12"/>
          </p:nvPr>
        </p:nvSpPr>
        <p:spPr/>
        <p:txBody>
          <a:bodyPr/>
          <a:lstStyle>
            <a:lvl1pPr>
              <a:defRPr/>
            </a:lvl1pPr>
          </a:lstStyle>
          <a:p>
            <a:pPr>
              <a:defRPr/>
            </a:pPr>
            <a:fld id="{9DF8E130-2A5E-4221-A79D-B15B789B9C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p:spPr>
        <p:txBody>
          <a:bodyPr/>
          <a:lstStyle>
            <a:lvl1pPr>
              <a:defRPr/>
            </a:lvl1pPr>
          </a:lstStyle>
          <a:p>
            <a:pPr>
              <a:defRPr/>
            </a:pPr>
            <a:r>
              <a:rPr lang="en-US" smtClean="0"/>
              <a:t>FSP - PAC  9/23/2010</a:t>
            </a:r>
            <a:endParaRPr lang="en-US"/>
          </a:p>
        </p:txBody>
      </p:sp>
      <p:sp>
        <p:nvSpPr>
          <p:cNvPr id="4" name="Slide Number Placeholder 3"/>
          <p:cNvSpPr>
            <a:spLocks noGrp="1"/>
          </p:cNvSpPr>
          <p:nvPr>
            <p:ph type="sldNum" sz="quarter" idx="12"/>
          </p:nvPr>
        </p:nvSpPr>
        <p:spPr/>
        <p:txBody>
          <a:bodyPr/>
          <a:lstStyle>
            <a:lvl1pPr>
              <a:defRPr/>
            </a:lvl1pPr>
          </a:lstStyle>
          <a:p>
            <a:pPr>
              <a:defRPr/>
            </a:pPr>
            <a:fld id="{FEDD99D2-69C8-4669-AF41-527FE4B73C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pPr>
              <a:defRPr/>
            </a:pPr>
            <a:r>
              <a:rPr lang="en-US" smtClean="0"/>
              <a:t>FSP - PAC  9/23/2010</a:t>
            </a:r>
            <a:endParaRPr lang="en-US"/>
          </a:p>
        </p:txBody>
      </p:sp>
      <p:sp>
        <p:nvSpPr>
          <p:cNvPr id="7" name="Slide Number Placeholder 6"/>
          <p:cNvSpPr>
            <a:spLocks noGrp="1"/>
          </p:cNvSpPr>
          <p:nvPr>
            <p:ph type="sldNum" sz="quarter" idx="12"/>
          </p:nvPr>
        </p:nvSpPr>
        <p:spPr/>
        <p:txBody>
          <a:bodyPr/>
          <a:lstStyle>
            <a:lvl1pPr>
              <a:defRPr/>
            </a:lvl1pPr>
          </a:lstStyle>
          <a:p>
            <a:pPr>
              <a:defRPr/>
            </a:pPr>
            <a:fld id="{A3FF3E4E-9482-4F7F-8CAA-53A3767C82E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pPr>
              <a:defRPr/>
            </a:pPr>
            <a:r>
              <a:rPr lang="en-US" smtClean="0"/>
              <a:t>FSP - PAC  9/23/2010</a:t>
            </a:r>
            <a:endParaRPr lang="en-US"/>
          </a:p>
        </p:txBody>
      </p:sp>
      <p:sp>
        <p:nvSpPr>
          <p:cNvPr id="7" name="Slide Number Placeholder 6"/>
          <p:cNvSpPr>
            <a:spLocks noGrp="1"/>
          </p:cNvSpPr>
          <p:nvPr>
            <p:ph type="sldNum" sz="quarter" idx="12"/>
          </p:nvPr>
        </p:nvSpPr>
        <p:spPr/>
        <p:txBody>
          <a:bodyPr/>
          <a:lstStyle>
            <a:lvl1pPr>
              <a:defRPr/>
            </a:lvl1pPr>
          </a:lstStyle>
          <a:p>
            <a:pPr>
              <a:defRPr/>
            </a:pPr>
            <a:fld id="{41288C9B-723C-41FB-A45A-AEE090D0919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620000" y="6324600"/>
            <a:ext cx="1295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solidFill>
                <a:latin typeface="+mn-lt"/>
                <a:cs typeface="+mn-cs"/>
              </a:defRPr>
            </a:lvl1pPr>
          </a:lstStyle>
          <a:p>
            <a:pPr>
              <a:defRPr/>
            </a:pPr>
            <a:fld id="{D044D33E-B41B-4EFA-A1C8-46C42F6D13EF}" type="slidenum">
              <a:rPr lang="en-US"/>
              <a:pPr>
                <a:defRPr/>
              </a:pPr>
              <a:t>‹#›</a:t>
            </a:fld>
            <a:endParaRPr lang="en-US" dirty="0"/>
          </a:p>
        </p:txBody>
      </p:sp>
      <p:sp>
        <p:nvSpPr>
          <p:cNvPr id="7" name="Footer Placeholder 4"/>
          <p:cNvSpPr>
            <a:spLocks noGrp="1"/>
          </p:cNvSpPr>
          <p:nvPr>
            <p:ph type="ftr" sz="quarter" idx="3"/>
          </p:nvPr>
        </p:nvSpPr>
        <p:spPr>
          <a:xfrm>
            <a:off x="304800" y="6477000"/>
            <a:ext cx="6781800" cy="244475"/>
          </a:xfrm>
          <a:prstGeom prst="rect">
            <a:avLst/>
          </a:prstGeom>
        </p:spPr>
        <p:txBody>
          <a:bodyPr/>
          <a:lstStyle>
            <a:lvl1pPr fontAlgn="auto">
              <a:spcBef>
                <a:spcPts val="0"/>
              </a:spcBef>
              <a:spcAft>
                <a:spcPts val="0"/>
              </a:spcAft>
              <a:defRPr sz="1000" b="1" smtClean="0">
                <a:solidFill>
                  <a:schemeClr val="bg1">
                    <a:lumMod val="50000"/>
                  </a:schemeClr>
                </a:solidFill>
                <a:latin typeface="Arial" pitchFamily="34" charset="0"/>
                <a:cs typeface="Arial" pitchFamily="34" charset="0"/>
              </a:defRPr>
            </a:lvl1pPr>
          </a:lstStyle>
          <a:p>
            <a:pPr>
              <a:defRPr/>
            </a:pPr>
            <a:r>
              <a:rPr lang="en-US" smtClean="0"/>
              <a:t>FSP - PAC  9/23/2010</a:t>
            </a: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ppl.gov/fsp/documents/Briefings/FSP%20PLANNING%20WORKSHOP%20SUMMARY%20REPORT_2010.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066800" y="914400"/>
            <a:ext cx="7086600" cy="1219200"/>
          </a:xfrm>
          <a:prstGeom prst="rect">
            <a:avLst/>
          </a:prstGeom>
          <a:noFill/>
        </p:spPr>
        <p:txBody>
          <a:bodyPr tIns="0" bIns="0" anchor="ctr">
            <a:normAutofit/>
          </a:bodyPr>
          <a:lstStyle/>
          <a:p>
            <a:pPr algn="ctr" fontAlgn="auto">
              <a:lnSpc>
                <a:spcPct val="125000"/>
              </a:lnSpc>
              <a:spcAft>
                <a:spcPts val="0"/>
              </a:spcAft>
              <a:defRPr/>
            </a:pPr>
            <a:r>
              <a:rPr lang="en-US" sz="2800" b="1" dirty="0" smtClean="0">
                <a:ea typeface="+mj-ea"/>
              </a:rPr>
              <a:t>FSP Science Drivers</a:t>
            </a:r>
            <a:endParaRPr lang="en-US" sz="2800" b="1" dirty="0">
              <a:ea typeface="+mj-ea"/>
            </a:endParaRPr>
          </a:p>
        </p:txBody>
      </p:sp>
      <p:sp>
        <p:nvSpPr>
          <p:cNvPr id="5" name="Rectangle 3"/>
          <p:cNvSpPr txBox="1">
            <a:spLocks noChangeArrowheads="1"/>
          </p:cNvSpPr>
          <p:nvPr/>
        </p:nvSpPr>
        <p:spPr>
          <a:xfrm>
            <a:off x="914400" y="5029200"/>
            <a:ext cx="7094538" cy="996950"/>
          </a:xfrm>
          <a:prstGeom prst="rect">
            <a:avLst/>
          </a:prstGeom>
          <a:noFill/>
        </p:spPr>
        <p:txBody>
          <a:bodyPr lIns="0" tIns="0" rIns="0" bIns="0">
            <a:normAutofit fontScale="92500" lnSpcReduction="10000"/>
          </a:bodyPr>
          <a:lstStyle/>
          <a:p>
            <a:pPr algn="ctr" fontAlgn="auto">
              <a:lnSpc>
                <a:spcPct val="120000"/>
              </a:lnSpc>
              <a:spcAft>
                <a:spcPct val="25000"/>
              </a:spcAft>
              <a:buFont typeface="Tahoma" pitchFamily="34" charset="0"/>
              <a:buNone/>
              <a:defRPr/>
            </a:pPr>
            <a:r>
              <a:rPr lang="en-US" dirty="0">
                <a:solidFill>
                  <a:schemeClr val="tx2"/>
                </a:solidFill>
              </a:rPr>
              <a:t>Presented by Martin Greenwald on behalf of FSP Team</a:t>
            </a:r>
          </a:p>
          <a:p>
            <a:pPr algn="ctr" fontAlgn="auto">
              <a:lnSpc>
                <a:spcPct val="120000"/>
              </a:lnSpc>
              <a:spcAft>
                <a:spcPct val="25000"/>
              </a:spcAft>
              <a:buFont typeface="Tahoma" pitchFamily="34" charset="0"/>
              <a:buNone/>
              <a:defRPr/>
            </a:pPr>
            <a:r>
              <a:rPr lang="en-US" dirty="0" smtClean="0">
                <a:solidFill>
                  <a:schemeClr val="tx2"/>
                </a:solidFill>
              </a:rPr>
              <a:t>Fusion Simulation Project PAC</a:t>
            </a:r>
            <a:endParaRPr lang="en-US" dirty="0">
              <a:solidFill>
                <a:schemeClr val="tx2"/>
              </a:solidFill>
            </a:endParaRPr>
          </a:p>
          <a:p>
            <a:pPr algn="ctr" fontAlgn="auto">
              <a:lnSpc>
                <a:spcPct val="120000"/>
              </a:lnSpc>
              <a:spcAft>
                <a:spcPct val="25000"/>
              </a:spcAft>
              <a:buFont typeface="Tahoma" pitchFamily="34" charset="0"/>
              <a:buNone/>
              <a:defRPr/>
            </a:pPr>
            <a:r>
              <a:rPr lang="en-US" dirty="0">
                <a:solidFill>
                  <a:schemeClr val="tx2"/>
                </a:solidFill>
              </a:rPr>
              <a:t> </a:t>
            </a:r>
            <a:r>
              <a:rPr lang="en-US" dirty="0" smtClean="0">
                <a:solidFill>
                  <a:schemeClr val="tx2"/>
                </a:solidFill>
              </a:rPr>
              <a:t>September 23, </a:t>
            </a:r>
            <a:r>
              <a:rPr lang="en-US" dirty="0">
                <a:solidFill>
                  <a:schemeClr val="tx2"/>
                </a:solidFill>
              </a:rPr>
              <a:t>2010</a:t>
            </a:r>
          </a:p>
        </p:txBody>
      </p:sp>
      <p:cxnSp>
        <p:nvCxnSpPr>
          <p:cNvPr id="9" name="Straight Connector 8"/>
          <p:cNvCxnSpPr/>
          <p:nvPr/>
        </p:nvCxnSpPr>
        <p:spPr>
          <a:xfrm>
            <a:off x="838200" y="6858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rot="5400000" flipH="1" flipV="1">
            <a:off x="3581400" y="34290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38200" y="61722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pic>
        <p:nvPicPr>
          <p:cNvPr id="14343" name="Picture 1" descr="C:\Users\g.PSFC\Documents\FSP\Program Definition Work\Fusion-Global-Turbulence.jpg"/>
          <p:cNvPicPr>
            <a:picLocks noChangeAspect="1" noChangeArrowheads="1"/>
          </p:cNvPicPr>
          <p:nvPr/>
        </p:nvPicPr>
        <p:blipFill>
          <a:blip r:embed="rId3" cstate="print"/>
          <a:srcRect/>
          <a:stretch>
            <a:fillRect/>
          </a:stretch>
        </p:blipFill>
        <p:spPr bwMode="auto">
          <a:xfrm>
            <a:off x="3429000" y="2133600"/>
            <a:ext cx="2349500" cy="2520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74638"/>
            <a:ext cx="8153400" cy="868362"/>
          </a:xfrm>
          <a:noFill/>
          <a:ln>
            <a:miter lim="800000"/>
            <a:headEnd/>
            <a:tailEnd/>
          </a:ln>
        </p:spPr>
        <p:txBody>
          <a:bodyPr vert="horz" wrap="square" lIns="91440" tIns="45720" rIns="91440" bIns="45720" numCol="1" anchor="t" anchorCtr="0" compatLnSpc="1">
            <a:prstTxWarp prst="textNoShape">
              <a:avLst/>
            </a:prstTxWarp>
            <a:noAutofit/>
          </a:bodyPr>
          <a:lstStyle/>
          <a:p>
            <a:r>
              <a:rPr lang="en-US" dirty="0" smtClean="0"/>
              <a:t>Detailed Expectations Have Been Defined for Component, Framework and Validation</a:t>
            </a:r>
          </a:p>
        </p:txBody>
      </p:sp>
      <p:sp>
        <p:nvSpPr>
          <p:cNvPr id="36867" name="Content Placeholder 7"/>
          <p:cNvSpPr>
            <a:spLocks noGrp="1"/>
          </p:cNvSpPr>
          <p:nvPr>
            <p:ph idx="1"/>
          </p:nvPr>
        </p:nvSpPr>
        <p:spPr bwMode="auto">
          <a:xfrm>
            <a:off x="457200" y="1676400"/>
            <a:ext cx="8229600" cy="4724400"/>
          </a:xfrm>
          <a:noFill/>
          <a:ln>
            <a:miter lim="800000"/>
            <a:headEnd/>
            <a:tailEnd/>
          </a:ln>
        </p:spPr>
        <p:txBody>
          <a:bodyPr vert="horz" wrap="square" lIns="91440" tIns="45720" rIns="91440" bIns="45720" numCol="1" anchor="t" anchorCtr="0" compatLnSpc="1">
            <a:prstTxWarp prst="textNoShape">
              <a:avLst/>
            </a:prstTxWarp>
            <a:normAutofit/>
          </a:bodyPr>
          <a:lstStyle/>
          <a:p>
            <a:pPr marL="168275" indent="-168275">
              <a:lnSpc>
                <a:spcPts val="2400"/>
              </a:lnSpc>
              <a:spcBef>
                <a:spcPct val="0"/>
              </a:spcBef>
              <a:spcAft>
                <a:spcPts val="1200"/>
              </a:spcAft>
            </a:pPr>
            <a:r>
              <a:rPr lang="en-US" b="1" dirty="0" smtClean="0"/>
              <a:t>Components</a:t>
            </a:r>
          </a:p>
          <a:p>
            <a:pPr marL="450850" lvl="1" indent="-168275">
              <a:lnSpc>
                <a:spcPts val="2400"/>
              </a:lnSpc>
              <a:spcBef>
                <a:spcPct val="0"/>
              </a:spcBef>
              <a:spcAft>
                <a:spcPts val="1200"/>
              </a:spcAft>
            </a:pPr>
            <a:r>
              <a:rPr lang="en-US" dirty="0" smtClean="0">
                <a:solidFill>
                  <a:schemeClr val="accent1">
                    <a:lumMod val="75000"/>
                  </a:schemeClr>
                </a:solidFill>
              </a:rPr>
              <a:t>physical models (equations)</a:t>
            </a:r>
          </a:p>
          <a:p>
            <a:pPr marL="450850" lvl="1" indent="-168275">
              <a:lnSpc>
                <a:spcPts val="2400"/>
              </a:lnSpc>
              <a:spcBef>
                <a:spcPct val="0"/>
              </a:spcBef>
              <a:spcAft>
                <a:spcPts val="1200"/>
              </a:spcAft>
            </a:pPr>
            <a:r>
              <a:rPr lang="en-US" dirty="0" smtClean="0">
                <a:solidFill>
                  <a:schemeClr val="accent1">
                    <a:lumMod val="75000"/>
                  </a:schemeClr>
                </a:solidFill>
              </a:rPr>
              <a:t>component factorization and functionality</a:t>
            </a:r>
          </a:p>
          <a:p>
            <a:pPr marL="168275" indent="-168275">
              <a:lnSpc>
                <a:spcPts val="2400"/>
              </a:lnSpc>
              <a:spcBef>
                <a:spcPct val="0"/>
              </a:spcBef>
              <a:spcAft>
                <a:spcPts val="1200"/>
              </a:spcAft>
            </a:pPr>
            <a:r>
              <a:rPr lang="en-US" b="1" dirty="0" smtClean="0"/>
              <a:t>Frameworks</a:t>
            </a:r>
          </a:p>
          <a:p>
            <a:pPr marL="450850" lvl="1" indent="-168275">
              <a:lnSpc>
                <a:spcPts val="2400"/>
              </a:lnSpc>
              <a:spcBef>
                <a:spcPct val="0"/>
              </a:spcBef>
              <a:spcAft>
                <a:spcPts val="1200"/>
              </a:spcAft>
            </a:pPr>
            <a:r>
              <a:rPr lang="en-US" dirty="0" smtClean="0">
                <a:solidFill>
                  <a:schemeClr val="accent1">
                    <a:lumMod val="75000"/>
                  </a:schemeClr>
                </a:solidFill>
              </a:rPr>
              <a:t>Overall description of physics and models that require coupling</a:t>
            </a:r>
          </a:p>
          <a:p>
            <a:pPr marL="450850" lvl="1" indent="-168275">
              <a:lnSpc>
                <a:spcPts val="2400"/>
              </a:lnSpc>
              <a:spcBef>
                <a:spcPct val="0"/>
              </a:spcBef>
              <a:spcAft>
                <a:spcPts val="1200"/>
              </a:spcAft>
            </a:pPr>
            <a:r>
              <a:rPr lang="en-US" dirty="0" smtClean="0">
                <a:solidFill>
                  <a:schemeClr val="accent1">
                    <a:lumMod val="75000"/>
                  </a:schemeClr>
                </a:solidFill>
              </a:rPr>
              <a:t>Computational details</a:t>
            </a:r>
          </a:p>
          <a:p>
            <a:pPr marL="450850" lvl="1" indent="-168275">
              <a:lnSpc>
                <a:spcPts val="2400"/>
              </a:lnSpc>
              <a:spcBef>
                <a:spcPct val="0"/>
              </a:spcBef>
              <a:spcAft>
                <a:spcPts val="1200"/>
              </a:spcAft>
            </a:pPr>
            <a:r>
              <a:rPr lang="en-US" dirty="0" smtClean="0">
                <a:solidFill>
                  <a:schemeClr val="accent1">
                    <a:lumMod val="75000"/>
                  </a:schemeClr>
                </a:solidFill>
              </a:rPr>
              <a:t>Data exchange details</a:t>
            </a:r>
          </a:p>
          <a:p>
            <a:pPr marL="168275" indent="-168275">
              <a:lnSpc>
                <a:spcPts val="2400"/>
              </a:lnSpc>
              <a:spcBef>
                <a:spcPct val="0"/>
              </a:spcBef>
              <a:spcAft>
                <a:spcPts val="1200"/>
              </a:spcAft>
            </a:pPr>
            <a:r>
              <a:rPr lang="en-US" b="1" dirty="0" smtClean="0"/>
              <a:t>Validation</a:t>
            </a:r>
          </a:p>
          <a:p>
            <a:pPr marL="450850" lvl="1" indent="-168275">
              <a:lnSpc>
                <a:spcPts val="2400"/>
              </a:lnSpc>
              <a:spcBef>
                <a:spcPct val="0"/>
              </a:spcBef>
              <a:spcAft>
                <a:spcPts val="1200"/>
              </a:spcAft>
            </a:pPr>
            <a:r>
              <a:rPr lang="en-US" dirty="0" smtClean="0">
                <a:solidFill>
                  <a:schemeClr val="accent1">
                    <a:lumMod val="75000"/>
                  </a:schemeClr>
                </a:solidFill>
              </a:rPr>
              <a:t>Critical scientific issues and measurement requirements</a:t>
            </a:r>
          </a:p>
          <a:p>
            <a:pPr marL="168275" indent="-168275">
              <a:lnSpc>
                <a:spcPts val="2400"/>
              </a:lnSpc>
              <a:spcBef>
                <a:spcPct val="0"/>
              </a:spcBef>
              <a:spcAft>
                <a:spcPts val="1200"/>
              </a:spcAft>
            </a:pPr>
            <a:r>
              <a:rPr lang="en-US" b="1" dirty="0" smtClean="0"/>
              <a:t>Further details on each will be provided in subsequent talks</a:t>
            </a:r>
          </a:p>
        </p:txBody>
      </p:sp>
      <p:cxnSp>
        <p:nvCxnSpPr>
          <p:cNvPr id="9" name="Straight Connector 8"/>
          <p:cNvCxnSpPr/>
          <p:nvPr/>
        </p:nvCxnSpPr>
        <p:spPr>
          <a:xfrm>
            <a:off x="762000" y="13716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74638"/>
            <a:ext cx="8153400" cy="563562"/>
          </a:xfrm>
          <a:noFill/>
          <a:ln>
            <a:miter lim="800000"/>
            <a:headEnd/>
            <a:tailEnd/>
          </a:ln>
        </p:spPr>
        <p:txBody>
          <a:bodyPr vert="horz" wrap="square" lIns="91440" tIns="45720" rIns="91440" bIns="45720" numCol="1" anchor="t" anchorCtr="0" compatLnSpc="1">
            <a:prstTxWarp prst="textNoShape">
              <a:avLst/>
            </a:prstTxWarp>
            <a:noAutofit/>
          </a:bodyPr>
          <a:lstStyle/>
          <a:p>
            <a:r>
              <a:rPr lang="en-US" dirty="0" smtClean="0"/>
              <a:t>Agreed Outline of Final Reports (1)</a:t>
            </a:r>
          </a:p>
        </p:txBody>
      </p:sp>
      <p:sp>
        <p:nvSpPr>
          <p:cNvPr id="36867" name="Content Placeholder 7"/>
          <p:cNvSpPr>
            <a:spLocks noGrp="1"/>
          </p:cNvSpPr>
          <p:nvPr>
            <p:ph idx="1"/>
          </p:nvPr>
        </p:nvSpPr>
        <p:spPr bwMode="auto">
          <a:xfrm>
            <a:off x="457200" y="1447800"/>
            <a:ext cx="8229600" cy="4800600"/>
          </a:xfrm>
          <a:noFill/>
          <a:ln>
            <a:miter lim="800000"/>
            <a:headEnd/>
            <a:tailEnd/>
          </a:ln>
        </p:spPr>
        <p:txBody>
          <a:bodyPr vert="horz" wrap="square" lIns="91440" tIns="45720" rIns="91440" bIns="45720" numCol="1" anchor="t" anchorCtr="0" compatLnSpc="1">
            <a:prstTxWarp prst="textNoShape">
              <a:avLst/>
            </a:prstTxWarp>
            <a:normAutofit/>
          </a:bodyPr>
          <a:lstStyle/>
          <a:p>
            <a:pPr marL="342900" indent="-342900">
              <a:lnSpc>
                <a:spcPct val="120000"/>
              </a:lnSpc>
              <a:spcBef>
                <a:spcPct val="0"/>
              </a:spcBef>
              <a:spcAft>
                <a:spcPts val="1200"/>
              </a:spcAft>
              <a:buFont typeface="+mj-lt"/>
              <a:buAutoNum type="alphaUcPeriod"/>
            </a:pPr>
            <a:r>
              <a:rPr lang="en-US" b="1" dirty="0" smtClean="0"/>
              <a:t> Background and motivation </a:t>
            </a:r>
          </a:p>
          <a:p>
            <a:pPr marL="342900" indent="-342900">
              <a:lnSpc>
                <a:spcPct val="120000"/>
              </a:lnSpc>
              <a:spcBef>
                <a:spcPct val="0"/>
              </a:spcBef>
              <a:spcAft>
                <a:spcPts val="1200"/>
              </a:spcAft>
              <a:buFont typeface="+mj-lt"/>
              <a:buAutoNum type="alphaUcPeriod"/>
            </a:pPr>
            <a:r>
              <a:rPr lang="en-US" b="1" dirty="0" smtClean="0"/>
              <a:t>Goals for the science driver:</a:t>
            </a:r>
            <a:r>
              <a:rPr lang="en-US" dirty="0" smtClean="0"/>
              <a:t> </a:t>
            </a:r>
            <a:r>
              <a:rPr lang="en-US" dirty="0" smtClean="0">
                <a:solidFill>
                  <a:schemeClr val="tx2"/>
                </a:solidFill>
                <a:latin typeface="+mn-lt"/>
              </a:rPr>
              <a:t>with clear explanation of the problems being addressed, physics challenges and the modeling capabilities required.</a:t>
            </a:r>
          </a:p>
          <a:p>
            <a:pPr marL="342900" indent="-342900">
              <a:lnSpc>
                <a:spcPct val="120000"/>
              </a:lnSpc>
              <a:spcBef>
                <a:spcPct val="0"/>
              </a:spcBef>
              <a:spcAft>
                <a:spcPts val="1200"/>
              </a:spcAft>
              <a:buFont typeface="+mj-lt"/>
              <a:buAutoNum type="alphaUcPeriod"/>
            </a:pPr>
            <a:r>
              <a:rPr lang="en-US" b="1" dirty="0" smtClean="0"/>
              <a:t>Components: </a:t>
            </a:r>
            <a:r>
              <a:rPr lang="en-US" dirty="0" smtClean="0"/>
              <a:t/>
            </a:r>
            <a:br>
              <a:rPr lang="en-US" dirty="0" smtClean="0"/>
            </a:br>
            <a:r>
              <a:rPr lang="en-US" dirty="0" smtClean="0">
                <a:solidFill>
                  <a:schemeClr val="tx2"/>
                </a:solidFill>
                <a:latin typeface="+mn-lt"/>
              </a:rPr>
              <a:t>1) Functional requirements for physics codes components) that need to be integrated in order to achieve the goals associated with the science driver. </a:t>
            </a:r>
            <a:br>
              <a:rPr lang="en-US" dirty="0" smtClean="0">
                <a:solidFill>
                  <a:schemeClr val="tx2"/>
                </a:solidFill>
                <a:latin typeface="+mn-lt"/>
              </a:rPr>
            </a:br>
            <a:r>
              <a:rPr lang="en-US" dirty="0" smtClean="0">
                <a:solidFill>
                  <a:schemeClr val="tx2"/>
                </a:solidFill>
                <a:latin typeface="+mn-lt"/>
              </a:rPr>
              <a:t>2) Plans for adapting older components and as well as plans for developing new components.</a:t>
            </a:r>
            <a:r>
              <a:rPr lang="en-US" dirty="0" smtClean="0">
                <a:solidFill>
                  <a:schemeClr val="tx2"/>
                </a:solidFill>
              </a:rPr>
              <a:t> </a:t>
            </a:r>
          </a:p>
          <a:p>
            <a:pPr marL="342900" indent="-342900">
              <a:lnSpc>
                <a:spcPct val="120000"/>
              </a:lnSpc>
              <a:spcBef>
                <a:spcPct val="0"/>
              </a:spcBef>
              <a:spcAft>
                <a:spcPts val="1200"/>
              </a:spcAft>
              <a:buFont typeface="+mj-lt"/>
              <a:buAutoNum type="alphaUcPeriod"/>
            </a:pPr>
            <a:r>
              <a:rPr lang="en-US" b="1" dirty="0" smtClean="0"/>
              <a:t>Framework requirements </a:t>
            </a:r>
            <a:r>
              <a:rPr lang="en-US" dirty="0" smtClean="0"/>
              <a:t/>
            </a:r>
            <a:br>
              <a:rPr lang="en-US" dirty="0" smtClean="0"/>
            </a:br>
            <a:r>
              <a:rPr lang="en-US" dirty="0" smtClean="0">
                <a:solidFill>
                  <a:schemeClr val="tx2"/>
                </a:solidFill>
                <a:latin typeface="+mn-lt"/>
              </a:rPr>
              <a:t>1) Analysis of the requirements for composition of the physics components (including data exchanges and algorithms) </a:t>
            </a:r>
            <a:br>
              <a:rPr lang="en-US" dirty="0" smtClean="0">
                <a:solidFill>
                  <a:schemeClr val="tx2"/>
                </a:solidFill>
                <a:latin typeface="+mn-lt"/>
              </a:rPr>
            </a:br>
            <a:r>
              <a:rPr lang="en-US" dirty="0" smtClean="0">
                <a:solidFill>
                  <a:schemeClr val="tx2"/>
                </a:solidFill>
                <a:latin typeface="+mn-lt"/>
              </a:rPr>
              <a:t>2) Analysis of the requirements for the full workflow (task composition) </a:t>
            </a:r>
          </a:p>
        </p:txBody>
      </p:sp>
      <p:cxnSp>
        <p:nvCxnSpPr>
          <p:cNvPr id="9" name="Straight Connector 8"/>
          <p:cNvCxnSpPr/>
          <p:nvPr/>
        </p:nvCxnSpPr>
        <p:spPr>
          <a:xfrm>
            <a:off x="762000" y="9144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74638"/>
            <a:ext cx="8153400" cy="563562"/>
          </a:xfrm>
          <a:noFill/>
          <a:ln>
            <a:miter lim="800000"/>
            <a:headEnd/>
            <a:tailEnd/>
          </a:ln>
        </p:spPr>
        <p:txBody>
          <a:bodyPr vert="horz" wrap="square" lIns="91440" tIns="45720" rIns="91440" bIns="45720" numCol="1" anchor="t" anchorCtr="0" compatLnSpc="1">
            <a:prstTxWarp prst="textNoShape">
              <a:avLst/>
            </a:prstTxWarp>
            <a:noAutofit/>
          </a:bodyPr>
          <a:lstStyle/>
          <a:p>
            <a:r>
              <a:rPr lang="en-US" dirty="0" smtClean="0"/>
              <a:t>Agreed Outline of Final Reports (2)</a:t>
            </a:r>
          </a:p>
        </p:txBody>
      </p:sp>
      <p:sp>
        <p:nvSpPr>
          <p:cNvPr id="36867" name="Content Placeholder 7"/>
          <p:cNvSpPr>
            <a:spLocks noGrp="1"/>
          </p:cNvSpPr>
          <p:nvPr>
            <p:ph idx="1"/>
          </p:nvPr>
        </p:nvSpPr>
        <p:spPr bwMode="auto">
          <a:xfrm>
            <a:off x="457200" y="1219200"/>
            <a:ext cx="8229600" cy="5334000"/>
          </a:xfrm>
          <a:noFill/>
          <a:ln>
            <a:miter lim="800000"/>
            <a:headEnd/>
            <a:tailEnd/>
          </a:ln>
        </p:spPr>
        <p:txBody>
          <a:bodyPr vert="horz" wrap="square" lIns="91440" tIns="45720" rIns="91440" bIns="45720" numCol="1" anchor="t" anchorCtr="0" compatLnSpc="1">
            <a:prstTxWarp prst="textNoShape">
              <a:avLst/>
            </a:prstTxWarp>
            <a:normAutofit/>
          </a:bodyPr>
          <a:lstStyle/>
          <a:p>
            <a:pPr marL="342900" indent="-342900">
              <a:lnSpc>
                <a:spcPct val="120000"/>
              </a:lnSpc>
              <a:spcBef>
                <a:spcPct val="0"/>
              </a:spcBef>
              <a:spcAft>
                <a:spcPts val="1200"/>
              </a:spcAft>
              <a:buFont typeface="+mj-lt"/>
              <a:buAutoNum type="alphaUcPeriod" startAt="5"/>
            </a:pPr>
            <a:r>
              <a:rPr lang="en-US" b="1" dirty="0" smtClean="0"/>
              <a:t>Validation requirements: </a:t>
            </a:r>
            <a:r>
              <a:rPr lang="en-US" dirty="0" smtClean="0"/>
              <a:t/>
            </a:r>
            <a:br>
              <a:rPr lang="en-US" dirty="0" smtClean="0"/>
            </a:br>
            <a:r>
              <a:rPr lang="en-US" dirty="0" smtClean="0">
                <a:solidFill>
                  <a:schemeClr val="tx2"/>
                </a:solidFill>
                <a:latin typeface="+mn-lt"/>
              </a:rPr>
              <a:t>1) Measurement requirements and notable gaps </a:t>
            </a:r>
            <a:br>
              <a:rPr lang="en-US" dirty="0" smtClean="0">
                <a:solidFill>
                  <a:schemeClr val="tx2"/>
                </a:solidFill>
                <a:latin typeface="+mn-lt"/>
              </a:rPr>
            </a:br>
            <a:r>
              <a:rPr lang="en-US" dirty="0" smtClean="0">
                <a:solidFill>
                  <a:schemeClr val="tx2"/>
                </a:solidFill>
                <a:latin typeface="+mn-lt"/>
              </a:rPr>
              <a:t>2) Plans for validation of critical physics associated with the science driver</a:t>
            </a:r>
          </a:p>
          <a:p>
            <a:pPr marL="342900" indent="-342900">
              <a:lnSpc>
                <a:spcPct val="120000"/>
              </a:lnSpc>
              <a:spcBef>
                <a:spcPct val="0"/>
              </a:spcBef>
              <a:spcAft>
                <a:spcPts val="1200"/>
              </a:spcAft>
              <a:buFont typeface="+mj-lt"/>
              <a:buAutoNum type="alphaUcPeriod" startAt="5"/>
            </a:pPr>
            <a:r>
              <a:rPr lang="en-US" b="1" dirty="0" smtClean="0"/>
              <a:t>Connections to other work</a:t>
            </a:r>
            <a:r>
              <a:rPr lang="en-US" dirty="0" smtClean="0"/>
              <a:t> </a:t>
            </a:r>
            <a:br>
              <a:rPr lang="en-US" dirty="0" smtClean="0"/>
            </a:br>
            <a:r>
              <a:rPr lang="en-US" dirty="0" smtClean="0">
                <a:solidFill>
                  <a:schemeClr val="tx2"/>
                </a:solidFill>
                <a:latin typeface="+mn-lt"/>
              </a:rPr>
              <a:t>1) Needs for collaboration with other efforts within the FSP </a:t>
            </a:r>
            <a:br>
              <a:rPr lang="en-US" dirty="0" smtClean="0">
                <a:solidFill>
                  <a:schemeClr val="tx2"/>
                </a:solidFill>
                <a:latin typeface="+mn-lt"/>
              </a:rPr>
            </a:br>
            <a:r>
              <a:rPr lang="en-US" dirty="0" smtClean="0">
                <a:solidFill>
                  <a:schemeClr val="tx2"/>
                </a:solidFill>
                <a:latin typeface="+mn-lt"/>
              </a:rPr>
              <a:t>2) Requirements for work to be accomplished outside the FSP (foundational theory, etc.) </a:t>
            </a:r>
          </a:p>
          <a:p>
            <a:pPr marL="342900" indent="-342900">
              <a:lnSpc>
                <a:spcPct val="120000"/>
              </a:lnSpc>
              <a:spcBef>
                <a:spcPct val="0"/>
              </a:spcBef>
              <a:spcAft>
                <a:spcPts val="1200"/>
              </a:spcAft>
              <a:buFont typeface="+mj-lt"/>
              <a:buAutoNum type="alphaUcPeriod" startAt="5"/>
            </a:pPr>
            <a:r>
              <a:rPr lang="en-US" b="1" dirty="0" smtClean="0"/>
              <a:t>Schedule and resources </a:t>
            </a:r>
            <a:r>
              <a:rPr lang="en-US" dirty="0" smtClean="0"/>
              <a:t/>
            </a:r>
            <a:br>
              <a:rPr lang="en-US" dirty="0" smtClean="0"/>
            </a:br>
            <a:r>
              <a:rPr lang="en-US" dirty="0" smtClean="0">
                <a:solidFill>
                  <a:schemeClr val="tx2"/>
                </a:solidFill>
                <a:latin typeface="+mn-lt"/>
              </a:rPr>
              <a:t>1) A projected schedule of the work to be carried over a 15 year time period including notes on dependences with other Science Driver (or other FSP) activities and deliverables. </a:t>
            </a:r>
            <a:br>
              <a:rPr lang="en-US" dirty="0" smtClean="0">
                <a:solidFill>
                  <a:schemeClr val="tx2"/>
                </a:solidFill>
                <a:latin typeface="+mn-lt"/>
              </a:rPr>
            </a:br>
            <a:r>
              <a:rPr lang="en-US" dirty="0" smtClean="0">
                <a:solidFill>
                  <a:schemeClr val="tx2"/>
                </a:solidFill>
                <a:latin typeface="+mn-lt"/>
              </a:rPr>
              <a:t>2) Realistic estimate of resources required </a:t>
            </a:r>
          </a:p>
          <a:p>
            <a:pPr marL="342900" indent="-342900">
              <a:lnSpc>
                <a:spcPct val="120000"/>
              </a:lnSpc>
              <a:spcBef>
                <a:spcPct val="0"/>
              </a:spcBef>
              <a:spcAft>
                <a:spcPts val="1200"/>
              </a:spcAft>
              <a:buFont typeface="+mj-lt"/>
              <a:buAutoNum type="alphaUcPeriod" startAt="5"/>
            </a:pPr>
            <a:r>
              <a:rPr lang="en-US" b="1" dirty="0" smtClean="0"/>
              <a:t>Milestones:</a:t>
            </a:r>
            <a:r>
              <a:rPr lang="en-US" dirty="0" smtClean="0"/>
              <a:t> </a:t>
            </a:r>
            <a:r>
              <a:rPr lang="en-US" dirty="0" smtClean="0">
                <a:solidFill>
                  <a:schemeClr val="tx2"/>
                </a:solidFill>
                <a:latin typeface="+mn-lt"/>
              </a:rPr>
              <a:t>Suggested high-level goals and milestones (perhaps at roughly the 2, 5, 10 and 15 year marks.)</a:t>
            </a:r>
          </a:p>
        </p:txBody>
      </p:sp>
      <p:cxnSp>
        <p:nvCxnSpPr>
          <p:cNvPr id="9" name="Straight Connector 8"/>
          <p:cNvCxnSpPr/>
          <p:nvPr/>
        </p:nvCxnSpPr>
        <p:spPr>
          <a:xfrm>
            <a:off x="762000" y="9144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Outline</a:t>
            </a:r>
          </a:p>
        </p:txBody>
      </p:sp>
      <p:sp>
        <p:nvSpPr>
          <p:cNvPr id="15363" name="Content Placeholder 7"/>
          <p:cNvSpPr>
            <a:spLocks noGrp="1"/>
          </p:cNvSpPr>
          <p:nvPr>
            <p:ph idx="1"/>
          </p:nvPr>
        </p:nvSpPr>
        <p:spPr bwMode="auto">
          <a:xfrm>
            <a:off x="1219200" y="1524000"/>
            <a:ext cx="6705600" cy="4221163"/>
          </a:xfrm>
          <a:noFill/>
          <a:ln>
            <a:miter lim="800000"/>
            <a:headEnd/>
            <a:tailEnd/>
          </a:ln>
        </p:spPr>
        <p:txBody>
          <a:bodyPr vert="horz" wrap="square" lIns="91440" tIns="45720" rIns="91440" bIns="45720" numCol="1" anchor="t" anchorCtr="0" compatLnSpc="1">
            <a:prstTxWarp prst="textNoShape">
              <a:avLst/>
            </a:prstTxWarp>
          </a:bodyPr>
          <a:lstStyle/>
          <a:p>
            <a:pPr>
              <a:spcBef>
                <a:spcPct val="0"/>
              </a:spcBef>
              <a:spcAft>
                <a:spcPts val="1800"/>
              </a:spcAft>
            </a:pPr>
            <a:r>
              <a:rPr lang="en-US" dirty="0" smtClean="0">
                <a:solidFill>
                  <a:schemeClr val="bg1">
                    <a:lumMod val="75000"/>
                  </a:schemeClr>
                </a:solidFill>
              </a:rPr>
              <a:t>Introduction and Motivation</a:t>
            </a:r>
          </a:p>
          <a:p>
            <a:pPr>
              <a:spcBef>
                <a:spcPct val="0"/>
              </a:spcBef>
              <a:spcAft>
                <a:spcPts val="1800"/>
              </a:spcAft>
            </a:pPr>
            <a:r>
              <a:rPr lang="en-US" dirty="0" smtClean="0">
                <a:solidFill>
                  <a:schemeClr val="bg1">
                    <a:lumMod val="75000"/>
                  </a:schemeClr>
                </a:solidFill>
              </a:rPr>
              <a:t>Process and progress developing plans based on Science Drivers</a:t>
            </a:r>
          </a:p>
          <a:p>
            <a:pPr lvl="1">
              <a:spcBef>
                <a:spcPct val="0"/>
              </a:spcBef>
              <a:spcAft>
                <a:spcPts val="1800"/>
              </a:spcAft>
            </a:pPr>
            <a:r>
              <a:rPr lang="en-US" dirty="0" smtClean="0">
                <a:solidFill>
                  <a:schemeClr val="bg1">
                    <a:lumMod val="75000"/>
                  </a:schemeClr>
                </a:solidFill>
              </a:rPr>
              <a:t>Integrated Planning Teams</a:t>
            </a:r>
          </a:p>
          <a:p>
            <a:pPr lvl="1">
              <a:spcBef>
                <a:spcPct val="0"/>
              </a:spcBef>
              <a:spcAft>
                <a:spcPts val="1800"/>
              </a:spcAft>
            </a:pPr>
            <a:r>
              <a:rPr lang="en-US" dirty="0" smtClean="0">
                <a:solidFill>
                  <a:schemeClr val="bg1">
                    <a:lumMod val="75000"/>
                  </a:schemeClr>
                </a:solidFill>
              </a:rPr>
              <a:t>Charge to teams</a:t>
            </a:r>
          </a:p>
          <a:p>
            <a:pPr>
              <a:spcBef>
                <a:spcPct val="0"/>
              </a:spcBef>
              <a:spcAft>
                <a:spcPts val="1800"/>
              </a:spcAft>
            </a:pPr>
            <a:r>
              <a:rPr lang="en-US" dirty="0" smtClean="0">
                <a:solidFill>
                  <a:srgbClr val="014AA3"/>
                </a:solidFill>
              </a:rPr>
              <a:t>Description and status of Science Applications </a:t>
            </a:r>
          </a:p>
          <a:p>
            <a:pPr lvl="1">
              <a:spcBef>
                <a:spcPct val="0"/>
              </a:spcBef>
              <a:spcAft>
                <a:spcPts val="1800"/>
              </a:spcAft>
            </a:pPr>
            <a:r>
              <a:rPr lang="en-US" dirty="0" smtClean="0">
                <a:solidFill>
                  <a:srgbClr val="014AA3"/>
                </a:solidFill>
              </a:rPr>
              <a:t>How does proposed approach help answer science questions?</a:t>
            </a:r>
          </a:p>
          <a:p>
            <a:pPr>
              <a:spcBef>
                <a:spcPct val="0"/>
              </a:spcBef>
              <a:spcAft>
                <a:spcPts val="1800"/>
              </a:spcAft>
            </a:pPr>
            <a:r>
              <a:rPr lang="en-US" dirty="0" smtClean="0">
                <a:solidFill>
                  <a:schemeClr val="bg1">
                    <a:lumMod val="75000"/>
                  </a:schemeClr>
                </a:solidFill>
              </a:rPr>
              <a:t>Response to questions and recommendations from last PAC</a:t>
            </a:r>
          </a:p>
          <a:p>
            <a:pPr>
              <a:spcBef>
                <a:spcPct val="0"/>
              </a:spcBef>
              <a:spcAft>
                <a:spcPts val="1800"/>
              </a:spcAft>
            </a:pPr>
            <a:endParaRPr lang="en-US" dirty="0" smtClean="0">
              <a:solidFill>
                <a:srgbClr val="014AA3"/>
              </a:solidFill>
            </a:endParaRPr>
          </a:p>
          <a:p>
            <a:pPr>
              <a:spcBef>
                <a:spcPct val="0"/>
              </a:spcBef>
              <a:spcAft>
                <a:spcPts val="1800"/>
              </a:spcAft>
            </a:pPr>
            <a:endParaRPr lang="en-US" dirty="0" smtClean="0">
              <a:solidFill>
                <a:srgbClr val="014AA3"/>
              </a:solidFill>
            </a:endParaRPr>
          </a:p>
        </p:txBody>
      </p:sp>
      <p:cxnSp>
        <p:nvCxnSpPr>
          <p:cNvPr id="9" name="Straight Connector 8"/>
          <p:cNvCxnSpPr/>
          <p:nvPr/>
        </p:nvCxnSpPr>
        <p:spPr>
          <a:xfrm>
            <a:off x="838200" y="10668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563562"/>
          </a:xfrm>
        </p:spPr>
        <p:txBody>
          <a:bodyPr>
            <a:normAutofit/>
          </a:bodyPr>
          <a:lstStyle/>
          <a:p>
            <a:r>
              <a:rPr lang="en-US" dirty="0" smtClean="0"/>
              <a:t>Plasma Boundary Layer</a:t>
            </a:r>
            <a:endParaRPr lang="en-US" dirty="0">
              <a:latin typeface="Arial" pitchFamily="34" charset="0"/>
              <a:cs typeface="Arial" pitchFamily="34" charset="0"/>
            </a:endParaRPr>
          </a:p>
        </p:txBody>
      </p:sp>
      <p:sp>
        <p:nvSpPr>
          <p:cNvPr id="8" name="Content Placeholder 7"/>
          <p:cNvSpPr>
            <a:spLocks noGrp="1"/>
          </p:cNvSpPr>
          <p:nvPr>
            <p:ph idx="1"/>
          </p:nvPr>
        </p:nvSpPr>
        <p:spPr>
          <a:xfrm>
            <a:off x="838200" y="1066800"/>
            <a:ext cx="8001000" cy="5486400"/>
          </a:xfrm>
        </p:spPr>
        <p:txBody>
          <a:bodyPr>
            <a:normAutofit/>
          </a:bodyPr>
          <a:lstStyle/>
          <a:p>
            <a:pPr>
              <a:lnSpc>
                <a:spcPts val="2200"/>
              </a:lnSpc>
              <a:spcBef>
                <a:spcPts val="0"/>
              </a:spcBef>
              <a:spcAft>
                <a:spcPts val="1200"/>
              </a:spcAft>
            </a:pPr>
            <a:r>
              <a:rPr lang="en-US" b="1" dirty="0" smtClean="0"/>
              <a:t>Crucial unresolved scientific issues for fusion.</a:t>
            </a:r>
          </a:p>
          <a:p>
            <a:pPr lvl="1">
              <a:lnSpc>
                <a:spcPts val="2200"/>
              </a:lnSpc>
              <a:spcBef>
                <a:spcPts val="0"/>
              </a:spcBef>
              <a:spcAft>
                <a:spcPts val="1200"/>
              </a:spcAft>
            </a:pPr>
            <a:r>
              <a:rPr lang="en-US" dirty="0" smtClean="0">
                <a:solidFill>
                  <a:schemeClr val="accent1">
                    <a:lumMod val="75000"/>
                  </a:schemeClr>
                </a:solidFill>
              </a:rPr>
              <a:t>Heat and particle loads</a:t>
            </a:r>
          </a:p>
          <a:p>
            <a:pPr lvl="1">
              <a:lnSpc>
                <a:spcPts val="2200"/>
              </a:lnSpc>
              <a:spcBef>
                <a:spcPts val="0"/>
              </a:spcBef>
              <a:spcAft>
                <a:spcPts val="1200"/>
              </a:spcAft>
            </a:pPr>
            <a:r>
              <a:rPr lang="en-US" dirty="0" smtClean="0">
                <a:solidFill>
                  <a:schemeClr val="accent1">
                    <a:lumMod val="75000"/>
                  </a:schemeClr>
                </a:solidFill>
              </a:rPr>
              <a:t>Erosion of first wall &amp; impurity generation &amp; screening</a:t>
            </a:r>
          </a:p>
          <a:p>
            <a:pPr lvl="1">
              <a:lnSpc>
                <a:spcPts val="2200"/>
              </a:lnSpc>
              <a:spcBef>
                <a:spcPts val="0"/>
              </a:spcBef>
              <a:spcAft>
                <a:spcPts val="1200"/>
              </a:spcAft>
            </a:pPr>
            <a:r>
              <a:rPr lang="en-US" dirty="0" smtClean="0">
                <a:solidFill>
                  <a:schemeClr val="accent1">
                    <a:lumMod val="75000"/>
                  </a:schemeClr>
                </a:solidFill>
              </a:rPr>
              <a:t>Tritium fuel cycle – retention in first wall</a:t>
            </a:r>
          </a:p>
          <a:p>
            <a:pPr lvl="1">
              <a:lnSpc>
                <a:spcPts val="2200"/>
              </a:lnSpc>
              <a:spcBef>
                <a:spcPts val="0"/>
              </a:spcBef>
              <a:spcAft>
                <a:spcPts val="1200"/>
              </a:spcAft>
              <a:buNone/>
            </a:pPr>
            <a:endParaRPr lang="en-US" dirty="0" smtClean="0">
              <a:solidFill>
                <a:srgbClr val="002060"/>
              </a:solidFill>
            </a:endParaRPr>
          </a:p>
          <a:p>
            <a:pPr>
              <a:lnSpc>
                <a:spcPts val="2200"/>
              </a:lnSpc>
              <a:spcBef>
                <a:spcPts val="0"/>
              </a:spcBef>
              <a:spcAft>
                <a:spcPts val="1200"/>
              </a:spcAft>
            </a:pPr>
            <a:r>
              <a:rPr lang="en-US" b="1" dirty="0" smtClean="0"/>
              <a:t>Key Challenges</a:t>
            </a:r>
          </a:p>
          <a:p>
            <a:pPr lvl="1">
              <a:lnSpc>
                <a:spcPts val="2200"/>
              </a:lnSpc>
              <a:spcBef>
                <a:spcPts val="0"/>
              </a:spcBef>
              <a:spcAft>
                <a:spcPts val="1200"/>
              </a:spcAft>
            </a:pPr>
            <a:r>
              <a:rPr lang="en-US" dirty="0" smtClean="0">
                <a:solidFill>
                  <a:schemeClr val="accent1">
                    <a:lumMod val="75000"/>
                  </a:schemeClr>
                </a:solidFill>
              </a:rPr>
              <a:t>Self-consistent solution of coupled plasma turbulence, macro-stability, neutral transport, atomic physics</a:t>
            </a:r>
          </a:p>
          <a:p>
            <a:pPr lvl="1">
              <a:lnSpc>
                <a:spcPts val="2200"/>
              </a:lnSpc>
              <a:spcBef>
                <a:spcPts val="0"/>
              </a:spcBef>
              <a:spcAft>
                <a:spcPts val="1200"/>
              </a:spcAft>
            </a:pPr>
            <a:r>
              <a:rPr lang="en-US" dirty="0" smtClean="0">
                <a:solidFill>
                  <a:schemeClr val="accent1">
                    <a:lumMod val="75000"/>
                  </a:schemeClr>
                </a:solidFill>
              </a:rPr>
              <a:t>Complexity of plasma-wall interactions, materials chemistry and morphology, large range of timescales</a:t>
            </a:r>
          </a:p>
          <a:p>
            <a:pPr lvl="1">
              <a:lnSpc>
                <a:spcPts val="2200"/>
              </a:lnSpc>
              <a:spcBef>
                <a:spcPts val="0"/>
              </a:spcBef>
              <a:spcAft>
                <a:spcPts val="1200"/>
              </a:spcAft>
            </a:pPr>
            <a:r>
              <a:rPr lang="en-US" dirty="0" smtClean="0">
                <a:solidFill>
                  <a:schemeClr val="accent1">
                    <a:lumMod val="75000"/>
                  </a:schemeClr>
                </a:solidFill>
              </a:rPr>
              <a:t>Lack of spatial scale separation (gradients, gyro-radius, neutral </a:t>
            </a:r>
            <a:r>
              <a:rPr lang="en-US" dirty="0" err="1" smtClean="0">
                <a:solidFill>
                  <a:schemeClr val="accent1">
                    <a:lumMod val="75000"/>
                  </a:schemeClr>
                </a:solidFill>
              </a:rPr>
              <a:t>mfp</a:t>
            </a:r>
            <a:r>
              <a:rPr lang="en-US" dirty="0" smtClean="0">
                <a:solidFill>
                  <a:schemeClr val="accent1">
                    <a:lumMod val="75000"/>
                  </a:schemeClr>
                </a:solidFill>
              </a:rPr>
              <a:t>, photon, </a:t>
            </a:r>
            <a:r>
              <a:rPr lang="en-US" dirty="0" err="1" smtClean="0">
                <a:solidFill>
                  <a:schemeClr val="accent1">
                    <a:lumMod val="75000"/>
                  </a:schemeClr>
                </a:solidFill>
              </a:rPr>
              <a:t>mfp</a:t>
            </a:r>
            <a:r>
              <a:rPr lang="en-US" dirty="0" smtClean="0">
                <a:solidFill>
                  <a:schemeClr val="accent1">
                    <a:lumMod val="75000"/>
                  </a:schemeClr>
                </a:solidFill>
              </a:rPr>
              <a:t>), scrape-off layer (SOL) coupling to pedestal</a:t>
            </a:r>
          </a:p>
          <a:p>
            <a:pPr lvl="1">
              <a:lnSpc>
                <a:spcPts val="2200"/>
              </a:lnSpc>
              <a:spcBef>
                <a:spcPts val="0"/>
              </a:spcBef>
              <a:spcAft>
                <a:spcPts val="1200"/>
              </a:spcAft>
            </a:pPr>
            <a:r>
              <a:rPr lang="en-US" dirty="0" smtClean="0">
                <a:solidFill>
                  <a:schemeClr val="accent1">
                    <a:lumMod val="75000"/>
                  </a:schemeClr>
                </a:solidFill>
              </a:rPr>
              <a:t>Magnetic topology: open and closed field lines, 3D geometry</a:t>
            </a: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1" name="Footer Placeholder 10"/>
          <p:cNvSpPr>
            <a:spLocks noGrp="1"/>
          </p:cNvSpPr>
          <p:nvPr>
            <p:ph type="ftr" sz="quarter" idx="11"/>
          </p:nvPr>
        </p:nvSpPr>
        <p:spPr/>
        <p:txBody>
          <a:bodyPr/>
          <a:lstStyle/>
          <a:p>
            <a:pPr>
              <a:defRPr/>
            </a:pPr>
            <a:r>
              <a:rPr lang="en-US" smtClean="0"/>
              <a:t>FSP - PAC  9/23/2010</a:t>
            </a:r>
            <a:endParaRPr lang="en-US" dirty="0"/>
          </a:p>
        </p:txBody>
      </p:sp>
      <p:sp>
        <p:nvSpPr>
          <p:cNvPr id="10" name="Slide Number Placeholder 9"/>
          <p:cNvSpPr>
            <a:spLocks noGrp="1"/>
          </p:cNvSpPr>
          <p:nvPr>
            <p:ph type="sldNum" sz="quarter" idx="10"/>
          </p:nvPr>
        </p:nvSpPr>
        <p:spPr/>
        <p:txBody>
          <a:bodyPr/>
          <a:lstStyle/>
          <a:p>
            <a:pPr>
              <a:defRPr/>
            </a:pPr>
            <a:fld id="{1D832810-EE4A-4D3D-9BE1-89FEFBB562D8}"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563562"/>
          </a:xfrm>
        </p:spPr>
        <p:txBody>
          <a:bodyPr>
            <a:normAutofit/>
          </a:bodyPr>
          <a:lstStyle/>
          <a:p>
            <a:r>
              <a:rPr lang="en-US" dirty="0" smtClean="0"/>
              <a:t>Plasma Boundary Layer Program Plans</a:t>
            </a:r>
            <a:endParaRPr lang="en-US" dirty="0">
              <a:latin typeface="Arial" pitchFamily="34" charset="0"/>
              <a:cs typeface="Arial" pitchFamily="34" charset="0"/>
            </a:endParaRPr>
          </a:p>
        </p:txBody>
      </p:sp>
      <p:sp>
        <p:nvSpPr>
          <p:cNvPr id="8" name="Content Placeholder 7"/>
          <p:cNvSpPr>
            <a:spLocks noGrp="1"/>
          </p:cNvSpPr>
          <p:nvPr>
            <p:ph idx="1"/>
          </p:nvPr>
        </p:nvSpPr>
        <p:spPr>
          <a:xfrm>
            <a:off x="838200" y="1066800"/>
            <a:ext cx="8001000" cy="5486400"/>
          </a:xfrm>
        </p:spPr>
        <p:txBody>
          <a:bodyPr>
            <a:normAutofit/>
          </a:bodyPr>
          <a:lstStyle/>
          <a:p>
            <a:pPr>
              <a:lnSpc>
                <a:spcPts val="2200"/>
              </a:lnSpc>
              <a:spcBef>
                <a:spcPts val="0"/>
              </a:spcBef>
              <a:spcAft>
                <a:spcPts val="600"/>
              </a:spcAft>
            </a:pPr>
            <a:r>
              <a:rPr lang="en-US" b="1" dirty="0" smtClean="0"/>
              <a:t>Years 1-2  </a:t>
            </a:r>
            <a:r>
              <a:rPr lang="en-US" dirty="0" smtClean="0">
                <a:solidFill>
                  <a:srgbClr val="00B050"/>
                </a:solidFill>
              </a:rPr>
              <a:t>(Begin addressing heat and particle loads, impurity sources)</a:t>
            </a:r>
          </a:p>
          <a:p>
            <a:pPr lvl="1">
              <a:lnSpc>
                <a:spcPts val="2200"/>
              </a:lnSpc>
              <a:spcBef>
                <a:spcPts val="0"/>
              </a:spcBef>
              <a:spcAft>
                <a:spcPts val="600"/>
              </a:spcAft>
            </a:pPr>
            <a:r>
              <a:rPr lang="en-US" dirty="0" smtClean="0">
                <a:solidFill>
                  <a:srgbClr val="002060"/>
                </a:solidFill>
                <a:latin typeface="+mn-lt"/>
              </a:rPr>
              <a:t>Coupled fluid turbulence and cross-field transport and …</a:t>
            </a:r>
          </a:p>
          <a:p>
            <a:pPr lvl="1">
              <a:lnSpc>
                <a:spcPts val="2200"/>
              </a:lnSpc>
              <a:spcBef>
                <a:spcPts val="0"/>
              </a:spcBef>
              <a:spcAft>
                <a:spcPts val="600"/>
              </a:spcAft>
            </a:pPr>
            <a:r>
              <a:rPr lang="en-US" dirty="0" smtClean="0">
                <a:solidFill>
                  <a:srgbClr val="002060"/>
                </a:solidFill>
                <a:latin typeface="+mn-lt"/>
              </a:rPr>
              <a:t>Atomic and neutral physics, classical parallel transport</a:t>
            </a:r>
          </a:p>
          <a:p>
            <a:pPr lvl="1">
              <a:lnSpc>
                <a:spcPts val="2200"/>
              </a:lnSpc>
              <a:spcBef>
                <a:spcPts val="0"/>
              </a:spcBef>
              <a:spcAft>
                <a:spcPts val="1800"/>
              </a:spcAft>
            </a:pPr>
            <a:r>
              <a:rPr lang="en-US" dirty="0" smtClean="0">
                <a:solidFill>
                  <a:srgbClr val="002060"/>
                </a:solidFill>
                <a:latin typeface="+mn-lt"/>
              </a:rPr>
              <a:t>Initial dynamic wall model, recycling and sputtering coefficients</a:t>
            </a:r>
          </a:p>
          <a:p>
            <a:pPr marL="174625" lvl="1" indent="-174625">
              <a:lnSpc>
                <a:spcPts val="2200"/>
              </a:lnSpc>
              <a:spcBef>
                <a:spcPts val="0"/>
              </a:spcBef>
              <a:spcAft>
                <a:spcPts val="600"/>
              </a:spcAft>
              <a:buSzPct val="130000"/>
              <a:buFont typeface="Arial" pitchFamily="34" charset="0"/>
              <a:buChar char="•"/>
            </a:pPr>
            <a:r>
              <a:rPr lang="en-US" b="1" dirty="0" smtClean="0"/>
              <a:t>Years 2-5 </a:t>
            </a:r>
            <a:r>
              <a:rPr lang="en-US" dirty="0" smtClean="0">
                <a:solidFill>
                  <a:srgbClr val="00B050"/>
                </a:solidFill>
              </a:rPr>
              <a:t>(More complete model of heat and particle loads, impurity sources, begin addressing retention issues)</a:t>
            </a:r>
          </a:p>
          <a:p>
            <a:pPr marL="407988" lvl="2">
              <a:lnSpc>
                <a:spcPts val="2200"/>
              </a:lnSpc>
              <a:spcBef>
                <a:spcPts val="0"/>
              </a:spcBef>
              <a:spcAft>
                <a:spcPts val="600"/>
              </a:spcAft>
              <a:buSzPct val="130000"/>
              <a:buFont typeface="Arial" pitchFamily="34" charset="0"/>
              <a:buChar char="̶"/>
            </a:pPr>
            <a:r>
              <a:rPr lang="en-US" dirty="0" smtClean="0">
                <a:solidFill>
                  <a:srgbClr val="002060"/>
                </a:solidFill>
                <a:latin typeface="+mn-lt"/>
              </a:rPr>
              <a:t>Preliminary kinetic models for turbulent transport, neutral transport </a:t>
            </a:r>
          </a:p>
          <a:p>
            <a:pPr marL="407988" lvl="2">
              <a:lnSpc>
                <a:spcPts val="2200"/>
              </a:lnSpc>
              <a:spcBef>
                <a:spcPts val="0"/>
              </a:spcBef>
              <a:spcAft>
                <a:spcPts val="600"/>
              </a:spcAft>
              <a:buSzPct val="130000"/>
              <a:buFont typeface="Arial" pitchFamily="34" charset="0"/>
              <a:buChar char="̶"/>
            </a:pPr>
            <a:r>
              <a:rPr lang="en-US" dirty="0" smtClean="0">
                <a:solidFill>
                  <a:srgbClr val="002060"/>
                </a:solidFill>
                <a:latin typeface="+mn-lt"/>
              </a:rPr>
              <a:t>Time dependent models for hydrogen retention and recycling</a:t>
            </a:r>
          </a:p>
          <a:p>
            <a:pPr marL="407988" lvl="2">
              <a:lnSpc>
                <a:spcPts val="2200"/>
              </a:lnSpc>
              <a:spcBef>
                <a:spcPts val="0"/>
              </a:spcBef>
              <a:spcAft>
                <a:spcPts val="1800"/>
              </a:spcAft>
              <a:buSzPct val="130000"/>
              <a:buFont typeface="Arial" pitchFamily="34" charset="0"/>
              <a:buChar char="̶"/>
            </a:pPr>
            <a:r>
              <a:rPr lang="en-US" dirty="0" smtClean="0">
                <a:solidFill>
                  <a:srgbClr val="002060"/>
                </a:solidFill>
                <a:latin typeface="+mn-lt"/>
              </a:rPr>
              <a:t>Fluid impurity transport</a:t>
            </a:r>
            <a:endParaRPr lang="en-US" dirty="0" smtClean="0">
              <a:latin typeface="+mn-lt"/>
            </a:endParaRPr>
          </a:p>
          <a:p>
            <a:pPr>
              <a:lnSpc>
                <a:spcPts val="2200"/>
              </a:lnSpc>
              <a:spcBef>
                <a:spcPts val="0"/>
              </a:spcBef>
              <a:spcAft>
                <a:spcPts val="600"/>
              </a:spcAft>
            </a:pPr>
            <a:r>
              <a:rPr lang="en-US" b="1" dirty="0" smtClean="0"/>
              <a:t>Years 5-15 </a:t>
            </a:r>
            <a:r>
              <a:rPr lang="en-US" dirty="0" smtClean="0">
                <a:solidFill>
                  <a:srgbClr val="00B050"/>
                </a:solidFill>
              </a:rPr>
              <a:t>(Models for retention, first wall erosion)</a:t>
            </a:r>
          </a:p>
          <a:p>
            <a:pPr marL="407988" lvl="2">
              <a:lnSpc>
                <a:spcPts val="2200"/>
              </a:lnSpc>
              <a:spcBef>
                <a:spcPts val="0"/>
              </a:spcBef>
              <a:spcAft>
                <a:spcPts val="600"/>
              </a:spcAft>
              <a:buSzPct val="130000"/>
              <a:buFont typeface="Arial" pitchFamily="34" charset="0"/>
              <a:buChar char="̶"/>
            </a:pPr>
            <a:r>
              <a:rPr lang="en-US" dirty="0" smtClean="0">
                <a:solidFill>
                  <a:srgbClr val="002060"/>
                </a:solidFill>
                <a:latin typeface="+mn-lt"/>
              </a:rPr>
              <a:t>Kinetic models for turbulent transport, neutral transport , impurities</a:t>
            </a:r>
          </a:p>
          <a:p>
            <a:pPr marL="407988" lvl="2">
              <a:lnSpc>
                <a:spcPts val="2200"/>
              </a:lnSpc>
              <a:spcBef>
                <a:spcPts val="0"/>
              </a:spcBef>
              <a:spcAft>
                <a:spcPts val="600"/>
              </a:spcAft>
              <a:buSzPct val="130000"/>
              <a:buFont typeface="Arial" pitchFamily="34" charset="0"/>
              <a:buChar char="̶"/>
            </a:pPr>
            <a:r>
              <a:rPr lang="en-US" dirty="0" smtClean="0">
                <a:solidFill>
                  <a:srgbClr val="002060"/>
                </a:solidFill>
                <a:latin typeface="+mn-lt"/>
              </a:rPr>
              <a:t>More complete PMI models including time dependent surface evolution and 2D transport within the materials, extended molecular dynamics</a:t>
            </a: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1" name="Footer Placeholder 10"/>
          <p:cNvSpPr>
            <a:spLocks noGrp="1"/>
          </p:cNvSpPr>
          <p:nvPr>
            <p:ph type="ftr" sz="quarter" idx="11"/>
          </p:nvPr>
        </p:nvSpPr>
        <p:spPr/>
        <p:txBody>
          <a:bodyPr/>
          <a:lstStyle/>
          <a:p>
            <a:pPr>
              <a:defRPr/>
            </a:pPr>
            <a:r>
              <a:rPr lang="en-US" smtClean="0"/>
              <a:t>FSP - PAC  9/23/2010</a:t>
            </a:r>
            <a:endParaRPr lang="en-US" dirty="0"/>
          </a:p>
        </p:txBody>
      </p:sp>
      <p:sp>
        <p:nvSpPr>
          <p:cNvPr id="10" name="Slide Number Placeholder 9"/>
          <p:cNvSpPr>
            <a:spLocks noGrp="1"/>
          </p:cNvSpPr>
          <p:nvPr>
            <p:ph type="sldNum" sz="quarter" idx="10"/>
          </p:nvPr>
        </p:nvSpPr>
        <p:spPr/>
        <p:txBody>
          <a:bodyPr/>
          <a:lstStyle/>
          <a:p>
            <a:pPr>
              <a:defRPr/>
            </a:pPr>
            <a:fld id="{1D832810-EE4A-4D3D-9BE1-89FEFBB562D8}"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563562"/>
          </a:xfrm>
        </p:spPr>
        <p:txBody>
          <a:bodyPr>
            <a:normAutofit/>
          </a:bodyPr>
          <a:lstStyle/>
          <a:p>
            <a:r>
              <a:rPr lang="en-US" dirty="0" smtClean="0"/>
              <a:t>Pedestal</a:t>
            </a:r>
            <a:endParaRPr lang="en-US" dirty="0">
              <a:latin typeface="Arial" pitchFamily="34" charset="0"/>
              <a:cs typeface="Arial" pitchFamily="34" charset="0"/>
            </a:endParaRPr>
          </a:p>
        </p:txBody>
      </p:sp>
      <p:sp>
        <p:nvSpPr>
          <p:cNvPr id="8" name="Content Placeholder 7"/>
          <p:cNvSpPr>
            <a:spLocks noGrp="1"/>
          </p:cNvSpPr>
          <p:nvPr>
            <p:ph idx="1"/>
          </p:nvPr>
        </p:nvSpPr>
        <p:spPr>
          <a:xfrm>
            <a:off x="609600" y="1066800"/>
            <a:ext cx="8077200" cy="5410200"/>
          </a:xfrm>
        </p:spPr>
        <p:txBody>
          <a:bodyPr>
            <a:normAutofit lnSpcReduction="10000"/>
          </a:bodyPr>
          <a:lstStyle/>
          <a:p>
            <a:pPr>
              <a:lnSpc>
                <a:spcPct val="120000"/>
              </a:lnSpc>
              <a:spcBef>
                <a:spcPts val="0"/>
              </a:spcBef>
              <a:spcAft>
                <a:spcPts val="1200"/>
              </a:spcAft>
            </a:pPr>
            <a:r>
              <a:rPr lang="en-US" b="1" dirty="0" smtClean="0"/>
              <a:t>Key Physics Questions</a:t>
            </a:r>
          </a:p>
          <a:p>
            <a:pPr lvl="1">
              <a:lnSpc>
                <a:spcPct val="120000"/>
              </a:lnSpc>
              <a:spcBef>
                <a:spcPts val="0"/>
              </a:spcBef>
              <a:spcAft>
                <a:spcPts val="1200"/>
              </a:spcAft>
            </a:pPr>
            <a:r>
              <a:rPr lang="en-US" dirty="0" smtClean="0">
                <a:solidFill>
                  <a:schemeClr val="accent1">
                    <a:lumMod val="75000"/>
                  </a:schemeClr>
                </a:solidFill>
                <a:latin typeface="+mn-lt"/>
              </a:rPr>
              <a:t>L-H transition, particularly in terms of input power </a:t>
            </a:r>
          </a:p>
          <a:p>
            <a:pPr lvl="1">
              <a:lnSpc>
                <a:spcPct val="120000"/>
              </a:lnSpc>
              <a:spcBef>
                <a:spcPts val="0"/>
              </a:spcBef>
              <a:spcAft>
                <a:spcPts val="1200"/>
              </a:spcAft>
            </a:pPr>
            <a:r>
              <a:rPr lang="en-US" dirty="0" smtClean="0">
                <a:solidFill>
                  <a:schemeClr val="accent1">
                    <a:lumMod val="75000"/>
                  </a:schemeClr>
                </a:solidFill>
                <a:latin typeface="+mn-lt"/>
              </a:rPr>
              <a:t>Structure of pedestal, pressure, density and temperature profiles</a:t>
            </a:r>
          </a:p>
          <a:p>
            <a:pPr lvl="1">
              <a:lnSpc>
                <a:spcPct val="120000"/>
              </a:lnSpc>
              <a:spcBef>
                <a:spcPts val="0"/>
              </a:spcBef>
              <a:spcAft>
                <a:spcPts val="1200"/>
              </a:spcAft>
            </a:pPr>
            <a:r>
              <a:rPr lang="en-US" dirty="0" smtClean="0">
                <a:solidFill>
                  <a:schemeClr val="accent1">
                    <a:lumMod val="75000"/>
                  </a:schemeClr>
                </a:solidFill>
                <a:latin typeface="+mn-lt"/>
              </a:rPr>
              <a:t>Heat and particle loads from Type I ELMs </a:t>
            </a:r>
          </a:p>
          <a:p>
            <a:pPr lvl="1">
              <a:lnSpc>
                <a:spcPct val="120000"/>
              </a:lnSpc>
              <a:spcBef>
                <a:spcPts val="0"/>
              </a:spcBef>
              <a:spcAft>
                <a:spcPts val="1200"/>
              </a:spcAft>
            </a:pPr>
            <a:r>
              <a:rPr lang="en-US" dirty="0" smtClean="0">
                <a:solidFill>
                  <a:schemeClr val="accent1">
                    <a:lumMod val="75000"/>
                  </a:schemeClr>
                </a:solidFill>
                <a:latin typeface="+mn-lt"/>
              </a:rPr>
              <a:t>Prediction of large scale radial electric field (</a:t>
            </a:r>
            <a:r>
              <a:rPr lang="en-US" dirty="0" err="1" smtClean="0">
                <a:solidFill>
                  <a:schemeClr val="accent1">
                    <a:lumMod val="75000"/>
                  </a:schemeClr>
                </a:solidFill>
                <a:latin typeface="+mn-lt"/>
              </a:rPr>
              <a:t>Er</a:t>
            </a:r>
            <a:r>
              <a:rPr lang="en-US" dirty="0" smtClean="0">
                <a:solidFill>
                  <a:schemeClr val="accent1">
                    <a:lumMod val="75000"/>
                  </a:schemeClr>
                </a:solidFill>
                <a:latin typeface="+mn-lt"/>
              </a:rPr>
              <a:t>) and plasma rotation </a:t>
            </a:r>
          </a:p>
          <a:p>
            <a:pPr lvl="1">
              <a:lnSpc>
                <a:spcPct val="120000"/>
              </a:lnSpc>
              <a:spcBef>
                <a:spcPts val="0"/>
              </a:spcBef>
              <a:spcAft>
                <a:spcPts val="1200"/>
              </a:spcAft>
            </a:pPr>
            <a:r>
              <a:rPr lang="en-US" dirty="0" smtClean="0">
                <a:solidFill>
                  <a:schemeClr val="accent1">
                    <a:lumMod val="75000"/>
                  </a:schemeClr>
                </a:solidFill>
                <a:latin typeface="+mn-lt"/>
              </a:rPr>
              <a:t>Pedestal gradient relaxation: Understanding the wide variety of ELM types and non-ELM H-modes </a:t>
            </a:r>
          </a:p>
          <a:p>
            <a:pPr>
              <a:lnSpc>
                <a:spcPct val="120000"/>
              </a:lnSpc>
              <a:spcBef>
                <a:spcPts val="0"/>
              </a:spcBef>
              <a:spcAft>
                <a:spcPts val="1200"/>
              </a:spcAft>
            </a:pPr>
            <a:r>
              <a:rPr lang="en-US" b="1" dirty="0" smtClean="0"/>
              <a:t>Staged Approach</a:t>
            </a:r>
          </a:p>
          <a:p>
            <a:pPr lvl="1">
              <a:lnSpc>
                <a:spcPct val="120000"/>
              </a:lnSpc>
              <a:spcBef>
                <a:spcPts val="0"/>
              </a:spcBef>
              <a:spcAft>
                <a:spcPts val="1200"/>
              </a:spcAft>
            </a:pPr>
            <a:r>
              <a:rPr lang="en-US" dirty="0" smtClean="0">
                <a:solidFill>
                  <a:schemeClr val="accent1">
                    <a:lumMod val="75000"/>
                  </a:schemeClr>
                </a:solidFill>
                <a:latin typeface="+mn-lt"/>
              </a:rPr>
              <a:t>Linear models for pedestal structure</a:t>
            </a:r>
          </a:p>
          <a:p>
            <a:pPr lvl="1">
              <a:lnSpc>
                <a:spcPct val="120000"/>
              </a:lnSpc>
              <a:spcBef>
                <a:spcPts val="0"/>
              </a:spcBef>
              <a:spcAft>
                <a:spcPts val="1200"/>
              </a:spcAft>
            </a:pPr>
            <a:r>
              <a:rPr lang="en-US" dirty="0" smtClean="0">
                <a:solidFill>
                  <a:schemeClr val="accent1">
                    <a:lumMod val="75000"/>
                  </a:schemeClr>
                </a:solidFill>
                <a:latin typeface="+mn-lt"/>
              </a:rPr>
              <a:t>Dynamic evolution of pedestal with quasi-linear transport models</a:t>
            </a:r>
          </a:p>
          <a:p>
            <a:pPr lvl="1">
              <a:lnSpc>
                <a:spcPct val="120000"/>
              </a:lnSpc>
              <a:spcBef>
                <a:spcPts val="0"/>
              </a:spcBef>
              <a:spcAft>
                <a:spcPts val="1200"/>
              </a:spcAft>
            </a:pPr>
            <a:r>
              <a:rPr lang="en-US" dirty="0" smtClean="0">
                <a:solidFill>
                  <a:schemeClr val="accent1">
                    <a:lumMod val="75000"/>
                  </a:schemeClr>
                </a:solidFill>
                <a:latin typeface="+mn-lt"/>
              </a:rPr>
              <a:t>ELM dynamics with fluid or hybrid fluid-kinetic models</a:t>
            </a:r>
          </a:p>
          <a:p>
            <a:pPr lvl="1">
              <a:lnSpc>
                <a:spcPct val="120000"/>
              </a:lnSpc>
              <a:spcBef>
                <a:spcPts val="0"/>
              </a:spcBef>
              <a:spcAft>
                <a:spcPts val="1200"/>
              </a:spcAft>
            </a:pPr>
            <a:r>
              <a:rPr lang="en-US" dirty="0" smtClean="0">
                <a:solidFill>
                  <a:schemeClr val="accent1">
                    <a:lumMod val="75000"/>
                  </a:schemeClr>
                </a:solidFill>
                <a:latin typeface="+mn-lt"/>
              </a:rPr>
              <a:t>Direct multi-scale simulation</a:t>
            </a:r>
          </a:p>
          <a:p>
            <a:pPr>
              <a:spcBef>
                <a:spcPts val="0"/>
              </a:spcBef>
              <a:spcAft>
                <a:spcPts val="1200"/>
              </a:spcAft>
            </a:pPr>
            <a:endParaRPr lang="en-US" sz="1700" b="1" dirty="0" smtClean="0">
              <a:solidFill>
                <a:srgbClr val="0338CF"/>
              </a:solidFill>
            </a:endParaRP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0" name="Footer Placeholder 9"/>
          <p:cNvSpPr>
            <a:spLocks noGrp="1"/>
          </p:cNvSpPr>
          <p:nvPr>
            <p:ph type="ftr" sz="quarter" idx="11"/>
          </p:nvPr>
        </p:nvSpPr>
        <p:spPr/>
        <p:txBody>
          <a:bodyPr/>
          <a:lstStyle/>
          <a:p>
            <a:pPr>
              <a:defRPr/>
            </a:pPr>
            <a:r>
              <a:rPr lang="en-US" smtClean="0"/>
              <a:t>FSP - PAC  9/23/2010</a:t>
            </a:r>
            <a:endParaRPr lang="en-US" dirty="0"/>
          </a:p>
        </p:txBody>
      </p:sp>
      <p:sp>
        <p:nvSpPr>
          <p:cNvPr id="13" name="TextBox 12"/>
          <p:cNvSpPr txBox="1"/>
          <p:nvPr/>
        </p:nvSpPr>
        <p:spPr>
          <a:xfrm>
            <a:off x="1143000" y="4191000"/>
            <a:ext cx="1295400" cy="990600"/>
          </a:xfrm>
          <a:prstGeom prst="rect">
            <a:avLst/>
          </a:prstGeom>
          <a:noFill/>
        </p:spPr>
        <p:txBody>
          <a:bodyPr vert="horz" wrap="square" lIns="91440" tIns="0" rIns="91440" bIns="0" rtlCol="0" anchor="ctr">
            <a:normAutofit/>
          </a:bodyPr>
          <a:lstStyle/>
          <a:p>
            <a:pPr marL="0" marR="0" indent="0" algn="ctr" defTabSz="914400" rtl="0" eaLnBrk="1" fontAlgn="auto" latinLnBrk="0" hangingPunct="1">
              <a:lnSpc>
                <a:spcPct val="125000"/>
              </a:lnSpc>
              <a:spcBef>
                <a:spcPct val="0"/>
              </a:spcBef>
              <a:spcAft>
                <a:spcPts val="0"/>
              </a:spcAft>
              <a:buClrTx/>
              <a:buSzTx/>
              <a:buFontTx/>
              <a:buNone/>
              <a:tabLst/>
            </a:pPr>
            <a:endParaRPr kumimoji="0" lang="en-US" sz="2800" b="1" i="0" u="none" strike="noStrike" kern="1200" cap="none" spc="0" normalizeH="0" baseline="0" noProof="0" dirty="0" smtClean="0">
              <a:ln>
                <a:noFill/>
              </a:ln>
              <a:effectLst/>
              <a:uLnTx/>
              <a:uFillTx/>
              <a:latin typeface="Arial" pitchFamily="34" charset="0"/>
              <a:ea typeface="+mj-ea"/>
              <a:cs typeface="Arial" pitchFamily="34" charset="0"/>
            </a:endParaRPr>
          </a:p>
        </p:txBody>
      </p:sp>
      <p:sp>
        <p:nvSpPr>
          <p:cNvPr id="14" name="TextBox 13"/>
          <p:cNvSpPr txBox="1"/>
          <p:nvPr/>
        </p:nvSpPr>
        <p:spPr>
          <a:xfrm>
            <a:off x="1828800" y="4724400"/>
            <a:ext cx="762000" cy="609600"/>
          </a:xfrm>
          <a:prstGeom prst="rect">
            <a:avLst/>
          </a:prstGeom>
          <a:noFill/>
        </p:spPr>
        <p:txBody>
          <a:bodyPr vert="horz" wrap="square" lIns="91440" tIns="0" rIns="91440" bIns="0" rtlCol="0" anchor="ctr">
            <a:normAutofit/>
          </a:bodyPr>
          <a:lstStyle/>
          <a:p>
            <a:pPr marL="0" marR="0" indent="0" algn="ctr" defTabSz="914400" rtl="0" eaLnBrk="1" fontAlgn="auto" latinLnBrk="0" hangingPunct="1">
              <a:lnSpc>
                <a:spcPct val="125000"/>
              </a:lnSpc>
              <a:spcBef>
                <a:spcPct val="0"/>
              </a:spcBef>
              <a:spcAft>
                <a:spcPts val="0"/>
              </a:spcAft>
              <a:buClrTx/>
              <a:buSzTx/>
              <a:buFontTx/>
              <a:buNone/>
              <a:tabLst/>
            </a:pPr>
            <a:endParaRPr kumimoji="0" lang="en-US" sz="2800" b="1" i="0" u="none" strike="noStrike" kern="1200" cap="none" spc="0" normalizeH="0" baseline="0" noProof="0" dirty="0" smtClean="0">
              <a:ln>
                <a:noFill/>
              </a:ln>
              <a:effectLst/>
              <a:uLnTx/>
              <a:uFillTx/>
              <a:latin typeface="Arial" pitchFamily="34" charset="0"/>
              <a:ea typeface="+mj-ea"/>
              <a:cs typeface="Arial" pitchFamily="34" charset="0"/>
            </a:endParaRPr>
          </a:p>
        </p:txBody>
      </p:sp>
      <p:sp>
        <p:nvSpPr>
          <p:cNvPr id="11" name="Slide Number Placeholder 10"/>
          <p:cNvSpPr>
            <a:spLocks noGrp="1"/>
          </p:cNvSpPr>
          <p:nvPr>
            <p:ph type="sldNum" sz="quarter" idx="10"/>
          </p:nvPr>
        </p:nvSpPr>
        <p:spPr/>
        <p:txBody>
          <a:bodyPr/>
          <a:lstStyle/>
          <a:p>
            <a:pPr>
              <a:defRPr/>
            </a:pPr>
            <a:fld id="{1D832810-EE4A-4D3D-9BE1-89FEFBB562D8}"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563562"/>
          </a:xfrm>
        </p:spPr>
        <p:txBody>
          <a:bodyPr>
            <a:normAutofit/>
          </a:bodyPr>
          <a:lstStyle/>
          <a:p>
            <a:r>
              <a:rPr lang="en-US" dirty="0" smtClean="0"/>
              <a:t>Pedestal Plans (1)</a:t>
            </a:r>
            <a:endParaRPr lang="en-US" dirty="0">
              <a:latin typeface="Arial" pitchFamily="34" charset="0"/>
              <a:cs typeface="Arial" pitchFamily="34" charset="0"/>
            </a:endParaRP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0" name="Footer Placeholder 9"/>
          <p:cNvSpPr>
            <a:spLocks noGrp="1"/>
          </p:cNvSpPr>
          <p:nvPr>
            <p:ph type="ftr" sz="quarter" idx="11"/>
          </p:nvPr>
        </p:nvSpPr>
        <p:spPr/>
        <p:txBody>
          <a:bodyPr/>
          <a:lstStyle/>
          <a:p>
            <a:pPr>
              <a:defRPr/>
            </a:pPr>
            <a:r>
              <a:rPr lang="en-US" smtClean="0"/>
              <a:t>FSP - PAC  9/23/2010</a:t>
            </a:r>
            <a:endParaRPr lang="en-US" dirty="0"/>
          </a:p>
        </p:txBody>
      </p:sp>
      <p:sp>
        <p:nvSpPr>
          <p:cNvPr id="13" name="TextBox 12"/>
          <p:cNvSpPr txBox="1"/>
          <p:nvPr/>
        </p:nvSpPr>
        <p:spPr>
          <a:xfrm>
            <a:off x="1143000" y="4191000"/>
            <a:ext cx="1295400" cy="990600"/>
          </a:xfrm>
          <a:prstGeom prst="rect">
            <a:avLst/>
          </a:prstGeom>
          <a:noFill/>
        </p:spPr>
        <p:txBody>
          <a:bodyPr vert="horz" wrap="square" lIns="91440" tIns="0" rIns="91440" bIns="0" rtlCol="0" anchor="ctr">
            <a:normAutofit/>
          </a:bodyPr>
          <a:lstStyle/>
          <a:p>
            <a:pPr marL="0" marR="0" indent="0" algn="ctr" defTabSz="914400" rtl="0" eaLnBrk="1" fontAlgn="auto" latinLnBrk="0" hangingPunct="1">
              <a:lnSpc>
                <a:spcPct val="125000"/>
              </a:lnSpc>
              <a:spcBef>
                <a:spcPct val="0"/>
              </a:spcBef>
              <a:spcAft>
                <a:spcPts val="0"/>
              </a:spcAft>
              <a:buClrTx/>
              <a:buSzTx/>
              <a:buFontTx/>
              <a:buNone/>
              <a:tabLst/>
            </a:pPr>
            <a:endParaRPr kumimoji="0" lang="en-US" sz="2800" b="1" i="0" u="none" strike="noStrike" kern="1200" cap="none" spc="0" normalizeH="0" baseline="0" noProof="0" dirty="0" smtClean="0">
              <a:ln>
                <a:noFill/>
              </a:ln>
              <a:effectLst/>
              <a:uLnTx/>
              <a:uFillTx/>
              <a:latin typeface="Arial" pitchFamily="34" charset="0"/>
              <a:ea typeface="+mj-ea"/>
              <a:cs typeface="Arial" pitchFamily="34" charset="0"/>
            </a:endParaRPr>
          </a:p>
        </p:txBody>
      </p:sp>
      <p:sp>
        <p:nvSpPr>
          <p:cNvPr id="14" name="TextBox 13"/>
          <p:cNvSpPr txBox="1"/>
          <p:nvPr/>
        </p:nvSpPr>
        <p:spPr>
          <a:xfrm>
            <a:off x="1828800" y="4724400"/>
            <a:ext cx="762000" cy="609600"/>
          </a:xfrm>
          <a:prstGeom prst="rect">
            <a:avLst/>
          </a:prstGeom>
          <a:noFill/>
        </p:spPr>
        <p:txBody>
          <a:bodyPr vert="horz" wrap="square" lIns="91440" tIns="0" rIns="91440" bIns="0" rtlCol="0" anchor="ctr">
            <a:normAutofit/>
          </a:bodyPr>
          <a:lstStyle/>
          <a:p>
            <a:pPr marL="0" marR="0" indent="0" algn="ctr" defTabSz="914400" rtl="0" eaLnBrk="1" fontAlgn="auto" latinLnBrk="0" hangingPunct="1">
              <a:lnSpc>
                <a:spcPct val="125000"/>
              </a:lnSpc>
              <a:spcBef>
                <a:spcPct val="0"/>
              </a:spcBef>
              <a:spcAft>
                <a:spcPts val="0"/>
              </a:spcAft>
              <a:buClrTx/>
              <a:buSzTx/>
              <a:buFontTx/>
              <a:buNone/>
              <a:tabLst/>
            </a:pPr>
            <a:endParaRPr kumimoji="0" lang="en-US" sz="2800" b="1" i="0" u="none" strike="noStrike" kern="1200" cap="none" spc="0" normalizeH="0" baseline="0" noProof="0" dirty="0" smtClean="0">
              <a:ln>
                <a:noFill/>
              </a:ln>
              <a:effectLst/>
              <a:uLnTx/>
              <a:uFillTx/>
              <a:latin typeface="Arial" pitchFamily="34" charset="0"/>
              <a:ea typeface="+mj-ea"/>
              <a:cs typeface="Arial" pitchFamily="34" charset="0"/>
            </a:endParaRPr>
          </a:p>
        </p:txBody>
      </p:sp>
      <p:sp>
        <p:nvSpPr>
          <p:cNvPr id="11" name="Slide Number Placeholder 10"/>
          <p:cNvSpPr>
            <a:spLocks noGrp="1"/>
          </p:cNvSpPr>
          <p:nvPr>
            <p:ph type="sldNum" sz="quarter" idx="10"/>
          </p:nvPr>
        </p:nvSpPr>
        <p:spPr/>
        <p:txBody>
          <a:bodyPr/>
          <a:lstStyle/>
          <a:p>
            <a:pPr>
              <a:defRPr/>
            </a:pPr>
            <a:fld id="{1D832810-EE4A-4D3D-9BE1-89FEFBB562D8}" type="slidenum">
              <a:rPr lang="en-US" smtClean="0"/>
              <a:pPr>
                <a:defRPr/>
              </a:pPr>
              <a:t>17</a:t>
            </a:fld>
            <a:endParaRPr lang="en-US"/>
          </a:p>
        </p:txBody>
      </p:sp>
      <p:sp>
        <p:nvSpPr>
          <p:cNvPr id="15" name="Content Placeholder 7"/>
          <p:cNvSpPr txBox="1">
            <a:spLocks/>
          </p:cNvSpPr>
          <p:nvPr/>
        </p:nvSpPr>
        <p:spPr bwMode="auto">
          <a:xfrm>
            <a:off x="457200" y="1066800"/>
            <a:ext cx="8229600" cy="5410200"/>
          </a:xfrm>
          <a:prstGeom prst="rect">
            <a:avLst/>
          </a:prstGeom>
          <a:noFill/>
          <a:ln>
            <a:miter lim="800000"/>
            <a:headEnd/>
            <a:tailEnd/>
          </a:ln>
        </p:spPr>
        <p:txBody>
          <a:bodyPr vert="horz" wrap="square" lIns="91440" tIns="45720" rIns="91440" bIns="45720" numCol="1" anchor="t" anchorCtr="0" compatLnSpc="1">
            <a:prstTxWarp prst="textNoShape">
              <a:avLst/>
            </a:prstTxWarp>
            <a:normAutofit/>
          </a:bodyPr>
          <a:lstStyle/>
          <a:p>
            <a:pPr marL="342900" lvl="0" indent="-342900">
              <a:lnSpc>
                <a:spcPts val="2400"/>
              </a:lnSpc>
              <a:spcAft>
                <a:spcPts val="1800"/>
              </a:spcAft>
              <a:buSzPct val="100000"/>
              <a:buFont typeface="+mj-lt"/>
              <a:buAutoNum type="arabicPeriod"/>
            </a:pPr>
            <a:r>
              <a:rPr lang="en-US" dirty="0" smtClean="0"/>
              <a:t>Implement existing time averaged pedestal models based on linear constraints (stability) and experimental validation </a:t>
            </a:r>
            <a:r>
              <a:rPr lang="en-US" dirty="0" smtClean="0">
                <a:solidFill>
                  <a:srgbClr val="00B050"/>
                </a:solidFill>
              </a:rPr>
              <a:t>(Predictions of pedestal pressure profiles)</a:t>
            </a:r>
          </a:p>
          <a:p>
            <a:pPr marL="342900" lvl="0" indent="-342900">
              <a:lnSpc>
                <a:spcPts val="2400"/>
              </a:lnSpc>
              <a:spcAft>
                <a:spcPts val="1800"/>
              </a:spcAft>
              <a:buSzPct val="100000"/>
              <a:buFont typeface="+mj-lt"/>
              <a:buAutoNum type="arabicPeriod"/>
            </a:pPr>
            <a:r>
              <a:rPr lang="en-US" dirty="0" smtClean="0"/>
              <a:t>Directly calculate linear constraints (e.g. peeling-ballooning, KBM), including realistic geometry, initially with extended MHD, later full </a:t>
            </a:r>
            <a:r>
              <a:rPr lang="en-US" dirty="0" err="1" smtClean="0"/>
              <a:t>gyrokinetic</a:t>
            </a:r>
            <a:r>
              <a:rPr lang="en-US" dirty="0" smtClean="0"/>
              <a:t> (GK) calculations for KBM. Incorporate </a:t>
            </a:r>
            <a:r>
              <a:rPr lang="en-US" dirty="0" err="1" smtClean="0"/>
              <a:t>ExB</a:t>
            </a:r>
            <a:r>
              <a:rPr lang="en-US" dirty="0" smtClean="0"/>
              <a:t> shear stabilization. </a:t>
            </a:r>
            <a:r>
              <a:rPr lang="en-US" dirty="0" smtClean="0">
                <a:solidFill>
                  <a:srgbClr val="00B050"/>
                </a:solidFill>
              </a:rPr>
              <a:t>(Improved predictions of pressure profiles, onset and type of ELM or other relaxation mechanism.)</a:t>
            </a:r>
          </a:p>
          <a:p>
            <a:pPr marL="342900" lvl="0" indent="-342900">
              <a:lnSpc>
                <a:spcPts val="2400"/>
              </a:lnSpc>
              <a:spcAft>
                <a:spcPts val="1800"/>
              </a:spcAft>
              <a:buSzPct val="100000"/>
              <a:buFont typeface="+mj-lt"/>
              <a:buAutoNum type="arabicPeriod"/>
            </a:pPr>
            <a:r>
              <a:rPr lang="en-US" dirty="0" smtClean="0"/>
              <a:t>Develop dynamical "quasi-linear" models using accurate representation of linear onset of various modes (ETG, TEM, ITG, KBM...). Include accurate calculations of neoclassical transport </a:t>
            </a:r>
            <a:r>
              <a:rPr lang="en-US" dirty="0" smtClean="0">
                <a:solidFill>
                  <a:srgbClr val="00B050"/>
                </a:solidFill>
              </a:rPr>
              <a:t>(Predictions of temperature and density profiles.)</a:t>
            </a:r>
            <a:endParaRPr lang="en-US" dirty="0" smtClean="0"/>
          </a:p>
          <a:p>
            <a:pPr marL="342900" lvl="0" indent="-342900">
              <a:lnSpc>
                <a:spcPts val="2400"/>
              </a:lnSpc>
              <a:spcAft>
                <a:spcPts val="1800"/>
              </a:spcAft>
              <a:buSzPct val="100000"/>
              <a:buFont typeface="+mj-lt"/>
              <a:buAutoNum type="arabicPeriod"/>
            </a:pPr>
            <a:r>
              <a:rPr lang="en-US" dirty="0" smtClean="0"/>
              <a:t>Implement fluid and/or kinetic models of neutral recycling, fueling and density evolution </a:t>
            </a:r>
            <a:r>
              <a:rPr lang="en-US" dirty="0" smtClean="0">
                <a:solidFill>
                  <a:srgbClr val="00B050"/>
                </a:solidFill>
              </a:rPr>
              <a:t>(Prediction of dynamical evolution of profiles.)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563562"/>
          </a:xfrm>
        </p:spPr>
        <p:txBody>
          <a:bodyPr>
            <a:normAutofit/>
          </a:bodyPr>
          <a:lstStyle/>
          <a:p>
            <a:r>
              <a:rPr lang="en-US" dirty="0" smtClean="0"/>
              <a:t>Pedestal Plans (2)</a:t>
            </a:r>
            <a:endParaRPr lang="en-US" dirty="0">
              <a:latin typeface="Arial" pitchFamily="34" charset="0"/>
              <a:cs typeface="Arial" pitchFamily="34" charset="0"/>
            </a:endParaRP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0" name="Footer Placeholder 9"/>
          <p:cNvSpPr>
            <a:spLocks noGrp="1"/>
          </p:cNvSpPr>
          <p:nvPr>
            <p:ph type="ftr" sz="quarter" idx="11"/>
          </p:nvPr>
        </p:nvSpPr>
        <p:spPr/>
        <p:txBody>
          <a:bodyPr/>
          <a:lstStyle/>
          <a:p>
            <a:pPr>
              <a:defRPr/>
            </a:pPr>
            <a:r>
              <a:rPr lang="en-US" smtClean="0"/>
              <a:t>FSP - PAC  9/23/2010</a:t>
            </a:r>
            <a:endParaRPr lang="en-US" dirty="0"/>
          </a:p>
        </p:txBody>
      </p:sp>
      <p:sp>
        <p:nvSpPr>
          <p:cNvPr id="13" name="TextBox 12"/>
          <p:cNvSpPr txBox="1"/>
          <p:nvPr/>
        </p:nvSpPr>
        <p:spPr>
          <a:xfrm>
            <a:off x="1143000" y="4191000"/>
            <a:ext cx="1295400" cy="990600"/>
          </a:xfrm>
          <a:prstGeom prst="rect">
            <a:avLst/>
          </a:prstGeom>
          <a:noFill/>
        </p:spPr>
        <p:txBody>
          <a:bodyPr vert="horz" wrap="square" lIns="91440" tIns="0" rIns="91440" bIns="0" rtlCol="0" anchor="ctr">
            <a:normAutofit/>
          </a:bodyPr>
          <a:lstStyle/>
          <a:p>
            <a:pPr marL="0" marR="0" indent="0" algn="ctr" defTabSz="914400" rtl="0" eaLnBrk="1" fontAlgn="auto" latinLnBrk="0" hangingPunct="1">
              <a:lnSpc>
                <a:spcPct val="125000"/>
              </a:lnSpc>
              <a:spcBef>
                <a:spcPct val="0"/>
              </a:spcBef>
              <a:spcAft>
                <a:spcPts val="0"/>
              </a:spcAft>
              <a:buClrTx/>
              <a:buSzTx/>
              <a:buFontTx/>
              <a:buNone/>
              <a:tabLst/>
            </a:pPr>
            <a:endParaRPr kumimoji="0" lang="en-US" sz="2800" b="1" i="0" u="none" strike="noStrike" kern="1200" cap="none" spc="0" normalizeH="0" baseline="0" noProof="0" dirty="0" smtClean="0">
              <a:ln>
                <a:noFill/>
              </a:ln>
              <a:effectLst/>
              <a:uLnTx/>
              <a:uFillTx/>
              <a:latin typeface="Arial" pitchFamily="34" charset="0"/>
              <a:ea typeface="+mj-ea"/>
              <a:cs typeface="Arial" pitchFamily="34" charset="0"/>
            </a:endParaRPr>
          </a:p>
        </p:txBody>
      </p:sp>
      <p:sp>
        <p:nvSpPr>
          <p:cNvPr id="14" name="TextBox 13"/>
          <p:cNvSpPr txBox="1"/>
          <p:nvPr/>
        </p:nvSpPr>
        <p:spPr>
          <a:xfrm>
            <a:off x="1828800" y="4724400"/>
            <a:ext cx="762000" cy="609600"/>
          </a:xfrm>
          <a:prstGeom prst="rect">
            <a:avLst/>
          </a:prstGeom>
          <a:noFill/>
        </p:spPr>
        <p:txBody>
          <a:bodyPr vert="horz" wrap="square" lIns="91440" tIns="0" rIns="91440" bIns="0" rtlCol="0" anchor="ctr">
            <a:normAutofit/>
          </a:bodyPr>
          <a:lstStyle/>
          <a:p>
            <a:pPr marL="0" marR="0" indent="0" algn="ctr" defTabSz="914400" rtl="0" eaLnBrk="1" fontAlgn="auto" latinLnBrk="0" hangingPunct="1">
              <a:lnSpc>
                <a:spcPct val="125000"/>
              </a:lnSpc>
              <a:spcBef>
                <a:spcPct val="0"/>
              </a:spcBef>
              <a:spcAft>
                <a:spcPts val="0"/>
              </a:spcAft>
              <a:buClrTx/>
              <a:buSzTx/>
              <a:buFontTx/>
              <a:buNone/>
              <a:tabLst/>
            </a:pPr>
            <a:endParaRPr kumimoji="0" lang="en-US" sz="2800" b="1" i="0" u="none" strike="noStrike" kern="1200" cap="none" spc="0" normalizeH="0" baseline="0" noProof="0" dirty="0" smtClean="0">
              <a:ln>
                <a:noFill/>
              </a:ln>
              <a:effectLst/>
              <a:uLnTx/>
              <a:uFillTx/>
              <a:latin typeface="Arial" pitchFamily="34" charset="0"/>
              <a:ea typeface="+mj-ea"/>
              <a:cs typeface="Arial" pitchFamily="34" charset="0"/>
            </a:endParaRPr>
          </a:p>
        </p:txBody>
      </p:sp>
      <p:sp>
        <p:nvSpPr>
          <p:cNvPr id="11" name="Slide Number Placeholder 10"/>
          <p:cNvSpPr>
            <a:spLocks noGrp="1"/>
          </p:cNvSpPr>
          <p:nvPr>
            <p:ph type="sldNum" sz="quarter" idx="10"/>
          </p:nvPr>
        </p:nvSpPr>
        <p:spPr/>
        <p:txBody>
          <a:bodyPr/>
          <a:lstStyle/>
          <a:p>
            <a:pPr>
              <a:defRPr/>
            </a:pPr>
            <a:fld id="{1D832810-EE4A-4D3D-9BE1-89FEFBB562D8}" type="slidenum">
              <a:rPr lang="en-US" smtClean="0"/>
              <a:pPr>
                <a:defRPr/>
              </a:pPr>
              <a:t>18</a:t>
            </a:fld>
            <a:endParaRPr lang="en-US"/>
          </a:p>
        </p:txBody>
      </p:sp>
      <p:sp>
        <p:nvSpPr>
          <p:cNvPr id="15" name="Content Placeholder 7"/>
          <p:cNvSpPr txBox="1">
            <a:spLocks/>
          </p:cNvSpPr>
          <p:nvPr/>
        </p:nvSpPr>
        <p:spPr bwMode="auto">
          <a:xfrm>
            <a:off x="457200" y="1066800"/>
            <a:ext cx="8229600" cy="5410200"/>
          </a:xfrm>
          <a:prstGeom prst="rect">
            <a:avLst/>
          </a:prstGeom>
          <a:noFill/>
          <a:ln>
            <a:miter lim="800000"/>
            <a:headEnd/>
            <a:tailEnd/>
          </a:ln>
        </p:spPr>
        <p:txBody>
          <a:bodyPr vert="horz" wrap="square" lIns="91440" tIns="45720" rIns="91440" bIns="45720" numCol="1" anchor="t" anchorCtr="0" compatLnSpc="1">
            <a:prstTxWarp prst="textNoShape">
              <a:avLst/>
            </a:prstTxWarp>
            <a:normAutofit/>
          </a:bodyPr>
          <a:lstStyle/>
          <a:p>
            <a:pPr marL="342900" lvl="0" indent="-342900">
              <a:lnSpc>
                <a:spcPts val="2400"/>
              </a:lnSpc>
              <a:spcAft>
                <a:spcPts val="1200"/>
              </a:spcAft>
              <a:buSzPct val="100000"/>
              <a:buFont typeface="+mj-lt"/>
              <a:buAutoNum type="arabicPeriod" startAt="5"/>
            </a:pPr>
            <a:r>
              <a:rPr lang="en-US" dirty="0" smtClean="0"/>
              <a:t>Direct nonlinear electromagnetic </a:t>
            </a:r>
            <a:r>
              <a:rPr lang="en-US" dirty="0" err="1" smtClean="0"/>
              <a:t>gyrokinetic</a:t>
            </a:r>
            <a:r>
              <a:rPr lang="en-US" dirty="0" smtClean="0"/>
              <a:t> simulation of turbulent transport coupled to neoclassical and sources</a:t>
            </a:r>
            <a:r>
              <a:rPr lang="en-US" dirty="0" smtClean="0">
                <a:solidFill>
                  <a:srgbClr val="00B050"/>
                </a:solidFill>
              </a:rPr>
              <a:t> (Prediction of L-H threshold, improved model for density and temperature profiles)</a:t>
            </a:r>
          </a:p>
          <a:p>
            <a:pPr marL="342900" indent="-342900">
              <a:lnSpc>
                <a:spcPts val="2400"/>
              </a:lnSpc>
              <a:spcAft>
                <a:spcPts val="1200"/>
              </a:spcAft>
              <a:buSzPct val="100000"/>
              <a:buFont typeface="+mj-lt"/>
              <a:buAutoNum type="arabicPeriod" startAt="5"/>
            </a:pPr>
            <a:r>
              <a:rPr lang="en-US" dirty="0" smtClean="0"/>
              <a:t>Model ELM crash dynamics </a:t>
            </a:r>
            <a:r>
              <a:rPr lang="en-US" dirty="0" smtClean="0">
                <a:solidFill>
                  <a:srgbClr val="00B050"/>
                </a:solidFill>
              </a:rPr>
              <a:t>(Heat and particle loads from ELMs  )</a:t>
            </a:r>
          </a:p>
          <a:p>
            <a:pPr marL="342900" lvl="0" indent="-342900">
              <a:lnSpc>
                <a:spcPts val="2400"/>
              </a:lnSpc>
              <a:spcAft>
                <a:spcPts val="1200"/>
              </a:spcAft>
              <a:buSzPct val="100000"/>
              <a:buFont typeface="+mj-lt"/>
              <a:buAutoNum type="arabicPeriod" startAt="5"/>
            </a:pPr>
            <a:r>
              <a:rPr kumimoji="0" lang="en-US" sz="1800" i="0" u="none" strike="noStrike" kern="1200" cap="none" spc="0" normalizeH="0" baseline="0" noProof="0" dirty="0" smtClean="0">
                <a:ln>
                  <a:noFill/>
                </a:ln>
                <a:effectLst/>
                <a:uLnTx/>
                <a:uFillTx/>
                <a:latin typeface="Arial" pitchFamily="34" charset="0"/>
                <a:ea typeface="+mn-ea"/>
                <a:cs typeface="Arial" pitchFamily="34" charset="0"/>
              </a:rPr>
              <a:t>Include 3D effects – extended MHD +</a:t>
            </a:r>
            <a:r>
              <a:rPr kumimoji="0" lang="en-US" sz="1800" i="0" u="none" strike="noStrike" kern="1200" cap="none" spc="0" normalizeH="0" noProof="0" dirty="0" smtClean="0">
                <a:ln>
                  <a:noFill/>
                </a:ln>
                <a:effectLst/>
                <a:uLnTx/>
                <a:uFillTx/>
                <a:latin typeface="Arial" pitchFamily="34" charset="0"/>
                <a:ea typeface="+mn-ea"/>
                <a:cs typeface="Arial" pitchFamily="34" charset="0"/>
              </a:rPr>
              <a:t> parallel transport</a:t>
            </a:r>
            <a:r>
              <a:rPr kumimoji="0" lang="en-US" sz="1800" i="0" u="none" strike="noStrike" kern="1200" cap="none" spc="0" normalizeH="0" baseline="0" noProof="0" dirty="0" smtClean="0">
                <a:ln>
                  <a:noFill/>
                </a:ln>
                <a:effectLst/>
                <a:uLnTx/>
                <a:uFillTx/>
                <a:latin typeface="Arial" pitchFamily="34" charset="0"/>
                <a:ea typeface="+mn-ea"/>
                <a:cs typeface="Arial" pitchFamily="34" charset="0"/>
              </a:rPr>
              <a:t>. </a:t>
            </a:r>
            <a:r>
              <a:rPr kumimoji="0" lang="en-US" sz="1800" i="0" u="none" strike="noStrike" kern="1200" cap="none" spc="0" normalizeH="0" baseline="0" noProof="0" dirty="0" smtClean="0">
                <a:ln>
                  <a:noFill/>
                </a:ln>
                <a:solidFill>
                  <a:srgbClr val="00B050"/>
                </a:solidFill>
                <a:effectLst/>
                <a:uLnTx/>
                <a:uFillTx/>
                <a:latin typeface="Arial" pitchFamily="34" charset="0"/>
                <a:ea typeface="+mn-ea"/>
                <a:cs typeface="Arial" pitchFamily="34" charset="0"/>
              </a:rPr>
              <a:t>(Improved</a:t>
            </a:r>
            <a:r>
              <a:rPr kumimoji="0" lang="en-US" sz="1800" i="0" u="none" strike="noStrike" kern="1200" cap="none" spc="0" normalizeH="0" noProof="0" dirty="0" smtClean="0">
                <a:ln>
                  <a:noFill/>
                </a:ln>
                <a:solidFill>
                  <a:srgbClr val="00B050"/>
                </a:solidFill>
                <a:effectLst/>
                <a:uLnTx/>
                <a:uFillTx/>
                <a:latin typeface="Arial" pitchFamily="34" charset="0"/>
                <a:ea typeface="+mn-ea"/>
                <a:cs typeface="Arial" pitchFamily="34" charset="0"/>
              </a:rPr>
              <a:t> models for pedestal relaxation mechanisms and ELM dynamics)</a:t>
            </a:r>
            <a:endParaRPr kumimoji="0" lang="en-US" sz="1800" i="0" u="none" strike="noStrike" kern="1200" cap="none" spc="0" normalizeH="0" baseline="0" noProof="0" dirty="0" smtClean="0">
              <a:ln>
                <a:noFill/>
              </a:ln>
              <a:solidFill>
                <a:srgbClr val="00B050"/>
              </a:solidFill>
              <a:effectLst/>
              <a:uLnTx/>
              <a:uFillTx/>
              <a:latin typeface="Arial" pitchFamily="34" charset="0"/>
              <a:ea typeface="+mn-ea"/>
              <a:cs typeface="Arial" pitchFamily="34" charset="0"/>
            </a:endParaRPr>
          </a:p>
          <a:p>
            <a:pPr marL="342900" lvl="0" indent="-342900">
              <a:lnSpc>
                <a:spcPts val="2400"/>
              </a:lnSpc>
              <a:spcAft>
                <a:spcPts val="1200"/>
              </a:spcAft>
              <a:buSzPct val="100000"/>
              <a:buFont typeface="+mj-lt"/>
              <a:buAutoNum type="arabicPeriod" startAt="5"/>
            </a:pPr>
            <a:r>
              <a:rPr lang="en-US" dirty="0" smtClean="0"/>
              <a:t>Direct multi-scale simulation, formulation for finite n needs new theory </a:t>
            </a:r>
            <a:r>
              <a:rPr lang="en-US" dirty="0" smtClean="0">
                <a:solidFill>
                  <a:srgbClr val="00B050"/>
                </a:solidFill>
              </a:rPr>
              <a:t>(Improved models for L-H transition and pedestal structure.)</a:t>
            </a:r>
            <a:endParaRPr kumimoji="0" lang="en-US" sz="1800" i="0" u="none" strike="noStrike" kern="1200" cap="none" spc="0" normalizeH="0" baseline="0" noProof="0" dirty="0" smtClean="0">
              <a:ln>
                <a:noFill/>
              </a:ln>
              <a:solidFill>
                <a:srgbClr val="00B050"/>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563562"/>
          </a:xfrm>
        </p:spPr>
        <p:txBody>
          <a:bodyPr>
            <a:normAutofit/>
          </a:bodyPr>
          <a:lstStyle/>
          <a:p>
            <a:r>
              <a:rPr lang="en-US" dirty="0" smtClean="0"/>
              <a:t>Elements Required in Pedestal Models</a:t>
            </a:r>
            <a:endParaRPr lang="en-US" dirty="0">
              <a:latin typeface="Arial" pitchFamily="34" charset="0"/>
              <a:cs typeface="Arial" pitchFamily="34" charset="0"/>
            </a:endParaRPr>
          </a:p>
        </p:txBody>
      </p:sp>
      <p:sp>
        <p:nvSpPr>
          <p:cNvPr id="8" name="Content Placeholder 7"/>
          <p:cNvSpPr>
            <a:spLocks noGrp="1"/>
          </p:cNvSpPr>
          <p:nvPr>
            <p:ph idx="1"/>
          </p:nvPr>
        </p:nvSpPr>
        <p:spPr>
          <a:xfrm>
            <a:off x="609600" y="990600"/>
            <a:ext cx="7924800" cy="5486400"/>
          </a:xfrm>
        </p:spPr>
        <p:txBody>
          <a:bodyPr>
            <a:normAutofit lnSpcReduction="10000"/>
          </a:bodyPr>
          <a:lstStyle/>
          <a:p>
            <a:pPr>
              <a:spcBef>
                <a:spcPts val="0"/>
              </a:spcBef>
              <a:spcAft>
                <a:spcPts val="600"/>
              </a:spcAft>
            </a:pPr>
            <a:r>
              <a:rPr lang="en-US" dirty="0" smtClean="0"/>
              <a:t>Realistic geometry (near edge, </a:t>
            </a:r>
            <a:r>
              <a:rPr lang="en-US" dirty="0" err="1" smtClean="0"/>
              <a:t>separatrix</a:t>
            </a:r>
            <a:r>
              <a:rPr lang="en-US" dirty="0" smtClean="0"/>
              <a:t>) including realistic boundary conditions, &amp; regional coupling [to core, to scrape-off-layer (SOL), </a:t>
            </a:r>
            <a:r>
              <a:rPr lang="en-US" dirty="0" err="1" smtClean="0"/>
              <a:t>divertor</a:t>
            </a:r>
            <a:r>
              <a:rPr lang="en-US" dirty="0" smtClean="0"/>
              <a:t> plate, wall] </a:t>
            </a:r>
          </a:p>
          <a:p>
            <a:pPr>
              <a:spcBef>
                <a:spcPts val="0"/>
              </a:spcBef>
              <a:spcAft>
                <a:spcPts val="600"/>
              </a:spcAft>
            </a:pPr>
            <a:r>
              <a:rPr lang="en-US" dirty="0" smtClean="0"/>
              <a:t>Reduced pedestal structure models </a:t>
            </a:r>
          </a:p>
          <a:p>
            <a:pPr lvl="1">
              <a:spcBef>
                <a:spcPts val="0"/>
              </a:spcBef>
              <a:spcAft>
                <a:spcPts val="600"/>
              </a:spcAft>
            </a:pPr>
            <a:r>
              <a:rPr lang="en-US" dirty="0" smtClean="0"/>
              <a:t>Linear MHD </a:t>
            </a:r>
          </a:p>
          <a:p>
            <a:pPr lvl="1">
              <a:spcBef>
                <a:spcPts val="0"/>
              </a:spcBef>
              <a:spcAft>
                <a:spcPts val="600"/>
              </a:spcAft>
            </a:pPr>
            <a:r>
              <a:rPr lang="en-US" dirty="0" smtClean="0"/>
              <a:t>Linear electromagnetic </a:t>
            </a:r>
            <a:r>
              <a:rPr lang="en-US" dirty="0" err="1" smtClean="0"/>
              <a:t>gyrokinetics</a:t>
            </a:r>
            <a:r>
              <a:rPr lang="en-US" dirty="0" smtClean="0"/>
              <a:t> (EM GK) </a:t>
            </a:r>
          </a:p>
          <a:p>
            <a:pPr>
              <a:spcBef>
                <a:spcPts val="0"/>
              </a:spcBef>
              <a:spcAft>
                <a:spcPts val="600"/>
              </a:spcAft>
            </a:pPr>
            <a:r>
              <a:rPr lang="en-US" dirty="0" smtClean="0"/>
              <a:t>Neoclassical (including 3D magnetic perturbations, </a:t>
            </a:r>
            <a:r>
              <a:rPr lang="en-US" dirty="0" err="1" smtClean="0"/>
              <a:t>δB</a:t>
            </a:r>
            <a:r>
              <a:rPr lang="en-US" dirty="0" smtClean="0"/>
              <a:t>) </a:t>
            </a:r>
          </a:p>
          <a:p>
            <a:pPr>
              <a:spcBef>
                <a:spcPts val="0"/>
              </a:spcBef>
              <a:spcAft>
                <a:spcPts val="600"/>
              </a:spcAft>
            </a:pPr>
            <a:r>
              <a:rPr lang="fr-FR" dirty="0" err="1" smtClean="0"/>
              <a:t>Fluid</a:t>
            </a:r>
            <a:r>
              <a:rPr lang="fr-FR" dirty="0" smtClean="0"/>
              <a:t> turbulence (</a:t>
            </a:r>
            <a:r>
              <a:rPr lang="fr-FR" dirty="0" err="1" smtClean="0"/>
              <a:t>separatrix</a:t>
            </a:r>
            <a:r>
              <a:rPr lang="fr-FR" dirty="0" smtClean="0"/>
              <a:t>, L-mode, </a:t>
            </a:r>
            <a:r>
              <a:rPr lang="fr-FR" dirty="0" err="1" smtClean="0"/>
              <a:t>δB</a:t>
            </a:r>
            <a:r>
              <a:rPr lang="fr-FR" dirty="0" smtClean="0"/>
              <a:t>) </a:t>
            </a:r>
          </a:p>
          <a:p>
            <a:pPr>
              <a:spcBef>
                <a:spcPts val="0"/>
              </a:spcBef>
              <a:spcAft>
                <a:spcPts val="600"/>
              </a:spcAft>
            </a:pPr>
            <a:r>
              <a:rPr lang="en-US" dirty="0" smtClean="0"/>
              <a:t>Nonlinear EM GK (near edge, electron and ion scales, </a:t>
            </a:r>
            <a:r>
              <a:rPr lang="en-US" dirty="0" err="1" smtClean="0"/>
              <a:t>δB</a:t>
            </a:r>
            <a:r>
              <a:rPr lang="en-US" dirty="0" smtClean="0"/>
              <a:t>) </a:t>
            </a:r>
          </a:p>
          <a:p>
            <a:pPr>
              <a:spcBef>
                <a:spcPts val="0"/>
              </a:spcBef>
              <a:spcAft>
                <a:spcPts val="600"/>
              </a:spcAft>
            </a:pPr>
            <a:r>
              <a:rPr lang="en-US" dirty="0" smtClean="0"/>
              <a:t>Nonlinear EM GK (cross </a:t>
            </a:r>
            <a:r>
              <a:rPr lang="en-US" dirty="0" err="1" smtClean="0"/>
              <a:t>separatrix</a:t>
            </a:r>
            <a:r>
              <a:rPr lang="en-US" dirty="0" smtClean="0"/>
              <a:t>, electron and ion scales, </a:t>
            </a:r>
            <a:r>
              <a:rPr lang="en-US" dirty="0" err="1" smtClean="0"/>
              <a:t>δB</a:t>
            </a:r>
            <a:r>
              <a:rPr lang="en-US" dirty="0" smtClean="0"/>
              <a:t>)  </a:t>
            </a:r>
          </a:p>
          <a:p>
            <a:pPr>
              <a:spcBef>
                <a:spcPts val="0"/>
              </a:spcBef>
              <a:spcAft>
                <a:spcPts val="600"/>
              </a:spcAft>
            </a:pPr>
            <a:r>
              <a:rPr lang="en-US" dirty="0" smtClean="0"/>
              <a:t>Sources and Sinks including neutrals, NBI,  RF pellets (*kinetic treatment with large perturbations), radiation </a:t>
            </a:r>
          </a:p>
          <a:p>
            <a:pPr>
              <a:spcBef>
                <a:spcPts val="0"/>
              </a:spcBef>
              <a:spcAft>
                <a:spcPts val="600"/>
              </a:spcAft>
            </a:pPr>
            <a:r>
              <a:rPr lang="en-US" dirty="0" smtClean="0"/>
              <a:t>Nonlinear extended MHD (across </a:t>
            </a:r>
            <a:r>
              <a:rPr lang="en-US" dirty="0" err="1" smtClean="0"/>
              <a:t>separatrix</a:t>
            </a:r>
            <a:r>
              <a:rPr lang="en-US" dirty="0" smtClean="0"/>
              <a:t>, </a:t>
            </a:r>
            <a:r>
              <a:rPr lang="en-US" dirty="0" err="1" smtClean="0"/>
              <a:t>δB</a:t>
            </a:r>
            <a:r>
              <a:rPr lang="en-US" dirty="0" smtClean="0"/>
              <a:t>) </a:t>
            </a:r>
          </a:p>
          <a:p>
            <a:pPr>
              <a:spcBef>
                <a:spcPts val="0"/>
              </a:spcBef>
              <a:spcAft>
                <a:spcPts val="600"/>
              </a:spcAft>
            </a:pPr>
            <a:r>
              <a:rPr lang="en-US" dirty="0" smtClean="0"/>
              <a:t>*Full Fokker-Planck nonlinear collision operator </a:t>
            </a:r>
          </a:p>
          <a:p>
            <a:pPr>
              <a:spcBef>
                <a:spcPts val="0"/>
              </a:spcBef>
              <a:spcAft>
                <a:spcPts val="600"/>
              </a:spcAft>
            </a:pPr>
            <a:r>
              <a:rPr lang="en-US" dirty="0" smtClean="0"/>
              <a:t>*Multi-scale, high-fidelity kinetic code (6D or extended 5D or kinetic-fluid) </a:t>
            </a:r>
          </a:p>
          <a:p>
            <a:pPr>
              <a:spcBef>
                <a:spcPts val="0"/>
              </a:spcBef>
              <a:spcAft>
                <a:spcPts val="600"/>
              </a:spcAft>
            </a:pPr>
            <a:endParaRPr lang="en-US" dirty="0" smtClean="0"/>
          </a:p>
          <a:p>
            <a:pPr>
              <a:spcBef>
                <a:spcPts val="0"/>
              </a:spcBef>
              <a:spcAft>
                <a:spcPts val="600"/>
              </a:spcAft>
              <a:buNone/>
            </a:pPr>
            <a:r>
              <a:rPr lang="en-US" dirty="0" smtClean="0"/>
              <a:t>*requires substantial new algorithmic and/or theoretical development </a:t>
            </a:r>
            <a:endParaRPr lang="en-US" sz="1700" b="1" dirty="0" smtClean="0">
              <a:solidFill>
                <a:srgbClr val="0338CF"/>
              </a:solidFill>
            </a:endParaRP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0" name="Footer Placeholder 9"/>
          <p:cNvSpPr>
            <a:spLocks noGrp="1"/>
          </p:cNvSpPr>
          <p:nvPr>
            <p:ph type="ftr" sz="quarter" idx="11"/>
          </p:nvPr>
        </p:nvSpPr>
        <p:spPr/>
        <p:txBody>
          <a:bodyPr/>
          <a:lstStyle/>
          <a:p>
            <a:pPr>
              <a:defRPr/>
            </a:pPr>
            <a:r>
              <a:rPr lang="en-US" smtClean="0"/>
              <a:t>FSP - PAC  9/23/2010</a:t>
            </a:r>
            <a:endParaRPr lang="en-US" dirty="0"/>
          </a:p>
        </p:txBody>
      </p:sp>
      <p:sp>
        <p:nvSpPr>
          <p:cNvPr id="13" name="TextBox 12"/>
          <p:cNvSpPr txBox="1"/>
          <p:nvPr/>
        </p:nvSpPr>
        <p:spPr>
          <a:xfrm>
            <a:off x="1143000" y="4191000"/>
            <a:ext cx="1295400" cy="990600"/>
          </a:xfrm>
          <a:prstGeom prst="rect">
            <a:avLst/>
          </a:prstGeom>
          <a:noFill/>
        </p:spPr>
        <p:txBody>
          <a:bodyPr vert="horz" wrap="square" lIns="91440" tIns="0" rIns="91440" bIns="0" rtlCol="0" anchor="ctr">
            <a:normAutofit/>
          </a:bodyPr>
          <a:lstStyle/>
          <a:p>
            <a:pPr marL="0" marR="0" indent="0" algn="ctr" defTabSz="914400" rtl="0" eaLnBrk="1" fontAlgn="auto" latinLnBrk="0" hangingPunct="1">
              <a:lnSpc>
                <a:spcPct val="125000"/>
              </a:lnSpc>
              <a:spcBef>
                <a:spcPct val="0"/>
              </a:spcBef>
              <a:spcAft>
                <a:spcPts val="0"/>
              </a:spcAft>
              <a:buClrTx/>
              <a:buSzTx/>
              <a:buFontTx/>
              <a:buNone/>
              <a:tabLst/>
            </a:pPr>
            <a:endParaRPr kumimoji="0" lang="en-US" sz="2800" b="1" i="0" u="none" strike="noStrike" kern="1200" cap="none" spc="0" normalizeH="0" baseline="0" noProof="0" dirty="0" smtClean="0">
              <a:ln>
                <a:noFill/>
              </a:ln>
              <a:effectLst/>
              <a:uLnTx/>
              <a:uFillTx/>
              <a:latin typeface="Arial" pitchFamily="34" charset="0"/>
              <a:ea typeface="+mj-ea"/>
              <a:cs typeface="Arial" pitchFamily="34" charset="0"/>
            </a:endParaRPr>
          </a:p>
        </p:txBody>
      </p:sp>
      <p:sp>
        <p:nvSpPr>
          <p:cNvPr id="14" name="TextBox 13"/>
          <p:cNvSpPr txBox="1"/>
          <p:nvPr/>
        </p:nvSpPr>
        <p:spPr>
          <a:xfrm>
            <a:off x="1828800" y="4724400"/>
            <a:ext cx="762000" cy="609600"/>
          </a:xfrm>
          <a:prstGeom prst="rect">
            <a:avLst/>
          </a:prstGeom>
          <a:noFill/>
        </p:spPr>
        <p:txBody>
          <a:bodyPr vert="horz" wrap="square" lIns="91440" tIns="0" rIns="91440" bIns="0" rtlCol="0" anchor="ctr">
            <a:normAutofit/>
          </a:bodyPr>
          <a:lstStyle/>
          <a:p>
            <a:pPr marL="0" marR="0" indent="0" algn="ctr" defTabSz="914400" rtl="0" eaLnBrk="1" fontAlgn="auto" latinLnBrk="0" hangingPunct="1">
              <a:lnSpc>
                <a:spcPct val="125000"/>
              </a:lnSpc>
              <a:spcBef>
                <a:spcPct val="0"/>
              </a:spcBef>
              <a:spcAft>
                <a:spcPts val="0"/>
              </a:spcAft>
              <a:buClrTx/>
              <a:buSzTx/>
              <a:buFontTx/>
              <a:buNone/>
              <a:tabLst/>
            </a:pPr>
            <a:endParaRPr kumimoji="0" lang="en-US" sz="2800" b="1" i="0" u="none" strike="noStrike" kern="1200" cap="none" spc="0" normalizeH="0" baseline="0" noProof="0" dirty="0" smtClean="0">
              <a:ln>
                <a:noFill/>
              </a:ln>
              <a:effectLst/>
              <a:uLnTx/>
              <a:uFillTx/>
              <a:latin typeface="Arial" pitchFamily="34" charset="0"/>
              <a:ea typeface="+mj-ea"/>
              <a:cs typeface="Arial" pitchFamily="34" charset="0"/>
            </a:endParaRPr>
          </a:p>
        </p:txBody>
      </p:sp>
      <p:sp>
        <p:nvSpPr>
          <p:cNvPr id="11" name="Slide Number Placeholder 10"/>
          <p:cNvSpPr>
            <a:spLocks noGrp="1"/>
          </p:cNvSpPr>
          <p:nvPr>
            <p:ph type="sldNum" sz="quarter" idx="10"/>
          </p:nvPr>
        </p:nvSpPr>
        <p:spPr/>
        <p:txBody>
          <a:bodyPr/>
          <a:lstStyle/>
          <a:p>
            <a:pPr>
              <a:defRPr/>
            </a:pPr>
            <a:fld id="{1D832810-EE4A-4D3D-9BE1-89FEFBB562D8}"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Outline</a:t>
            </a:r>
          </a:p>
        </p:txBody>
      </p:sp>
      <p:sp>
        <p:nvSpPr>
          <p:cNvPr id="15363" name="Content Placeholder 7"/>
          <p:cNvSpPr>
            <a:spLocks noGrp="1"/>
          </p:cNvSpPr>
          <p:nvPr>
            <p:ph idx="1"/>
          </p:nvPr>
        </p:nvSpPr>
        <p:spPr bwMode="auto">
          <a:xfrm>
            <a:off x="1219200" y="1524000"/>
            <a:ext cx="7086600" cy="4221163"/>
          </a:xfrm>
          <a:noFill/>
          <a:ln>
            <a:miter lim="800000"/>
            <a:headEnd/>
            <a:tailEnd/>
          </a:ln>
        </p:spPr>
        <p:txBody>
          <a:bodyPr vert="horz" wrap="square" lIns="91440" tIns="45720" rIns="91440" bIns="45720" numCol="1" anchor="t" anchorCtr="0" compatLnSpc="1">
            <a:prstTxWarp prst="textNoShape">
              <a:avLst/>
            </a:prstTxWarp>
            <a:normAutofit/>
          </a:bodyPr>
          <a:lstStyle/>
          <a:p>
            <a:pPr>
              <a:spcBef>
                <a:spcPct val="0"/>
              </a:spcBef>
              <a:spcAft>
                <a:spcPts val="1800"/>
              </a:spcAft>
            </a:pPr>
            <a:r>
              <a:rPr lang="en-US" b="1" dirty="0" smtClean="0">
                <a:solidFill>
                  <a:srgbClr val="014AA3"/>
                </a:solidFill>
              </a:rPr>
              <a:t>Introduction and Motivation</a:t>
            </a:r>
          </a:p>
          <a:p>
            <a:pPr>
              <a:spcBef>
                <a:spcPct val="0"/>
              </a:spcBef>
              <a:spcAft>
                <a:spcPts val="1800"/>
              </a:spcAft>
            </a:pPr>
            <a:r>
              <a:rPr lang="en-US" b="1" dirty="0" smtClean="0">
                <a:solidFill>
                  <a:srgbClr val="014AA3"/>
                </a:solidFill>
              </a:rPr>
              <a:t>Process and progress developing plans based on Science Drivers</a:t>
            </a:r>
          </a:p>
          <a:p>
            <a:pPr lvl="1">
              <a:spcBef>
                <a:spcPct val="0"/>
              </a:spcBef>
              <a:spcAft>
                <a:spcPts val="1800"/>
              </a:spcAft>
            </a:pPr>
            <a:r>
              <a:rPr lang="en-US" b="1" dirty="0" smtClean="0">
                <a:solidFill>
                  <a:srgbClr val="014AA3"/>
                </a:solidFill>
              </a:rPr>
              <a:t>Integrated Planning Teams</a:t>
            </a:r>
          </a:p>
          <a:p>
            <a:pPr lvl="1">
              <a:spcBef>
                <a:spcPct val="0"/>
              </a:spcBef>
              <a:spcAft>
                <a:spcPts val="1800"/>
              </a:spcAft>
            </a:pPr>
            <a:r>
              <a:rPr lang="en-US" b="1" dirty="0" smtClean="0">
                <a:solidFill>
                  <a:srgbClr val="014AA3"/>
                </a:solidFill>
              </a:rPr>
              <a:t>Charge to teams</a:t>
            </a:r>
          </a:p>
          <a:p>
            <a:pPr>
              <a:spcBef>
                <a:spcPct val="0"/>
              </a:spcBef>
              <a:spcAft>
                <a:spcPts val="1800"/>
              </a:spcAft>
            </a:pPr>
            <a:r>
              <a:rPr lang="en-US" b="1" dirty="0" smtClean="0">
                <a:solidFill>
                  <a:srgbClr val="014AA3"/>
                </a:solidFill>
              </a:rPr>
              <a:t>Description and status of Science Applications </a:t>
            </a:r>
          </a:p>
          <a:p>
            <a:pPr lvl="1">
              <a:spcBef>
                <a:spcPct val="0"/>
              </a:spcBef>
              <a:spcAft>
                <a:spcPts val="1800"/>
              </a:spcAft>
            </a:pPr>
            <a:r>
              <a:rPr lang="en-US" b="1" dirty="0" smtClean="0">
                <a:solidFill>
                  <a:srgbClr val="014AA3"/>
                </a:solidFill>
              </a:rPr>
              <a:t>How does proposed approach help answer science questions?</a:t>
            </a:r>
          </a:p>
          <a:p>
            <a:pPr>
              <a:spcBef>
                <a:spcPct val="0"/>
              </a:spcBef>
              <a:spcAft>
                <a:spcPts val="1800"/>
              </a:spcAft>
            </a:pPr>
            <a:r>
              <a:rPr lang="en-US" b="1" dirty="0" smtClean="0">
                <a:solidFill>
                  <a:srgbClr val="014AA3"/>
                </a:solidFill>
              </a:rPr>
              <a:t>Response to questions and recommendations from last PAC</a:t>
            </a:r>
          </a:p>
          <a:p>
            <a:pPr>
              <a:spcBef>
                <a:spcPct val="0"/>
              </a:spcBef>
              <a:spcAft>
                <a:spcPts val="1800"/>
              </a:spcAft>
            </a:pPr>
            <a:endParaRPr lang="en-US" dirty="0" smtClean="0">
              <a:solidFill>
                <a:srgbClr val="014AA3"/>
              </a:solidFill>
            </a:endParaRPr>
          </a:p>
          <a:p>
            <a:pPr>
              <a:spcBef>
                <a:spcPct val="0"/>
              </a:spcBef>
              <a:spcAft>
                <a:spcPts val="1800"/>
              </a:spcAft>
            </a:pPr>
            <a:endParaRPr lang="en-US" dirty="0" smtClean="0">
              <a:solidFill>
                <a:srgbClr val="014AA3"/>
              </a:solidFill>
            </a:endParaRPr>
          </a:p>
        </p:txBody>
      </p:sp>
      <p:cxnSp>
        <p:nvCxnSpPr>
          <p:cNvPr id="9" name="Straight Connector 8"/>
          <p:cNvCxnSpPr/>
          <p:nvPr/>
        </p:nvCxnSpPr>
        <p:spPr>
          <a:xfrm>
            <a:off x="838200" y="10668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563562"/>
          </a:xfrm>
        </p:spPr>
        <p:txBody>
          <a:bodyPr>
            <a:normAutofit fontScale="90000"/>
          </a:bodyPr>
          <a:lstStyle/>
          <a:p>
            <a:r>
              <a:rPr lang="en-US" dirty="0" smtClean="0"/>
              <a:t>Core Profiles </a:t>
            </a:r>
            <a:br>
              <a:rPr lang="en-US" dirty="0" smtClean="0"/>
            </a:br>
            <a:r>
              <a:rPr lang="en-US" dirty="0" smtClean="0"/>
              <a:t>Nonlinear Turbulence &amp; MHD</a:t>
            </a:r>
            <a:endParaRPr lang="en-US" dirty="0">
              <a:latin typeface="Arial" pitchFamily="34" charset="0"/>
              <a:cs typeface="Arial" pitchFamily="34" charset="0"/>
            </a:endParaRPr>
          </a:p>
        </p:txBody>
      </p:sp>
      <p:cxnSp>
        <p:nvCxnSpPr>
          <p:cNvPr id="9" name="Straight Connector 8"/>
          <p:cNvCxnSpPr/>
          <p:nvPr/>
        </p:nvCxnSpPr>
        <p:spPr>
          <a:xfrm>
            <a:off x="838200" y="9906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0" name="Footer Placeholder 9"/>
          <p:cNvSpPr>
            <a:spLocks noGrp="1"/>
          </p:cNvSpPr>
          <p:nvPr>
            <p:ph type="ftr" sz="quarter" idx="11"/>
          </p:nvPr>
        </p:nvSpPr>
        <p:spPr/>
        <p:txBody>
          <a:bodyPr/>
          <a:lstStyle/>
          <a:p>
            <a:pPr>
              <a:defRPr/>
            </a:pPr>
            <a:r>
              <a:rPr lang="en-US" smtClean="0"/>
              <a:t>FSP - PAC  9/23/2010</a:t>
            </a:r>
            <a:endParaRPr lang="en-US" dirty="0"/>
          </a:p>
        </p:txBody>
      </p:sp>
      <p:sp>
        <p:nvSpPr>
          <p:cNvPr id="12" name="Slide Number Placeholder 11"/>
          <p:cNvSpPr>
            <a:spLocks noGrp="1"/>
          </p:cNvSpPr>
          <p:nvPr>
            <p:ph type="sldNum" sz="quarter" idx="10"/>
          </p:nvPr>
        </p:nvSpPr>
        <p:spPr/>
        <p:txBody>
          <a:bodyPr/>
          <a:lstStyle/>
          <a:p>
            <a:pPr>
              <a:defRPr/>
            </a:pPr>
            <a:fld id="{1D832810-EE4A-4D3D-9BE1-89FEFBB562D8}" type="slidenum">
              <a:rPr lang="en-US" smtClean="0"/>
              <a:pPr>
                <a:defRPr/>
              </a:pPr>
              <a:t>20</a:t>
            </a:fld>
            <a:endParaRPr lang="en-US"/>
          </a:p>
        </p:txBody>
      </p:sp>
      <p:sp>
        <p:nvSpPr>
          <p:cNvPr id="13" name="Content Placeholder 5"/>
          <p:cNvSpPr>
            <a:spLocks noGrp="1"/>
          </p:cNvSpPr>
          <p:nvPr>
            <p:ph idx="1"/>
          </p:nvPr>
        </p:nvSpPr>
        <p:spPr>
          <a:xfrm>
            <a:off x="457200" y="1066800"/>
            <a:ext cx="8229600" cy="5410200"/>
          </a:xfrm>
        </p:spPr>
        <p:txBody>
          <a:bodyPr>
            <a:normAutofit/>
          </a:bodyPr>
          <a:lstStyle/>
          <a:p>
            <a:pPr>
              <a:lnSpc>
                <a:spcPts val="2200"/>
              </a:lnSpc>
              <a:spcBef>
                <a:spcPts val="0"/>
              </a:spcBef>
              <a:spcAft>
                <a:spcPts val="1200"/>
              </a:spcAft>
            </a:pPr>
            <a:r>
              <a:rPr lang="en-US" b="1" dirty="0" smtClean="0"/>
              <a:t>Scientific Questions</a:t>
            </a:r>
          </a:p>
          <a:p>
            <a:pPr lvl="1">
              <a:lnSpc>
                <a:spcPts val="2200"/>
              </a:lnSpc>
              <a:spcBef>
                <a:spcPts val="0"/>
              </a:spcBef>
              <a:spcAft>
                <a:spcPts val="1200"/>
              </a:spcAft>
            </a:pPr>
            <a:r>
              <a:rPr lang="en-US" dirty="0" smtClean="0">
                <a:solidFill>
                  <a:schemeClr val="accent1">
                    <a:lumMod val="75000"/>
                  </a:schemeClr>
                </a:solidFill>
                <a:latin typeface="+mn-lt"/>
              </a:rPr>
              <a:t>To what extent can local </a:t>
            </a:r>
            <a:r>
              <a:rPr lang="en-US" dirty="0" err="1" smtClean="0">
                <a:solidFill>
                  <a:schemeClr val="accent1">
                    <a:lumMod val="75000"/>
                  </a:schemeClr>
                </a:solidFill>
                <a:latin typeface="+mn-lt"/>
              </a:rPr>
              <a:t>gyrokinetic</a:t>
            </a:r>
            <a:r>
              <a:rPr lang="en-US" dirty="0" smtClean="0">
                <a:solidFill>
                  <a:schemeClr val="accent1">
                    <a:lumMod val="75000"/>
                  </a:schemeClr>
                </a:solidFill>
                <a:latin typeface="+mn-lt"/>
              </a:rPr>
              <a:t> models predict core profiles in MHD quiescent discharges?  (What is the role of </a:t>
            </a:r>
            <a:r>
              <a:rPr lang="en-US" dirty="0" err="1" smtClean="0">
                <a:solidFill>
                  <a:schemeClr val="accent1">
                    <a:lumMod val="75000"/>
                  </a:schemeClr>
                </a:solidFill>
                <a:latin typeface="+mn-lt"/>
              </a:rPr>
              <a:t>mesoscale</a:t>
            </a:r>
            <a:r>
              <a:rPr lang="en-US" dirty="0" smtClean="0">
                <a:solidFill>
                  <a:schemeClr val="accent1">
                    <a:lumMod val="75000"/>
                  </a:schemeClr>
                </a:solidFill>
                <a:latin typeface="+mn-lt"/>
              </a:rPr>
              <a:t> phenomena?)</a:t>
            </a:r>
          </a:p>
          <a:p>
            <a:pPr lvl="1">
              <a:lnSpc>
                <a:spcPts val="2200"/>
              </a:lnSpc>
              <a:spcBef>
                <a:spcPts val="0"/>
              </a:spcBef>
              <a:spcAft>
                <a:spcPts val="1200"/>
              </a:spcAft>
            </a:pPr>
            <a:r>
              <a:rPr lang="en-US" dirty="0" smtClean="0">
                <a:solidFill>
                  <a:schemeClr val="accent1">
                    <a:lumMod val="75000"/>
                  </a:schemeClr>
                </a:solidFill>
                <a:latin typeface="+mn-lt"/>
              </a:rPr>
              <a:t>What is the influence of 3D geometry, originating in MHD instabilities, on turbulent driven transport and overall profiles?</a:t>
            </a:r>
          </a:p>
          <a:p>
            <a:pPr>
              <a:lnSpc>
                <a:spcPts val="2200"/>
              </a:lnSpc>
              <a:spcBef>
                <a:spcPts val="0"/>
              </a:spcBef>
              <a:spcAft>
                <a:spcPts val="1200"/>
              </a:spcAft>
            </a:pPr>
            <a:r>
              <a:rPr lang="en-US" b="1" dirty="0" smtClean="0"/>
              <a:t>Three parallel paths to modeling plasma transport:</a:t>
            </a:r>
          </a:p>
          <a:p>
            <a:pPr lvl="1">
              <a:lnSpc>
                <a:spcPts val="2200"/>
              </a:lnSpc>
              <a:spcBef>
                <a:spcPts val="0"/>
              </a:spcBef>
              <a:spcAft>
                <a:spcPts val="1200"/>
              </a:spcAft>
            </a:pPr>
            <a:r>
              <a:rPr lang="en-US" dirty="0" smtClean="0">
                <a:solidFill>
                  <a:schemeClr val="accent1">
                    <a:lumMod val="75000"/>
                  </a:schemeClr>
                </a:solidFill>
                <a:latin typeface="+mn-lt"/>
              </a:rPr>
              <a:t>1.5D transport models in which fluxes of particles, momentum and </a:t>
            </a:r>
            <a:br>
              <a:rPr lang="en-US" dirty="0" smtClean="0">
                <a:solidFill>
                  <a:schemeClr val="accent1">
                    <a:lumMod val="75000"/>
                  </a:schemeClr>
                </a:solidFill>
                <a:latin typeface="+mn-lt"/>
              </a:rPr>
            </a:br>
            <a:r>
              <a:rPr lang="en-US" dirty="0" smtClean="0">
                <a:solidFill>
                  <a:schemeClr val="accent1">
                    <a:lumMod val="75000"/>
                  </a:schemeClr>
                </a:solidFill>
                <a:latin typeface="+mn-lt"/>
              </a:rPr>
              <a:t>energy are approximated using model transport coefficients </a:t>
            </a:r>
            <a:br>
              <a:rPr lang="en-US" dirty="0" smtClean="0">
                <a:solidFill>
                  <a:schemeClr val="accent1">
                    <a:lumMod val="75000"/>
                  </a:schemeClr>
                </a:solidFill>
                <a:latin typeface="+mn-lt"/>
              </a:rPr>
            </a:br>
            <a:r>
              <a:rPr lang="en-US" dirty="0" smtClean="0">
                <a:solidFill>
                  <a:schemeClr val="accent1">
                    <a:lumMod val="75000"/>
                  </a:schemeClr>
                </a:solidFill>
                <a:latin typeface="+mn-lt"/>
              </a:rPr>
              <a:t>(mainly responsibility of Whole Device Modeling group)</a:t>
            </a:r>
          </a:p>
          <a:p>
            <a:pPr lvl="1">
              <a:lnSpc>
                <a:spcPts val="2200"/>
              </a:lnSpc>
              <a:spcBef>
                <a:spcPts val="0"/>
              </a:spcBef>
              <a:spcAft>
                <a:spcPts val="1200"/>
              </a:spcAft>
            </a:pPr>
            <a:r>
              <a:rPr lang="en-US" dirty="0" smtClean="0">
                <a:solidFill>
                  <a:schemeClr val="accent1">
                    <a:lumMod val="75000"/>
                  </a:schemeClr>
                </a:solidFill>
                <a:latin typeface="+mn-lt"/>
              </a:rPr>
              <a:t>Local transport models, in which fluxes of particles, momentum and energy are obtained from a radial array of </a:t>
            </a:r>
            <a:r>
              <a:rPr lang="en-US" dirty="0" err="1" smtClean="0">
                <a:solidFill>
                  <a:schemeClr val="accent1">
                    <a:lumMod val="75000"/>
                  </a:schemeClr>
                </a:solidFill>
                <a:latin typeface="+mn-lt"/>
              </a:rPr>
              <a:t>gyrokinetic</a:t>
            </a:r>
            <a:r>
              <a:rPr lang="en-US" dirty="0" smtClean="0">
                <a:solidFill>
                  <a:schemeClr val="accent1">
                    <a:lumMod val="75000"/>
                  </a:schemeClr>
                </a:solidFill>
                <a:latin typeface="+mn-lt"/>
              </a:rPr>
              <a:t> flux-tube codes</a:t>
            </a:r>
          </a:p>
          <a:p>
            <a:pPr lvl="1">
              <a:lnSpc>
                <a:spcPts val="2200"/>
              </a:lnSpc>
              <a:spcBef>
                <a:spcPts val="0"/>
              </a:spcBef>
              <a:spcAft>
                <a:spcPts val="1200"/>
              </a:spcAft>
            </a:pPr>
            <a:r>
              <a:rPr lang="en-US" dirty="0" err="1" smtClean="0">
                <a:solidFill>
                  <a:schemeClr val="accent1">
                    <a:lumMod val="75000"/>
                  </a:schemeClr>
                </a:solidFill>
                <a:latin typeface="+mn-lt"/>
              </a:rPr>
              <a:t>Meso</a:t>
            </a:r>
            <a:r>
              <a:rPr lang="en-US" dirty="0" smtClean="0">
                <a:solidFill>
                  <a:schemeClr val="accent1">
                    <a:lumMod val="75000"/>
                  </a:schemeClr>
                </a:solidFill>
                <a:latin typeface="+mn-lt"/>
              </a:rPr>
              <a:t>-scale transport models, which obtain fluxes of particles, momentum, and energy from global codes and are capable of including the effect of </a:t>
            </a:r>
            <a:r>
              <a:rPr lang="en-US" dirty="0" err="1" smtClean="0">
                <a:solidFill>
                  <a:schemeClr val="accent1">
                    <a:lumMod val="75000"/>
                  </a:schemeClr>
                </a:solidFill>
                <a:latin typeface="+mn-lt"/>
              </a:rPr>
              <a:t>meso</a:t>
            </a:r>
            <a:r>
              <a:rPr lang="en-US" dirty="0" smtClean="0">
                <a:solidFill>
                  <a:schemeClr val="accent1">
                    <a:lumMod val="75000"/>
                  </a:schemeClr>
                </a:solidFill>
                <a:latin typeface="+mn-lt"/>
              </a:rPr>
              <a:t>-scale phenomena (e.g., neoclassical tearing modes) on plasma transport</a:t>
            </a:r>
          </a:p>
          <a:p>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563562"/>
          </a:xfrm>
        </p:spPr>
        <p:txBody>
          <a:bodyPr>
            <a:normAutofit/>
          </a:bodyPr>
          <a:lstStyle/>
          <a:p>
            <a:r>
              <a:rPr lang="en-US" dirty="0" smtClean="0"/>
              <a:t>Core Profiles, Nonlinear Turbulence &amp; MHD</a:t>
            </a:r>
            <a:endParaRPr lang="en-US" dirty="0">
              <a:latin typeface="Arial" pitchFamily="34" charset="0"/>
              <a:cs typeface="Arial" pitchFamily="34" charset="0"/>
            </a:endParaRPr>
          </a:p>
        </p:txBody>
      </p:sp>
      <p:cxnSp>
        <p:nvCxnSpPr>
          <p:cNvPr id="9" name="Straight Connector 8"/>
          <p:cNvCxnSpPr/>
          <p:nvPr/>
        </p:nvCxnSpPr>
        <p:spPr>
          <a:xfrm>
            <a:off x="838200" y="6858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0" name="Footer Placeholder 9"/>
          <p:cNvSpPr>
            <a:spLocks noGrp="1"/>
          </p:cNvSpPr>
          <p:nvPr>
            <p:ph type="ftr" sz="quarter" idx="11"/>
          </p:nvPr>
        </p:nvSpPr>
        <p:spPr/>
        <p:txBody>
          <a:bodyPr/>
          <a:lstStyle/>
          <a:p>
            <a:pPr>
              <a:defRPr/>
            </a:pPr>
            <a:r>
              <a:rPr lang="en-US" smtClean="0"/>
              <a:t>FSP - PAC  9/23/2010</a:t>
            </a:r>
            <a:endParaRPr lang="en-US" dirty="0"/>
          </a:p>
        </p:txBody>
      </p:sp>
      <p:sp>
        <p:nvSpPr>
          <p:cNvPr id="12" name="Slide Number Placeholder 11"/>
          <p:cNvSpPr>
            <a:spLocks noGrp="1"/>
          </p:cNvSpPr>
          <p:nvPr>
            <p:ph type="sldNum" sz="quarter" idx="10"/>
          </p:nvPr>
        </p:nvSpPr>
        <p:spPr/>
        <p:txBody>
          <a:bodyPr/>
          <a:lstStyle/>
          <a:p>
            <a:pPr>
              <a:defRPr/>
            </a:pPr>
            <a:fld id="{1D832810-EE4A-4D3D-9BE1-89FEFBB562D8}" type="slidenum">
              <a:rPr lang="en-US" smtClean="0"/>
              <a:pPr>
                <a:defRPr/>
              </a:pPr>
              <a:t>21</a:t>
            </a:fld>
            <a:endParaRPr lang="en-US"/>
          </a:p>
        </p:txBody>
      </p:sp>
      <p:sp>
        <p:nvSpPr>
          <p:cNvPr id="11" name="Text Placeholder 4"/>
          <p:cNvSpPr txBox="1">
            <a:spLocks/>
          </p:cNvSpPr>
          <p:nvPr/>
        </p:nvSpPr>
        <p:spPr>
          <a:xfrm>
            <a:off x="457200" y="838200"/>
            <a:ext cx="4040188" cy="358302"/>
          </a:xfrm>
          <a:prstGeom prst="rect">
            <a:avLst/>
          </a:prstGeom>
        </p:spPr>
        <p:txBody>
          <a:bodyPr>
            <a:normAutofit lnSpcReduction="10000"/>
          </a:bodyPr>
          <a:lstStyle/>
          <a:p>
            <a:pPr marL="174625" marR="0" lvl="0" indent="-174625" algn="l" defTabSz="914400" rtl="0" eaLnBrk="1" fontAlgn="base" latinLnBrk="0" hangingPunct="1">
              <a:lnSpc>
                <a:spcPct val="100000"/>
              </a:lnSpc>
              <a:spcBef>
                <a:spcPct val="20000"/>
              </a:spcBef>
              <a:spcAft>
                <a:spcPct val="0"/>
              </a:spcAft>
              <a:buClrTx/>
              <a:buSzPct val="130000"/>
              <a:tabLst/>
              <a:defRPr/>
            </a:pPr>
            <a:r>
              <a:rPr kumimoji="0" lang="en-US" sz="18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Local Transport Models</a:t>
            </a:r>
            <a:endParaRPr kumimoji="0" lang="en-US" sz="18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14" name="Content Placeholder 5"/>
          <p:cNvSpPr>
            <a:spLocks noGrp="1"/>
          </p:cNvSpPr>
          <p:nvPr>
            <p:ph sz="half" idx="4294967295"/>
          </p:nvPr>
        </p:nvSpPr>
        <p:spPr>
          <a:xfrm>
            <a:off x="457200" y="1371600"/>
            <a:ext cx="4040188" cy="4823940"/>
          </a:xfrm>
          <a:prstGeom prst="rect">
            <a:avLst/>
          </a:prstGeom>
        </p:spPr>
        <p:txBody>
          <a:bodyPr>
            <a:noAutofit/>
          </a:bodyPr>
          <a:lstStyle/>
          <a:p>
            <a:r>
              <a:rPr lang="en-US" sz="1800" dirty="0" smtClean="0"/>
              <a:t>GK/Maxwell equations integrated on a representative set of flux surfaces on the </a:t>
            </a:r>
            <a:r>
              <a:rPr lang="en-US" sz="1800" dirty="0" err="1" smtClean="0"/>
              <a:t>gyrokinetic</a:t>
            </a:r>
            <a:r>
              <a:rPr lang="en-US" sz="1800" dirty="0" smtClean="0"/>
              <a:t> time scale</a:t>
            </a:r>
          </a:p>
          <a:p>
            <a:r>
              <a:rPr lang="en-US" sz="1800" dirty="0" smtClean="0"/>
              <a:t>Resulting fluxes used to advance core profiles on transport time-scale</a:t>
            </a:r>
          </a:p>
          <a:p>
            <a:r>
              <a:rPr lang="en-US" sz="1800" dirty="0" smtClean="0"/>
              <a:t>Proven algorithm</a:t>
            </a:r>
          </a:p>
          <a:p>
            <a:pPr lvl="1"/>
            <a:r>
              <a:rPr lang="en-US" sz="1800" dirty="0" smtClean="0"/>
              <a:t>TGYRO (GYRO)</a:t>
            </a:r>
          </a:p>
          <a:p>
            <a:pPr lvl="1"/>
            <a:r>
              <a:rPr lang="en-US" sz="1800" dirty="0" smtClean="0"/>
              <a:t>TRINITY (GS2)</a:t>
            </a:r>
          </a:p>
          <a:p>
            <a:r>
              <a:rPr lang="en-US" sz="1800" dirty="0" smtClean="0"/>
              <a:t>Widely used for GK code validation</a:t>
            </a:r>
          </a:p>
          <a:p>
            <a:r>
              <a:rPr lang="en-US" sz="1800" dirty="0" smtClean="0"/>
              <a:t>Can expect near-term results</a:t>
            </a:r>
          </a:p>
          <a:p>
            <a:pPr lvl="1"/>
            <a:r>
              <a:rPr lang="en-US" sz="1800" dirty="0" smtClean="0"/>
              <a:t>2 to 5 yr. milestone to implement local transport model within FSP</a:t>
            </a:r>
          </a:p>
          <a:p>
            <a:pPr lvl="1"/>
            <a:r>
              <a:rPr lang="en-US" sz="1800" dirty="0" smtClean="0"/>
              <a:t>5 to 10 yr. milestone addressing </a:t>
            </a:r>
            <a:r>
              <a:rPr lang="en-US" sz="1800" dirty="0" smtClean="0">
                <a:solidFill>
                  <a:srgbClr val="00B050"/>
                </a:solidFill>
              </a:rPr>
              <a:t>validation of the local transport model </a:t>
            </a:r>
          </a:p>
        </p:txBody>
      </p:sp>
      <p:sp>
        <p:nvSpPr>
          <p:cNvPr id="15" name="Text Placeholder 6"/>
          <p:cNvSpPr txBox="1">
            <a:spLocks/>
          </p:cNvSpPr>
          <p:nvPr/>
        </p:nvSpPr>
        <p:spPr>
          <a:xfrm>
            <a:off x="4648200" y="838200"/>
            <a:ext cx="4041775" cy="358302"/>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b="1" i="0" u="none" strike="noStrike" kern="1200" cap="none" spc="0" normalizeH="0" baseline="0" noProof="0" dirty="0" err="1" smtClean="0">
                <a:ln>
                  <a:noFill/>
                </a:ln>
                <a:solidFill>
                  <a:schemeClr val="tx1"/>
                </a:solidFill>
                <a:effectLst/>
                <a:uLnTx/>
                <a:uFillTx/>
              </a:rPr>
              <a:t>Mesoscale</a:t>
            </a:r>
            <a:r>
              <a:rPr kumimoji="0" lang="en-US" b="1" i="0" u="none" strike="noStrike" kern="1200" cap="none" spc="0" normalizeH="0" baseline="0" noProof="0" dirty="0" smtClean="0">
                <a:ln>
                  <a:noFill/>
                </a:ln>
                <a:solidFill>
                  <a:schemeClr val="tx1"/>
                </a:solidFill>
                <a:effectLst/>
                <a:uLnTx/>
                <a:uFillTx/>
              </a:rPr>
              <a:t> Transport Models</a:t>
            </a:r>
            <a:endParaRPr kumimoji="0" lang="en-US" b="1" i="0" u="none" strike="noStrike" kern="1200" cap="none" spc="0" normalizeH="0" baseline="0" noProof="0" dirty="0">
              <a:ln>
                <a:noFill/>
              </a:ln>
              <a:solidFill>
                <a:schemeClr val="tx1"/>
              </a:solidFill>
              <a:effectLst/>
              <a:uLnTx/>
              <a:uFillTx/>
            </a:endParaRPr>
          </a:p>
        </p:txBody>
      </p:sp>
      <p:sp>
        <p:nvSpPr>
          <p:cNvPr id="16" name="Content Placeholder 7"/>
          <p:cNvSpPr>
            <a:spLocks noGrp="1"/>
          </p:cNvSpPr>
          <p:nvPr>
            <p:ph sz="quarter" idx="4294967295"/>
          </p:nvPr>
        </p:nvSpPr>
        <p:spPr>
          <a:xfrm>
            <a:off x="4495801" y="1295400"/>
            <a:ext cx="4267200" cy="5410200"/>
          </a:xfrm>
          <a:prstGeom prst="rect">
            <a:avLst/>
          </a:prstGeom>
        </p:spPr>
        <p:txBody>
          <a:bodyPr>
            <a:normAutofit/>
          </a:bodyPr>
          <a:lstStyle/>
          <a:p>
            <a:r>
              <a:rPr lang="en-US" sz="1800" dirty="0" smtClean="0"/>
              <a:t>Obtain fluxes from global GK code to model </a:t>
            </a:r>
            <a:r>
              <a:rPr lang="en-US" sz="1800" dirty="0" err="1" smtClean="0"/>
              <a:t>mesoscale</a:t>
            </a:r>
            <a:r>
              <a:rPr lang="en-US" sz="1800" dirty="0" smtClean="0"/>
              <a:t> phenomena</a:t>
            </a:r>
          </a:p>
          <a:p>
            <a:pPr marL="573088" lvl="1" indent="-231775"/>
            <a:r>
              <a:rPr lang="en-US" sz="1600" dirty="0" smtClean="0">
                <a:solidFill>
                  <a:srgbClr val="002060"/>
                </a:solidFill>
              </a:rPr>
              <a:t>Key goal is modeling effect of tearing modes, </a:t>
            </a:r>
            <a:r>
              <a:rPr lang="en-US" sz="1600" dirty="0" err="1" smtClean="0">
                <a:solidFill>
                  <a:srgbClr val="002060"/>
                </a:solidFill>
              </a:rPr>
              <a:t>sawteeth</a:t>
            </a:r>
            <a:r>
              <a:rPr lang="en-US" sz="1600" dirty="0" smtClean="0">
                <a:solidFill>
                  <a:srgbClr val="002060"/>
                </a:solidFill>
              </a:rPr>
              <a:t>, etc on core transport</a:t>
            </a:r>
          </a:p>
          <a:p>
            <a:pPr marL="573088" lvl="1" indent="-231775"/>
            <a:r>
              <a:rPr lang="en-US" sz="1600" dirty="0" smtClean="0">
                <a:solidFill>
                  <a:srgbClr val="002060"/>
                </a:solidFill>
              </a:rPr>
              <a:t>Requires 3D MHD equilibrium</a:t>
            </a:r>
          </a:p>
          <a:p>
            <a:r>
              <a:rPr lang="en-US" sz="1800" dirty="0" smtClean="0"/>
              <a:t>Requires more development:</a:t>
            </a:r>
          </a:p>
          <a:p>
            <a:pPr marL="573088" lvl="1" indent="-231775"/>
            <a:r>
              <a:rPr lang="en-US" sz="1600" dirty="0" smtClean="0">
                <a:solidFill>
                  <a:srgbClr val="002060"/>
                </a:solidFill>
              </a:rPr>
              <a:t>new formalism to describe the coupling between the plasma turbulence and the evolving 3-D MHD equilibrium</a:t>
            </a:r>
          </a:p>
          <a:p>
            <a:pPr marL="573088" lvl="1" indent="-231775"/>
            <a:r>
              <a:rPr lang="en-US" sz="1600" dirty="0" smtClean="0">
                <a:solidFill>
                  <a:srgbClr val="002060"/>
                </a:solidFill>
              </a:rPr>
              <a:t>develop global GK code - model plasma turbulence in perturbed 3-D fields</a:t>
            </a:r>
          </a:p>
          <a:p>
            <a:pPr marL="573088" lvl="1" indent="-231775"/>
            <a:r>
              <a:rPr lang="en-US" sz="1600" dirty="0" smtClean="0">
                <a:solidFill>
                  <a:srgbClr val="002060"/>
                </a:solidFill>
              </a:rPr>
              <a:t>Develop new components to describe the evolution of the 3-D magnetic equilibrium</a:t>
            </a:r>
          </a:p>
          <a:p>
            <a:r>
              <a:rPr lang="en-US" sz="1800" dirty="0" smtClean="0"/>
              <a:t>Longer-term</a:t>
            </a:r>
          </a:p>
          <a:p>
            <a:pPr marL="573088" lvl="1" indent="-231775"/>
            <a:r>
              <a:rPr lang="en-US" sz="1600" dirty="0" smtClean="0">
                <a:solidFill>
                  <a:srgbClr val="002060"/>
                </a:solidFill>
              </a:rPr>
              <a:t>5-year milestone to develop required formalism</a:t>
            </a:r>
          </a:p>
          <a:p>
            <a:pPr marL="573088" lvl="1" indent="-231775"/>
            <a:r>
              <a:rPr lang="en-US" sz="1600" dirty="0" smtClean="0">
                <a:solidFill>
                  <a:srgbClr val="00B050"/>
                </a:solidFill>
              </a:rPr>
              <a:t>10 year milestone  addressing validation of this </a:t>
            </a:r>
            <a:r>
              <a:rPr lang="en-US" sz="1600" dirty="0" err="1" smtClean="0">
                <a:solidFill>
                  <a:srgbClr val="00B050"/>
                </a:solidFill>
              </a:rPr>
              <a:t>mesoscale</a:t>
            </a:r>
            <a:r>
              <a:rPr lang="en-US" sz="1600" dirty="0" smtClean="0">
                <a:solidFill>
                  <a:srgbClr val="00B050"/>
                </a:solidFill>
              </a:rPr>
              <a:t> transport model </a:t>
            </a:r>
            <a:endParaRPr lang="en-US" sz="1600" dirty="0">
              <a:solidFill>
                <a:srgbClr val="00B05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457200"/>
          </a:xfrm>
        </p:spPr>
        <p:txBody>
          <a:bodyPr>
            <a:normAutofit/>
          </a:bodyPr>
          <a:lstStyle/>
          <a:p>
            <a:r>
              <a:rPr lang="en-US" dirty="0" smtClean="0"/>
              <a:t>Wave Particle Interactions</a:t>
            </a:r>
            <a:endParaRPr lang="en-US" dirty="0">
              <a:latin typeface="Arial" pitchFamily="34" charset="0"/>
              <a:cs typeface="Arial" pitchFamily="34" charset="0"/>
            </a:endParaRPr>
          </a:p>
        </p:txBody>
      </p:sp>
      <p:cxnSp>
        <p:nvCxnSpPr>
          <p:cNvPr id="9" name="Straight Connector 8"/>
          <p:cNvCxnSpPr/>
          <p:nvPr/>
        </p:nvCxnSpPr>
        <p:spPr>
          <a:xfrm>
            <a:off x="838200" y="6858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1" name="Footer Placeholder 10"/>
          <p:cNvSpPr>
            <a:spLocks noGrp="1"/>
          </p:cNvSpPr>
          <p:nvPr>
            <p:ph type="ftr" sz="quarter" idx="11"/>
          </p:nvPr>
        </p:nvSpPr>
        <p:spPr/>
        <p:txBody>
          <a:bodyPr/>
          <a:lstStyle/>
          <a:p>
            <a:pPr>
              <a:defRPr/>
            </a:pPr>
            <a:r>
              <a:rPr lang="en-US" smtClean="0"/>
              <a:t>FSP - PAC  9/23/2010</a:t>
            </a:r>
            <a:endParaRPr lang="en-US" dirty="0"/>
          </a:p>
        </p:txBody>
      </p:sp>
      <p:sp>
        <p:nvSpPr>
          <p:cNvPr id="12" name="Slide Number Placeholder 11"/>
          <p:cNvSpPr>
            <a:spLocks noGrp="1"/>
          </p:cNvSpPr>
          <p:nvPr>
            <p:ph type="sldNum" sz="quarter" idx="10"/>
          </p:nvPr>
        </p:nvSpPr>
        <p:spPr/>
        <p:txBody>
          <a:bodyPr/>
          <a:lstStyle/>
          <a:p>
            <a:pPr>
              <a:defRPr/>
            </a:pPr>
            <a:fld id="{1D832810-EE4A-4D3D-9BE1-89FEFBB562D8}" type="slidenum">
              <a:rPr lang="en-US" smtClean="0"/>
              <a:pPr>
                <a:defRPr/>
              </a:pPr>
              <a:t>22</a:t>
            </a:fld>
            <a:endParaRPr lang="en-US"/>
          </a:p>
        </p:txBody>
      </p:sp>
      <p:sp>
        <p:nvSpPr>
          <p:cNvPr id="14" name="Subtitle 2"/>
          <p:cNvSpPr txBox="1">
            <a:spLocks/>
          </p:cNvSpPr>
          <p:nvPr/>
        </p:nvSpPr>
        <p:spPr>
          <a:xfrm>
            <a:off x="457200" y="990601"/>
            <a:ext cx="8129588" cy="5468938"/>
          </a:xfrm>
          <a:prstGeom prst="rect">
            <a:avLst/>
          </a:prstGeom>
        </p:spPr>
        <p:txBody>
          <a:bodyPr>
            <a:normAutofit fontScale="92500" lnSpcReduction="10000"/>
          </a:bodyPr>
          <a:lstStyle/>
          <a:p>
            <a:pPr marL="339725" indent="-339725">
              <a:lnSpc>
                <a:spcPct val="124000"/>
              </a:lnSpc>
              <a:spcAft>
                <a:spcPts val="600"/>
              </a:spcAft>
              <a:buSzPct val="100000"/>
            </a:pPr>
            <a:r>
              <a:rPr lang="en-US" b="1" dirty="0" smtClean="0"/>
              <a:t>Scientific Questions:</a:t>
            </a:r>
          </a:p>
          <a:p>
            <a:pPr marL="339725" indent="-339725">
              <a:lnSpc>
                <a:spcPct val="124000"/>
              </a:lnSpc>
              <a:spcAft>
                <a:spcPts val="600"/>
              </a:spcAft>
              <a:buSzPct val="100000"/>
              <a:buFont typeface="Arial" pitchFamily="34" charset="0"/>
              <a:buAutoNum type="arabicPeriod"/>
            </a:pPr>
            <a:r>
              <a:rPr lang="en-US" sz="1900" dirty="0" smtClean="0">
                <a:solidFill>
                  <a:schemeClr val="tx2"/>
                </a:solidFill>
                <a:latin typeface="+mn-lt"/>
              </a:rPr>
              <a:t>Will </a:t>
            </a:r>
            <a:r>
              <a:rPr lang="en-US" sz="1900" dirty="0" err="1" smtClean="0">
                <a:solidFill>
                  <a:schemeClr val="tx2"/>
                </a:solidFill>
                <a:latin typeface="+mn-lt"/>
              </a:rPr>
              <a:t>Alfvenic</a:t>
            </a:r>
            <a:r>
              <a:rPr lang="en-US" sz="1900" dirty="0" smtClean="0">
                <a:solidFill>
                  <a:schemeClr val="tx2"/>
                </a:solidFill>
                <a:latin typeface="+mn-lt"/>
              </a:rPr>
              <a:t> instabilities in the presence of alphas, RF heating and neutral beam injection, lead to unacceptable loss of energetic ions in reactor regimes? </a:t>
            </a:r>
          </a:p>
          <a:p>
            <a:pPr marL="339725" indent="-339725">
              <a:lnSpc>
                <a:spcPct val="124000"/>
              </a:lnSpc>
              <a:spcAft>
                <a:spcPts val="600"/>
              </a:spcAft>
              <a:buSzPct val="100000"/>
              <a:buFont typeface="Arial" pitchFamily="34" charset="0"/>
              <a:buAutoNum type="arabicPeriod"/>
            </a:pPr>
            <a:r>
              <a:rPr lang="en-US" sz="1900" dirty="0" smtClean="0">
                <a:solidFill>
                  <a:schemeClr val="tx2"/>
                </a:solidFill>
                <a:latin typeface="+mn-lt"/>
              </a:rPr>
              <a:t>Can RF waves couple effectively to the plasma core and be used to control plasma profiles and MHD instabilities in the presence of multiple particle species (including energetic fusion products)?  </a:t>
            </a:r>
          </a:p>
          <a:p>
            <a:pPr marL="339725" indent="-339725">
              <a:lnSpc>
                <a:spcPct val="124000"/>
              </a:lnSpc>
              <a:spcAft>
                <a:spcPts val="600"/>
              </a:spcAft>
              <a:buSzPct val="100000"/>
            </a:pPr>
            <a:endParaRPr lang="en-US" dirty="0" smtClean="0">
              <a:solidFill>
                <a:schemeClr val="tx2"/>
              </a:solidFill>
            </a:endParaRPr>
          </a:p>
          <a:p>
            <a:pPr marL="339725" indent="-339725">
              <a:lnSpc>
                <a:spcPct val="124000"/>
              </a:lnSpc>
              <a:spcAft>
                <a:spcPts val="600"/>
              </a:spcAft>
              <a:buSzPct val="100000"/>
            </a:pPr>
            <a:r>
              <a:rPr lang="en-US" b="1" dirty="0" smtClean="0"/>
              <a:t>Outstanding Issues:</a:t>
            </a:r>
          </a:p>
          <a:p>
            <a:pPr marL="339725" marR="0" lvl="0" indent="-339725" algn="l" defTabSz="914400" rtl="0" eaLnBrk="1" fontAlgn="base" latinLnBrk="0" hangingPunct="1">
              <a:lnSpc>
                <a:spcPct val="124000"/>
              </a:lnSpc>
              <a:spcBef>
                <a:spcPct val="20000"/>
              </a:spcBef>
              <a:spcAft>
                <a:spcPts val="600"/>
              </a:spcAft>
              <a:buClrTx/>
              <a:buSzPct val="100000"/>
              <a:buFont typeface="Arial" pitchFamily="34" charset="0"/>
              <a:buChar char="•"/>
              <a:tabLst/>
              <a:defRPr/>
            </a:pPr>
            <a:r>
              <a:rPr kumimoji="0" lang="en-US" sz="1900" b="0" i="0" u="none" strike="noStrike" kern="1200" cap="none" spc="0" normalizeH="0" baseline="0" noProof="0" dirty="0" smtClean="0">
                <a:ln>
                  <a:noFill/>
                </a:ln>
                <a:solidFill>
                  <a:schemeClr val="tx2"/>
                </a:solidFill>
                <a:effectLst/>
                <a:uLnTx/>
                <a:uFillTx/>
                <a:latin typeface="+mn-lt"/>
                <a:ea typeface="+mn-ea"/>
                <a:cs typeface="Arial" pitchFamily="34" charset="0"/>
              </a:rPr>
              <a:t>Transport predictions for </a:t>
            </a:r>
            <a:r>
              <a:rPr kumimoji="0" lang="en-US" sz="1900" b="0" i="0" u="none" strike="noStrike" kern="1200" cap="none" spc="0" normalizeH="0" baseline="0" noProof="0" dirty="0" err="1" smtClean="0">
                <a:ln>
                  <a:noFill/>
                </a:ln>
                <a:solidFill>
                  <a:schemeClr val="tx2"/>
                </a:solidFill>
                <a:effectLst/>
                <a:uLnTx/>
                <a:uFillTx/>
                <a:latin typeface="+mn-lt"/>
                <a:ea typeface="+mn-ea"/>
                <a:cs typeface="Arial" pitchFamily="34" charset="0"/>
              </a:rPr>
              <a:t>Alfvenic</a:t>
            </a:r>
            <a:r>
              <a:rPr kumimoji="0" lang="en-US" sz="1900" b="0" i="0" u="none" strike="noStrike" kern="1200" cap="none" spc="0" normalizeH="0" baseline="0" noProof="0" dirty="0" smtClean="0">
                <a:ln>
                  <a:noFill/>
                </a:ln>
                <a:solidFill>
                  <a:schemeClr val="tx2"/>
                </a:solidFill>
                <a:effectLst/>
                <a:uLnTx/>
                <a:uFillTx/>
                <a:latin typeface="+mn-lt"/>
                <a:ea typeface="+mn-ea"/>
                <a:cs typeface="Arial" pitchFamily="34" charset="0"/>
              </a:rPr>
              <a:t> instabilities requires multimode simulation with self consistent description of mode dynamics using realistic sources and sinks of fast ions. </a:t>
            </a:r>
          </a:p>
          <a:p>
            <a:pPr marL="339725" marR="0" lvl="0" indent="-339725" algn="l" defTabSz="914400" rtl="0" eaLnBrk="1" fontAlgn="base" latinLnBrk="0" hangingPunct="1">
              <a:lnSpc>
                <a:spcPct val="124000"/>
              </a:lnSpc>
              <a:spcBef>
                <a:spcPts val="0"/>
              </a:spcBef>
              <a:spcAft>
                <a:spcPts val="600"/>
              </a:spcAft>
              <a:buClrTx/>
              <a:buSzPct val="100000"/>
              <a:buFont typeface="Arial" pitchFamily="34" charset="0"/>
              <a:buChar char="•"/>
              <a:tabLst/>
              <a:defRPr/>
            </a:pPr>
            <a:r>
              <a:rPr kumimoji="0" lang="en-US" sz="1900" b="0" i="0" u="none" strike="noStrike" kern="1200" cap="none" spc="0" normalizeH="0" baseline="0" noProof="0" dirty="0" smtClean="0">
                <a:ln>
                  <a:noFill/>
                </a:ln>
                <a:solidFill>
                  <a:schemeClr val="tx2"/>
                </a:solidFill>
                <a:effectLst/>
                <a:uLnTx/>
                <a:uFillTx/>
                <a:latin typeface="+mn-lt"/>
                <a:ea typeface="+mn-ea"/>
                <a:cs typeface="Arial" pitchFamily="34" charset="0"/>
              </a:rPr>
              <a:t>Predictive understanding of RF plasma control requires high fidelity simulation of edge dissipation mechanisms and self consistent description of RF fields in the presence of multiple particle species and MHD instabilities. </a:t>
            </a:r>
          </a:p>
          <a:p>
            <a:pPr marL="514350" marR="0" lvl="0" indent="-514350" algn="l" defTabSz="914400" rtl="0" eaLnBrk="1" fontAlgn="base" latinLnBrk="0" hangingPunct="1">
              <a:lnSpc>
                <a:spcPct val="100000"/>
              </a:lnSpc>
              <a:spcBef>
                <a:spcPts val="0"/>
              </a:spcBef>
              <a:spcAft>
                <a:spcPts val="600"/>
              </a:spcAft>
              <a:buClrTx/>
              <a:buSzPct val="130000"/>
              <a:tabLst/>
              <a:defRPr/>
            </a:pPr>
            <a:r>
              <a:rPr kumimoji="0" lang="en-US" sz="2800" b="0" i="0" u="none" strike="noStrike" kern="1200" cap="none" spc="0" normalizeH="0" baseline="0" noProof="0" dirty="0" smtClean="0">
                <a:ln>
                  <a:noFill/>
                </a:ln>
                <a:solidFill>
                  <a:schemeClr val="tx2"/>
                </a:solidFill>
                <a:effectLst/>
                <a:uLnTx/>
                <a:uFillTx/>
                <a:latin typeface="Arial" pitchFamily="34" charset="0"/>
                <a:ea typeface="+mn-ea"/>
                <a:cs typeface="Arial" pitchFamily="34" charset="0"/>
              </a:rPr>
              <a:t> </a:t>
            </a:r>
          </a:p>
          <a:p>
            <a:pPr marL="514350" marR="0" lvl="0" indent="-514350" algn="l" defTabSz="914400" rtl="0" eaLnBrk="1" fontAlgn="base" latinLnBrk="0" hangingPunct="1">
              <a:lnSpc>
                <a:spcPct val="100000"/>
              </a:lnSpc>
              <a:spcBef>
                <a:spcPct val="20000"/>
              </a:spcBef>
              <a:spcAft>
                <a:spcPct val="0"/>
              </a:spcAft>
              <a:buClrTx/>
              <a:buSzPct val="130000"/>
              <a:buFont typeface="Arial" pitchFamily="34" charset="0"/>
              <a:buAutoNum type="arabicPeriod"/>
              <a:tabLst/>
              <a:defRPr/>
            </a:pPr>
            <a:endParaRPr kumimoji="0" lang="en-US" sz="1800" b="0" i="0" u="none" strike="noStrike" kern="1200" cap="none" spc="0" normalizeH="0" baseline="0" noProof="0" dirty="0" smtClean="0">
              <a:ln>
                <a:noFill/>
              </a:ln>
              <a:solidFill>
                <a:srgbClr val="898989"/>
              </a:solidFill>
              <a:effectLst/>
              <a:uLnTx/>
              <a:uFillTx/>
              <a:latin typeface="Arial" pitchFamily="34" charset="0"/>
              <a:ea typeface="+mn-ea"/>
              <a:cs typeface="Arial" pitchFamily="34" charset="0"/>
            </a:endParaRPr>
          </a:p>
          <a:p>
            <a:pPr marL="514350" marR="0" lvl="0" indent="-514350" algn="l" defTabSz="914400" rtl="0" eaLnBrk="1" fontAlgn="base" latinLnBrk="0" hangingPunct="1">
              <a:lnSpc>
                <a:spcPct val="100000"/>
              </a:lnSpc>
              <a:spcBef>
                <a:spcPct val="20000"/>
              </a:spcBef>
              <a:spcAft>
                <a:spcPct val="0"/>
              </a:spcAft>
              <a:buClrTx/>
              <a:buSzPct val="130000"/>
              <a:buFont typeface="Arial" pitchFamily="34" charset="0"/>
              <a:buAutoNum type="arabicPeriod"/>
              <a:tabLst/>
              <a:defRPr/>
            </a:pPr>
            <a:endParaRPr kumimoji="0" lang="en-US" sz="1800" b="0" i="0" u="none" strike="noStrike" kern="1200" cap="none" spc="0" normalizeH="0" baseline="0" noProof="0" dirty="0" smtClean="0">
              <a:ln>
                <a:noFill/>
              </a:ln>
              <a:solidFill>
                <a:srgbClr val="898989"/>
              </a:solidFill>
              <a:effectLst/>
              <a:uLnTx/>
              <a:uFillTx/>
              <a:latin typeface="Arial" pitchFamily="34" charset="0"/>
              <a:ea typeface="+mn-ea"/>
              <a:cs typeface="Arial" pitchFamily="34" charset="0"/>
            </a:endParaRPr>
          </a:p>
          <a:p>
            <a:pPr marL="514350" marR="0" lvl="0" indent="-514350" algn="l" defTabSz="914400" rtl="0" eaLnBrk="1" fontAlgn="base" latinLnBrk="0" hangingPunct="1">
              <a:lnSpc>
                <a:spcPct val="100000"/>
              </a:lnSpc>
              <a:spcBef>
                <a:spcPct val="20000"/>
              </a:spcBef>
              <a:spcAft>
                <a:spcPct val="0"/>
              </a:spcAft>
              <a:buClrTx/>
              <a:buSzPct val="130000"/>
              <a:buFont typeface="Arial" pitchFamily="34" charset="0"/>
              <a:buChar char="•"/>
              <a:tabLst/>
              <a:defRPr/>
            </a:pPr>
            <a:endParaRPr kumimoji="0" lang="en-US" sz="1800" b="0" i="0" u="none" strike="noStrike" kern="1200" cap="none" spc="0" normalizeH="0" baseline="0" noProof="0" dirty="0" smtClean="0">
              <a:ln>
                <a:noFill/>
              </a:ln>
              <a:solidFill>
                <a:srgbClr val="898989"/>
              </a:solidFill>
              <a:effectLst/>
              <a:uLnTx/>
              <a:uFillTx/>
              <a:latin typeface="Arial" pitchFamily="34" charset="0"/>
              <a:ea typeface="+mn-ea"/>
              <a:cs typeface="Arial" pitchFamily="34" charset="0"/>
            </a:endParaRPr>
          </a:p>
          <a:p>
            <a:pPr marL="514350" marR="0" lvl="0" indent="-514350" algn="l" defTabSz="914400" rtl="0" eaLnBrk="1" fontAlgn="base" latinLnBrk="0" hangingPunct="1">
              <a:lnSpc>
                <a:spcPct val="100000"/>
              </a:lnSpc>
              <a:spcBef>
                <a:spcPct val="20000"/>
              </a:spcBef>
              <a:spcAft>
                <a:spcPct val="0"/>
              </a:spcAft>
              <a:buClrTx/>
              <a:buSzPct val="130000"/>
              <a:buFont typeface="Arial" pitchFamily="34" charset="0"/>
              <a:buAutoNum type="arabicPeriod"/>
              <a:tabLst/>
              <a:defRPr/>
            </a:pPr>
            <a:endParaRPr kumimoji="0" lang="en-US" sz="1800" b="0" i="0" u="none" strike="noStrike" kern="1200" cap="none" spc="0" normalizeH="0" baseline="0" noProof="0" dirty="0" smtClean="0">
              <a:ln>
                <a:noFill/>
              </a:ln>
              <a:solidFill>
                <a:srgbClr val="898989"/>
              </a:solidFill>
              <a:effectLst/>
              <a:uLnTx/>
              <a:uFillTx/>
              <a:latin typeface="Arial" pitchFamily="34" charset="0"/>
              <a:ea typeface="+mn-ea"/>
              <a:cs typeface="Arial" pitchFamily="34" charset="0"/>
            </a:endParaRPr>
          </a:p>
          <a:p>
            <a:pPr marL="514350" marR="0" lvl="0" indent="-514350" algn="l" defTabSz="914400" rtl="0" eaLnBrk="1" fontAlgn="base" latinLnBrk="0" hangingPunct="1">
              <a:lnSpc>
                <a:spcPct val="100000"/>
              </a:lnSpc>
              <a:spcBef>
                <a:spcPct val="20000"/>
              </a:spcBef>
              <a:spcAft>
                <a:spcPct val="0"/>
              </a:spcAft>
              <a:buClrTx/>
              <a:buSzPct val="130000"/>
              <a:buFont typeface="Arial" pitchFamily="34" charset="0"/>
              <a:buAutoNum type="arabicPeriod"/>
              <a:tabLst/>
              <a:defRPr/>
            </a:pPr>
            <a:endParaRPr kumimoji="0" lang="en-US" sz="1800" b="0" i="0" u="none" strike="noStrike" kern="1200" cap="none" spc="0" normalizeH="0" baseline="0" noProof="0" dirty="0" smtClean="0">
              <a:ln>
                <a:noFill/>
              </a:ln>
              <a:solidFill>
                <a:srgbClr val="898989"/>
              </a:solidFill>
              <a:effectLst/>
              <a:uLnTx/>
              <a:uFillTx/>
              <a:latin typeface="Arial" pitchFamily="34" charset="0"/>
              <a:ea typeface="+mn-ea"/>
              <a:cs typeface="Arial" pitchFamily="34" charset="0"/>
            </a:endParaRPr>
          </a:p>
          <a:p>
            <a:pPr marL="971550" marR="0" lvl="1" indent="-514350" algn="l" defTabSz="914400" rtl="0" eaLnBrk="1" fontAlgn="base" latinLnBrk="0" hangingPunct="1">
              <a:lnSpc>
                <a:spcPct val="100000"/>
              </a:lnSpc>
              <a:spcBef>
                <a:spcPct val="20000"/>
              </a:spcBef>
              <a:spcAft>
                <a:spcPct val="0"/>
              </a:spcAft>
              <a:buClrTx/>
              <a:buSzTx/>
              <a:buFont typeface="Arial" pitchFamily="34" charset="0"/>
              <a:buAutoNum type="alphaLcPeriod"/>
              <a:tabLst/>
              <a:defRPr/>
            </a:pPr>
            <a:endParaRPr kumimoji="0" lang="en-US" sz="1800" b="0" i="0" u="none" strike="noStrike" kern="1200" cap="none" spc="0" normalizeH="0" baseline="0" noProof="0" dirty="0" smtClean="0">
              <a:ln>
                <a:noFill/>
              </a:ln>
              <a:solidFill>
                <a:srgbClr val="898989"/>
              </a:solidFill>
              <a:effectLst/>
              <a:uLnTx/>
              <a:uFillTx/>
              <a:latin typeface="Arial" pitchFamily="34" charset="0"/>
              <a:ea typeface="+mn-ea"/>
              <a:cs typeface="Arial" pitchFamily="34" charset="0"/>
            </a:endParaRPr>
          </a:p>
          <a:p>
            <a:pPr marL="514350" marR="0" lvl="0" indent="-514350" algn="l" defTabSz="914400" rtl="0" eaLnBrk="1" fontAlgn="base" latinLnBrk="0" hangingPunct="1">
              <a:lnSpc>
                <a:spcPct val="100000"/>
              </a:lnSpc>
              <a:spcBef>
                <a:spcPct val="20000"/>
              </a:spcBef>
              <a:spcAft>
                <a:spcPct val="0"/>
              </a:spcAft>
              <a:buClrTx/>
              <a:buSzPct val="130000"/>
              <a:buFont typeface="Arial" pitchFamily="34" charset="0"/>
              <a:buChar char="•"/>
              <a:tabLst/>
              <a:defRPr/>
            </a:pPr>
            <a:endParaRPr kumimoji="0" lang="en-US" sz="1800" b="0" i="0" u="none" strike="noStrike" kern="1200" cap="none" spc="0" normalizeH="0" baseline="0" noProof="0" dirty="0" smtClean="0">
              <a:ln>
                <a:noFill/>
              </a:ln>
              <a:solidFill>
                <a:srgbClr val="898989"/>
              </a:solidFill>
              <a:effectLst/>
              <a:uLnTx/>
              <a:uFillTx/>
              <a:latin typeface="Arial" pitchFamily="34" charset="0"/>
              <a:ea typeface="+mn-ea"/>
              <a:cs typeface="Arial" pitchFamily="34" charset="0"/>
            </a:endParaRPr>
          </a:p>
          <a:p>
            <a:pPr marL="514350" marR="0" lvl="0" indent="-514350" algn="l" defTabSz="914400" rtl="0" eaLnBrk="1" fontAlgn="base" latinLnBrk="0" hangingPunct="1">
              <a:lnSpc>
                <a:spcPct val="100000"/>
              </a:lnSpc>
              <a:spcBef>
                <a:spcPct val="20000"/>
              </a:spcBef>
              <a:spcAft>
                <a:spcPct val="0"/>
              </a:spcAft>
              <a:buClrTx/>
              <a:buSzPct val="130000"/>
              <a:buFont typeface="Arial" pitchFamily="34" charset="0"/>
              <a:buChar char="•"/>
              <a:tabLst/>
              <a:defRPr/>
            </a:pPr>
            <a:endParaRPr kumimoji="0" lang="en-US" sz="1800" b="0" i="0" u="none" strike="noStrike" kern="1200" cap="none" spc="0" normalizeH="0" baseline="0" noProof="0" dirty="0" smtClean="0">
              <a:ln>
                <a:noFill/>
              </a:ln>
              <a:solidFill>
                <a:srgbClr val="898989"/>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457200"/>
          </a:xfrm>
        </p:spPr>
        <p:txBody>
          <a:bodyPr>
            <a:normAutofit/>
          </a:bodyPr>
          <a:lstStyle/>
          <a:p>
            <a:r>
              <a:rPr lang="en-US" dirty="0" smtClean="0"/>
              <a:t>Wave Particle Interactions - Goals</a:t>
            </a:r>
            <a:endParaRPr lang="en-US" dirty="0">
              <a:latin typeface="Arial" pitchFamily="34" charset="0"/>
              <a:cs typeface="Arial" pitchFamily="34" charset="0"/>
            </a:endParaRPr>
          </a:p>
        </p:txBody>
      </p:sp>
      <p:cxnSp>
        <p:nvCxnSpPr>
          <p:cNvPr id="9" name="Straight Connector 8"/>
          <p:cNvCxnSpPr/>
          <p:nvPr/>
        </p:nvCxnSpPr>
        <p:spPr>
          <a:xfrm>
            <a:off x="838200" y="6858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1" name="Footer Placeholder 10"/>
          <p:cNvSpPr>
            <a:spLocks noGrp="1"/>
          </p:cNvSpPr>
          <p:nvPr>
            <p:ph type="ftr" sz="quarter" idx="11"/>
          </p:nvPr>
        </p:nvSpPr>
        <p:spPr/>
        <p:txBody>
          <a:bodyPr/>
          <a:lstStyle/>
          <a:p>
            <a:pPr>
              <a:defRPr/>
            </a:pPr>
            <a:r>
              <a:rPr lang="en-US" smtClean="0"/>
              <a:t>FSP - PAC  9/23/2010</a:t>
            </a:r>
            <a:endParaRPr lang="en-US" dirty="0"/>
          </a:p>
        </p:txBody>
      </p:sp>
      <p:sp>
        <p:nvSpPr>
          <p:cNvPr id="12" name="Slide Number Placeholder 11"/>
          <p:cNvSpPr>
            <a:spLocks noGrp="1"/>
          </p:cNvSpPr>
          <p:nvPr>
            <p:ph type="sldNum" sz="quarter" idx="10"/>
          </p:nvPr>
        </p:nvSpPr>
        <p:spPr/>
        <p:txBody>
          <a:bodyPr/>
          <a:lstStyle/>
          <a:p>
            <a:pPr>
              <a:defRPr/>
            </a:pPr>
            <a:fld id="{1D832810-EE4A-4D3D-9BE1-89FEFBB562D8}" type="slidenum">
              <a:rPr lang="en-US" smtClean="0"/>
              <a:pPr>
                <a:defRPr/>
              </a:pPr>
              <a:t>23</a:t>
            </a:fld>
            <a:endParaRPr lang="en-US"/>
          </a:p>
        </p:txBody>
      </p:sp>
      <p:sp>
        <p:nvSpPr>
          <p:cNvPr id="14" name="Subtitle 2"/>
          <p:cNvSpPr txBox="1">
            <a:spLocks/>
          </p:cNvSpPr>
          <p:nvPr/>
        </p:nvSpPr>
        <p:spPr>
          <a:xfrm>
            <a:off x="457200" y="990600"/>
            <a:ext cx="8129588" cy="5638800"/>
          </a:xfrm>
          <a:prstGeom prst="rect">
            <a:avLst/>
          </a:prstGeom>
        </p:spPr>
        <p:txBody>
          <a:bodyPr>
            <a:normAutofit/>
          </a:bodyPr>
          <a:lstStyle/>
          <a:p>
            <a:pPr marL="514350" indent="-514350"/>
            <a:r>
              <a:rPr lang="en-US" b="1" dirty="0" smtClean="0"/>
              <a:t>1-2 yrs: </a:t>
            </a:r>
          </a:p>
          <a:p>
            <a:pPr marL="631825" indent="-236538">
              <a:buFont typeface="Arial" pitchFamily="34" charset="0"/>
              <a:buAutoNum type="alphaLcPeriod"/>
            </a:pPr>
            <a:r>
              <a:rPr lang="en-US" dirty="0" smtClean="0">
                <a:solidFill>
                  <a:schemeClr val="tx2"/>
                </a:solidFill>
                <a:latin typeface="+mn-lt"/>
              </a:rPr>
              <a:t>“</a:t>
            </a:r>
            <a:r>
              <a:rPr lang="en-US" dirty="0" err="1" smtClean="0">
                <a:solidFill>
                  <a:schemeClr val="tx2"/>
                </a:solidFill>
                <a:latin typeface="+mn-lt"/>
              </a:rPr>
              <a:t>Quasilinear</a:t>
            </a:r>
            <a:r>
              <a:rPr lang="en-US" dirty="0" smtClean="0">
                <a:solidFill>
                  <a:schemeClr val="tx2"/>
                </a:solidFill>
                <a:latin typeface="+mn-lt"/>
              </a:rPr>
              <a:t>” Alfven multimode model for transport simulation with particle sources/sinks and linear </a:t>
            </a:r>
            <a:r>
              <a:rPr lang="en-US" dirty="0" err="1" smtClean="0">
                <a:solidFill>
                  <a:schemeClr val="tx2"/>
                </a:solidFill>
                <a:latin typeface="+mn-lt"/>
              </a:rPr>
              <a:t>eigenfunctions</a:t>
            </a:r>
            <a:r>
              <a:rPr lang="en-US" dirty="0" smtClean="0">
                <a:solidFill>
                  <a:schemeClr val="tx2"/>
                </a:solidFill>
                <a:latin typeface="+mn-lt"/>
              </a:rPr>
              <a:t>  </a:t>
            </a:r>
            <a:r>
              <a:rPr lang="en-US" dirty="0" smtClean="0">
                <a:solidFill>
                  <a:srgbClr val="00B050"/>
                </a:solidFill>
                <a:latin typeface="+mn-lt"/>
              </a:rPr>
              <a:t>(Prediction of energy  losses from fast particle instabilities) </a:t>
            </a:r>
          </a:p>
          <a:p>
            <a:pPr marL="631825" indent="-236538">
              <a:buFont typeface="Arial" pitchFamily="34" charset="0"/>
              <a:buAutoNum type="alphaLcPeriod"/>
            </a:pPr>
            <a:r>
              <a:rPr lang="en-US" dirty="0" smtClean="0">
                <a:solidFill>
                  <a:schemeClr val="tx2"/>
                </a:solidFill>
                <a:latin typeface="+mn-lt"/>
              </a:rPr>
              <a:t>Linear model of RF edge </a:t>
            </a:r>
            <a:r>
              <a:rPr lang="en-US" dirty="0" smtClean="0">
                <a:solidFill>
                  <a:schemeClr val="tx2"/>
                </a:solidFill>
                <a:latin typeface="+mn-lt"/>
              </a:rPr>
              <a:t>coupling including 3-D field reconstructions </a:t>
            </a:r>
            <a:r>
              <a:rPr lang="en-US" dirty="0" smtClean="0">
                <a:solidFill>
                  <a:srgbClr val="00B050"/>
                </a:solidFill>
                <a:latin typeface="+mn-lt"/>
              </a:rPr>
              <a:t>(First </a:t>
            </a:r>
            <a:r>
              <a:rPr lang="en-US" dirty="0" smtClean="0">
                <a:solidFill>
                  <a:srgbClr val="00B050"/>
                </a:solidFill>
                <a:latin typeface="+mn-lt"/>
              </a:rPr>
              <a:t>predictions of RF heating and current profiles in presence of realistic plasma edge)</a:t>
            </a:r>
            <a:endParaRPr lang="en-US" dirty="0" smtClean="0">
              <a:solidFill>
                <a:schemeClr val="tx2"/>
              </a:solidFill>
              <a:latin typeface="+mn-lt"/>
            </a:endParaRPr>
          </a:p>
          <a:p>
            <a:pPr marL="514350" indent="-514350"/>
            <a:endParaRPr lang="en-US" dirty="0" smtClean="0">
              <a:solidFill>
                <a:schemeClr val="tx2"/>
              </a:solidFill>
            </a:endParaRPr>
          </a:p>
          <a:p>
            <a:pPr marL="514350" indent="-514350"/>
            <a:r>
              <a:rPr lang="en-US" b="1" dirty="0" smtClean="0"/>
              <a:t>3-5 yrs: </a:t>
            </a:r>
          </a:p>
          <a:p>
            <a:pPr marL="631825" indent="-236538">
              <a:buFont typeface="Arial" pitchFamily="34" charset="0"/>
              <a:buAutoNum type="alphaLcPeriod"/>
            </a:pPr>
            <a:r>
              <a:rPr lang="en-US" dirty="0" smtClean="0">
                <a:solidFill>
                  <a:schemeClr val="tx2"/>
                </a:solidFill>
                <a:latin typeface="+mn-lt"/>
              </a:rPr>
              <a:t>“</a:t>
            </a:r>
            <a:r>
              <a:rPr lang="en-US" dirty="0" err="1" smtClean="0">
                <a:solidFill>
                  <a:schemeClr val="tx2"/>
                </a:solidFill>
                <a:latin typeface="+mn-lt"/>
              </a:rPr>
              <a:t>Quasilinear</a:t>
            </a:r>
            <a:r>
              <a:rPr lang="en-US" dirty="0" smtClean="0">
                <a:solidFill>
                  <a:schemeClr val="tx2"/>
                </a:solidFill>
                <a:latin typeface="+mn-lt"/>
              </a:rPr>
              <a:t>” Alfven multimode model for transport simulation including RF sources </a:t>
            </a:r>
            <a:r>
              <a:rPr lang="en-US" dirty="0" smtClean="0">
                <a:solidFill>
                  <a:srgbClr val="00B050"/>
                </a:solidFill>
                <a:latin typeface="+mn-lt"/>
              </a:rPr>
              <a:t>(More complete prediction of energy  losses from fast particle instabilities)</a:t>
            </a:r>
            <a:endParaRPr lang="en-US" dirty="0" smtClean="0">
              <a:solidFill>
                <a:schemeClr val="tx2"/>
              </a:solidFill>
              <a:latin typeface="+mn-lt"/>
            </a:endParaRPr>
          </a:p>
          <a:p>
            <a:pPr marL="631825" indent="-236538">
              <a:buFont typeface="Arial" pitchFamily="34" charset="0"/>
              <a:buAutoNum type="alphaLcPeriod"/>
            </a:pPr>
            <a:r>
              <a:rPr lang="en-US" dirty="0" smtClean="0">
                <a:solidFill>
                  <a:schemeClr val="tx2"/>
                </a:solidFill>
                <a:latin typeface="+mn-lt"/>
              </a:rPr>
              <a:t>Nonlinear description of RF edge coupling </a:t>
            </a:r>
            <a:r>
              <a:rPr lang="en-US" dirty="0" smtClean="0">
                <a:solidFill>
                  <a:schemeClr val="tx2"/>
                </a:solidFill>
                <a:latin typeface="+mn-lt"/>
              </a:rPr>
              <a:t> including slow wave/sheath effects </a:t>
            </a:r>
            <a:r>
              <a:rPr lang="en-US" dirty="0" smtClean="0">
                <a:solidFill>
                  <a:srgbClr val="00B050"/>
                </a:solidFill>
                <a:latin typeface="+mn-lt"/>
              </a:rPr>
              <a:t>(</a:t>
            </a:r>
            <a:r>
              <a:rPr lang="en-US" dirty="0" smtClean="0">
                <a:solidFill>
                  <a:srgbClr val="00B050"/>
                </a:solidFill>
                <a:latin typeface="+mn-lt"/>
              </a:rPr>
              <a:t>More complete prediction of RF heating and current profiles in presence of realistic plasma edge)</a:t>
            </a:r>
          </a:p>
          <a:p>
            <a:pPr marL="514350" indent="-514350">
              <a:buFont typeface="Arial" pitchFamily="34" charset="0"/>
              <a:buAutoNum type="alphaLcPeriod"/>
            </a:pPr>
            <a:endParaRPr lang="en-US" dirty="0" smtClean="0">
              <a:solidFill>
                <a:schemeClr val="tx2"/>
              </a:solidFill>
            </a:endParaRPr>
          </a:p>
          <a:p>
            <a:pPr marL="514350" indent="-514350"/>
            <a:r>
              <a:rPr lang="en-US" b="1" dirty="0" smtClean="0"/>
              <a:t>5-10 yrs: </a:t>
            </a:r>
          </a:p>
          <a:p>
            <a:pPr marL="631825" indent="-236538"/>
            <a:r>
              <a:rPr lang="en-US" dirty="0" smtClean="0">
                <a:solidFill>
                  <a:schemeClr val="tx2"/>
                </a:solidFill>
              </a:rPr>
              <a:t>a.</a:t>
            </a:r>
            <a:r>
              <a:rPr lang="en-US" dirty="0" smtClean="0">
                <a:solidFill>
                  <a:schemeClr val="tx2"/>
                </a:solidFill>
                <a:latin typeface="+mn-lt"/>
              </a:rPr>
              <a:t> Self consistent Alfven </a:t>
            </a:r>
            <a:r>
              <a:rPr lang="en-US" dirty="0" err="1" smtClean="0">
                <a:solidFill>
                  <a:schemeClr val="tx2"/>
                </a:solidFill>
                <a:latin typeface="+mn-lt"/>
              </a:rPr>
              <a:t>eigenmode</a:t>
            </a:r>
            <a:r>
              <a:rPr lang="en-US" dirty="0" smtClean="0">
                <a:solidFill>
                  <a:schemeClr val="tx2"/>
                </a:solidFill>
                <a:latin typeface="+mn-lt"/>
              </a:rPr>
              <a:t> description with multiple particle sources and nonlinear RF interactions. </a:t>
            </a:r>
            <a:r>
              <a:rPr lang="en-US" dirty="0" smtClean="0">
                <a:solidFill>
                  <a:srgbClr val="00B050"/>
                </a:solidFill>
                <a:latin typeface="+mn-lt"/>
              </a:rPr>
              <a:t>(Prediction of coupled interactions between RF fields, fast ion distributions and MHD instabilities.)</a:t>
            </a:r>
            <a:endParaRPr kumimoji="0" lang="en-US" sz="1800" b="0" i="0" u="none" strike="noStrike" kern="1200" cap="none" spc="0" normalizeH="0" baseline="0" noProof="0" dirty="0" smtClean="0">
              <a:ln>
                <a:noFill/>
              </a:ln>
              <a:solidFill>
                <a:srgbClr val="898989"/>
              </a:solidFill>
              <a:effectLst/>
              <a:uLnTx/>
              <a:uFillTx/>
              <a:latin typeface="+mn-lt"/>
              <a:ea typeface="+mn-ea"/>
              <a:cs typeface="Arial" pitchFamily="34" charset="0"/>
            </a:endParaRPr>
          </a:p>
          <a:p>
            <a:pPr marL="514350" marR="0" lvl="0" indent="-514350" algn="l" defTabSz="914400" rtl="0" eaLnBrk="1" fontAlgn="base" latinLnBrk="0" hangingPunct="1">
              <a:lnSpc>
                <a:spcPct val="100000"/>
              </a:lnSpc>
              <a:spcBef>
                <a:spcPct val="20000"/>
              </a:spcBef>
              <a:spcAft>
                <a:spcPct val="0"/>
              </a:spcAft>
              <a:buClrTx/>
              <a:buSzPct val="130000"/>
              <a:buFont typeface="Arial" pitchFamily="34" charset="0"/>
              <a:buChar char="•"/>
              <a:tabLst/>
              <a:defRPr/>
            </a:pPr>
            <a:endParaRPr kumimoji="0" lang="en-US" sz="1800" b="0" i="0" u="none" strike="noStrike" kern="1200" cap="none" spc="0" normalizeH="0" baseline="0" noProof="0" dirty="0" smtClean="0">
              <a:ln>
                <a:noFill/>
              </a:ln>
              <a:solidFill>
                <a:srgbClr val="898989"/>
              </a:solidFill>
              <a:effectLst/>
              <a:uLnTx/>
              <a:uFillTx/>
              <a:latin typeface="Arial" pitchFamily="34" charset="0"/>
              <a:ea typeface="+mn-ea"/>
              <a:cs typeface="Arial" pitchFamily="34" charset="0"/>
            </a:endParaRPr>
          </a:p>
          <a:p>
            <a:pPr marL="514350" marR="0" lvl="0" indent="-514350" algn="l" defTabSz="914400" rtl="0" eaLnBrk="1" fontAlgn="base" latinLnBrk="0" hangingPunct="1">
              <a:lnSpc>
                <a:spcPct val="100000"/>
              </a:lnSpc>
              <a:spcBef>
                <a:spcPct val="20000"/>
              </a:spcBef>
              <a:spcAft>
                <a:spcPct val="0"/>
              </a:spcAft>
              <a:buClrTx/>
              <a:buSzPct val="130000"/>
              <a:buFont typeface="Arial" pitchFamily="34" charset="0"/>
              <a:buChar char="•"/>
              <a:tabLst/>
              <a:defRPr/>
            </a:pPr>
            <a:endParaRPr kumimoji="0" lang="en-US" sz="1800" b="0" i="0" u="none" strike="noStrike" kern="1200" cap="none" spc="0" normalizeH="0" baseline="0" noProof="0" dirty="0" smtClean="0">
              <a:ln>
                <a:noFill/>
              </a:ln>
              <a:solidFill>
                <a:srgbClr val="898989"/>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563562"/>
          </a:xfrm>
        </p:spPr>
        <p:txBody>
          <a:bodyPr>
            <a:normAutofit/>
          </a:bodyPr>
          <a:lstStyle/>
          <a:p>
            <a:r>
              <a:rPr lang="en-US" sz="2200" dirty="0" smtClean="0"/>
              <a:t>Disruption Avoidance and Mitigation</a:t>
            </a:r>
            <a:endParaRPr lang="en-US" sz="2200" dirty="0">
              <a:latin typeface="Arial" pitchFamily="34" charset="0"/>
              <a:cs typeface="Arial" pitchFamily="34" charset="0"/>
            </a:endParaRP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2" name="Footer Placeholder 11"/>
          <p:cNvSpPr>
            <a:spLocks noGrp="1"/>
          </p:cNvSpPr>
          <p:nvPr>
            <p:ph type="ftr" sz="quarter" idx="11"/>
          </p:nvPr>
        </p:nvSpPr>
        <p:spPr/>
        <p:txBody>
          <a:bodyPr/>
          <a:lstStyle/>
          <a:p>
            <a:pPr>
              <a:defRPr/>
            </a:pPr>
            <a:r>
              <a:rPr lang="en-US" smtClean="0"/>
              <a:t>FSP - PAC  9/23/2010</a:t>
            </a:r>
            <a:endParaRPr lang="en-US" dirty="0"/>
          </a:p>
        </p:txBody>
      </p:sp>
      <p:sp>
        <p:nvSpPr>
          <p:cNvPr id="13" name="Slide Number Placeholder 12"/>
          <p:cNvSpPr>
            <a:spLocks noGrp="1"/>
          </p:cNvSpPr>
          <p:nvPr>
            <p:ph type="sldNum" sz="quarter" idx="10"/>
          </p:nvPr>
        </p:nvSpPr>
        <p:spPr/>
        <p:txBody>
          <a:bodyPr/>
          <a:lstStyle/>
          <a:p>
            <a:pPr>
              <a:defRPr/>
            </a:pPr>
            <a:fld id="{1D832810-EE4A-4D3D-9BE1-89FEFBB562D8}" type="slidenum">
              <a:rPr lang="en-US" smtClean="0"/>
              <a:pPr>
                <a:defRPr/>
              </a:pPr>
              <a:t>24</a:t>
            </a:fld>
            <a:endParaRPr lang="en-US"/>
          </a:p>
        </p:txBody>
      </p:sp>
      <p:sp>
        <p:nvSpPr>
          <p:cNvPr id="8" name="Content Placeholder 7"/>
          <p:cNvSpPr>
            <a:spLocks noGrp="1"/>
          </p:cNvSpPr>
          <p:nvPr>
            <p:ph idx="1"/>
          </p:nvPr>
        </p:nvSpPr>
        <p:spPr>
          <a:xfrm>
            <a:off x="685800" y="1143000"/>
            <a:ext cx="8001000" cy="5486400"/>
          </a:xfrm>
        </p:spPr>
        <p:txBody>
          <a:bodyPr>
            <a:noAutofit/>
          </a:bodyPr>
          <a:lstStyle/>
          <a:p>
            <a:pPr>
              <a:lnSpc>
                <a:spcPts val="2400"/>
              </a:lnSpc>
              <a:spcBef>
                <a:spcPts val="0"/>
              </a:spcBef>
              <a:spcAft>
                <a:spcPts val="600"/>
              </a:spcAft>
            </a:pPr>
            <a:r>
              <a:rPr lang="en-US" b="1" dirty="0" smtClean="0"/>
              <a:t>Scientific Issues</a:t>
            </a:r>
          </a:p>
          <a:p>
            <a:pPr marL="461963" lvl="1" indent="-228600">
              <a:lnSpc>
                <a:spcPts val="2400"/>
              </a:lnSpc>
              <a:spcBef>
                <a:spcPts val="0"/>
              </a:spcBef>
              <a:spcAft>
                <a:spcPts val="600"/>
              </a:spcAft>
            </a:pPr>
            <a:r>
              <a:rPr lang="en-US" dirty="0" smtClean="0">
                <a:solidFill>
                  <a:srgbClr val="0338CF"/>
                </a:solidFill>
                <a:latin typeface="+mn-lt"/>
              </a:rPr>
              <a:t>Can we predict stability boundaries with sufficient reliability and robustness to avoid virtually all disruptions?</a:t>
            </a:r>
          </a:p>
          <a:p>
            <a:pPr marL="461963" lvl="1" indent="-228600">
              <a:lnSpc>
                <a:spcPts val="2400"/>
              </a:lnSpc>
              <a:spcBef>
                <a:spcPts val="0"/>
              </a:spcBef>
              <a:spcAft>
                <a:spcPts val="600"/>
              </a:spcAft>
            </a:pPr>
            <a:r>
              <a:rPr lang="en-US" dirty="0" smtClean="0">
                <a:solidFill>
                  <a:srgbClr val="0338CF"/>
                </a:solidFill>
                <a:latin typeface="+mn-lt"/>
              </a:rPr>
              <a:t>If disruptions can’t be avoided, can they be predicted early enough for mitigation strategies?</a:t>
            </a:r>
          </a:p>
          <a:p>
            <a:pPr marL="461963" lvl="1" indent="-228600">
              <a:lnSpc>
                <a:spcPts val="2400"/>
              </a:lnSpc>
              <a:spcBef>
                <a:spcPts val="0"/>
              </a:spcBef>
              <a:spcAft>
                <a:spcPts val="600"/>
              </a:spcAft>
            </a:pPr>
            <a:r>
              <a:rPr lang="en-US" dirty="0" smtClean="0">
                <a:solidFill>
                  <a:srgbClr val="0338CF"/>
                </a:solidFill>
                <a:latin typeface="+mn-lt"/>
              </a:rPr>
              <a:t>What are the effects of mitigated and unmitigated disruptions (heat loads, mechanical forces, runaway electrons)?</a:t>
            </a:r>
          </a:p>
          <a:p>
            <a:pPr>
              <a:lnSpc>
                <a:spcPts val="2400"/>
              </a:lnSpc>
              <a:spcBef>
                <a:spcPts val="0"/>
              </a:spcBef>
              <a:spcAft>
                <a:spcPts val="600"/>
              </a:spcAft>
            </a:pPr>
            <a:r>
              <a:rPr lang="en-US" b="1" dirty="0" smtClean="0"/>
              <a:t>Key Scientific Challenges</a:t>
            </a:r>
          </a:p>
          <a:p>
            <a:pPr lvl="1">
              <a:lnSpc>
                <a:spcPts val="2400"/>
              </a:lnSpc>
              <a:spcBef>
                <a:spcPts val="0"/>
              </a:spcBef>
              <a:spcAft>
                <a:spcPts val="600"/>
              </a:spcAft>
            </a:pPr>
            <a:r>
              <a:rPr lang="en-US" dirty="0" smtClean="0">
                <a:solidFill>
                  <a:srgbClr val="0338CF"/>
                </a:solidFill>
                <a:latin typeface="+mn-lt"/>
              </a:rPr>
              <a:t>Stiffness of ideal MHD operator leads to difficulties in stability boundary assessments</a:t>
            </a:r>
          </a:p>
          <a:p>
            <a:pPr lvl="1">
              <a:lnSpc>
                <a:spcPts val="2400"/>
              </a:lnSpc>
              <a:spcBef>
                <a:spcPts val="0"/>
              </a:spcBef>
              <a:spcAft>
                <a:spcPts val="600"/>
              </a:spcAft>
            </a:pPr>
            <a:r>
              <a:rPr lang="en-US" dirty="0" smtClean="0">
                <a:solidFill>
                  <a:srgbClr val="0338CF"/>
                </a:solidFill>
                <a:latin typeface="+mn-lt"/>
              </a:rPr>
              <a:t>Strongly </a:t>
            </a:r>
            <a:r>
              <a:rPr lang="en-US" dirty="0" smtClean="0">
                <a:solidFill>
                  <a:srgbClr val="0338CF"/>
                </a:solidFill>
                <a:latin typeface="+mn-lt"/>
              </a:rPr>
              <a:t>nonlinear MHD, with large Lundquist number</a:t>
            </a:r>
          </a:p>
          <a:p>
            <a:pPr lvl="1">
              <a:lnSpc>
                <a:spcPts val="2400"/>
              </a:lnSpc>
              <a:spcBef>
                <a:spcPts val="0"/>
              </a:spcBef>
              <a:spcAft>
                <a:spcPts val="600"/>
              </a:spcAft>
            </a:pPr>
            <a:r>
              <a:rPr lang="en-US" dirty="0" smtClean="0">
                <a:solidFill>
                  <a:srgbClr val="0338CF"/>
                </a:solidFill>
                <a:latin typeface="+mn-lt"/>
              </a:rPr>
              <a:t>Coupling to plasma pressure &amp; current, atomic physics, neutral and impurity transport, radiation transport, relativistic electron transport</a:t>
            </a:r>
          </a:p>
          <a:p>
            <a:pPr lvl="1">
              <a:lnSpc>
                <a:spcPts val="2400"/>
              </a:lnSpc>
              <a:spcBef>
                <a:spcPts val="0"/>
              </a:spcBef>
              <a:spcAft>
                <a:spcPts val="600"/>
              </a:spcAft>
            </a:pPr>
            <a:r>
              <a:rPr lang="en-US" dirty="0" smtClean="0">
                <a:solidFill>
                  <a:srgbClr val="0338CF"/>
                </a:solidFill>
                <a:latin typeface="+mn-lt"/>
              </a:rPr>
              <a:t>Coupling to electromagnetic model of machine (complex wall geometry, power supplies coils, control systems, etc., diagnostics)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563562"/>
          </a:xfrm>
        </p:spPr>
        <p:txBody>
          <a:bodyPr>
            <a:normAutofit/>
          </a:bodyPr>
          <a:lstStyle/>
          <a:p>
            <a:r>
              <a:rPr lang="en-US" sz="2200" dirty="0" smtClean="0"/>
              <a:t>Disruption Avoidance and Mitigation</a:t>
            </a:r>
            <a:endParaRPr lang="en-US" sz="2200" dirty="0">
              <a:latin typeface="Arial" pitchFamily="34" charset="0"/>
              <a:cs typeface="Arial" pitchFamily="34" charset="0"/>
            </a:endParaRP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2" name="Footer Placeholder 11"/>
          <p:cNvSpPr>
            <a:spLocks noGrp="1"/>
          </p:cNvSpPr>
          <p:nvPr>
            <p:ph type="ftr" sz="quarter" idx="11"/>
          </p:nvPr>
        </p:nvSpPr>
        <p:spPr/>
        <p:txBody>
          <a:bodyPr/>
          <a:lstStyle/>
          <a:p>
            <a:pPr>
              <a:defRPr/>
            </a:pPr>
            <a:r>
              <a:rPr lang="en-US" smtClean="0"/>
              <a:t>FSP - PAC  9/23/2010</a:t>
            </a:r>
            <a:endParaRPr lang="en-US" dirty="0"/>
          </a:p>
        </p:txBody>
      </p:sp>
      <p:sp>
        <p:nvSpPr>
          <p:cNvPr id="13" name="Slide Number Placeholder 12"/>
          <p:cNvSpPr>
            <a:spLocks noGrp="1"/>
          </p:cNvSpPr>
          <p:nvPr>
            <p:ph type="sldNum" sz="quarter" idx="10"/>
          </p:nvPr>
        </p:nvSpPr>
        <p:spPr/>
        <p:txBody>
          <a:bodyPr/>
          <a:lstStyle/>
          <a:p>
            <a:pPr>
              <a:defRPr/>
            </a:pPr>
            <a:fld id="{1D832810-EE4A-4D3D-9BE1-89FEFBB562D8}" type="slidenum">
              <a:rPr lang="en-US" smtClean="0"/>
              <a:pPr>
                <a:defRPr/>
              </a:pPr>
              <a:t>25</a:t>
            </a:fld>
            <a:endParaRPr lang="en-US"/>
          </a:p>
        </p:txBody>
      </p:sp>
      <p:pic>
        <p:nvPicPr>
          <p:cNvPr id="11" name="Picture 4" descr="DisruptionPlanning.png"/>
          <p:cNvPicPr>
            <a:picLocks noChangeAspect="1"/>
          </p:cNvPicPr>
          <p:nvPr/>
        </p:nvPicPr>
        <p:blipFill>
          <a:blip r:embed="rId3" cstate="print"/>
          <a:srcRect/>
          <a:stretch>
            <a:fillRect/>
          </a:stretch>
        </p:blipFill>
        <p:spPr bwMode="auto">
          <a:xfrm>
            <a:off x="1143000" y="1042988"/>
            <a:ext cx="6858000" cy="5815012"/>
          </a:xfrm>
          <a:prstGeom prst="rect">
            <a:avLst/>
          </a:prstGeom>
          <a:noFill/>
          <a:ln w="9525">
            <a:noFill/>
            <a:miter lim="800000"/>
            <a:headEnd/>
            <a:tailEnd/>
          </a:ln>
        </p:spPr>
      </p:pic>
      <p:sp>
        <p:nvSpPr>
          <p:cNvPr id="8" name="TextBox 7"/>
          <p:cNvSpPr txBox="1"/>
          <p:nvPr/>
        </p:nvSpPr>
        <p:spPr>
          <a:xfrm>
            <a:off x="304800" y="2286000"/>
            <a:ext cx="1524000" cy="605294"/>
          </a:xfrm>
          <a:prstGeom prst="rect">
            <a:avLst/>
          </a:prstGeom>
          <a:solidFill>
            <a:schemeClr val="bg1"/>
          </a:solidFill>
        </p:spPr>
        <p:txBody>
          <a:bodyPr vert="horz" wrap="square" lIns="91440" tIns="0" rIns="91440" bIns="0" rtlCol="0" anchor="ctr">
            <a:spAutoFit/>
          </a:bodyPr>
          <a:lstStyle/>
          <a:p>
            <a:pPr marL="0" marR="0" indent="0" algn="ctr" defTabSz="914400" rtl="0" eaLnBrk="1" fontAlgn="auto" latinLnBrk="0" hangingPunct="1">
              <a:lnSpc>
                <a:spcPct val="125000"/>
              </a:lnSpc>
              <a:spcBef>
                <a:spcPct val="0"/>
              </a:spcBef>
              <a:spcAft>
                <a:spcPts val="0"/>
              </a:spcAft>
              <a:buClrTx/>
              <a:buSzTx/>
              <a:buFontTx/>
              <a:buNone/>
              <a:tabLst/>
            </a:pPr>
            <a:r>
              <a:rPr kumimoji="0" lang="en-US" sz="1600" b="1" i="0" u="none" strike="noStrike" kern="1200" cap="none" spc="0" normalizeH="0" baseline="0" noProof="0" dirty="0" smtClean="0">
                <a:ln>
                  <a:noFill/>
                </a:ln>
                <a:solidFill>
                  <a:srgbClr val="008000"/>
                </a:solidFill>
                <a:effectLst/>
                <a:uLnTx/>
                <a:uFillTx/>
                <a:latin typeface="Arial" pitchFamily="34" charset="0"/>
                <a:ea typeface="+mj-ea"/>
                <a:cs typeface="Arial" pitchFamily="34" charset="0"/>
              </a:rPr>
              <a:t>New physics campaign</a:t>
            </a:r>
          </a:p>
        </p:txBody>
      </p:sp>
      <p:sp>
        <p:nvSpPr>
          <p:cNvPr id="10" name="TextBox 9"/>
          <p:cNvSpPr txBox="1"/>
          <p:nvPr/>
        </p:nvSpPr>
        <p:spPr>
          <a:xfrm>
            <a:off x="7620000" y="2360712"/>
            <a:ext cx="1524000" cy="913070"/>
          </a:xfrm>
          <a:prstGeom prst="rect">
            <a:avLst/>
          </a:prstGeom>
          <a:solidFill>
            <a:schemeClr val="bg1"/>
          </a:solidFill>
        </p:spPr>
        <p:txBody>
          <a:bodyPr vert="horz" wrap="square" lIns="91440" tIns="0" rIns="91440" bIns="0" rtlCol="0" anchor="ctr">
            <a:spAutoFit/>
          </a:bodyPr>
          <a:lstStyle/>
          <a:p>
            <a:pPr marL="0" marR="0" indent="0" algn="ctr" defTabSz="914400" rtl="0" eaLnBrk="1" fontAlgn="auto" latinLnBrk="0" hangingPunct="1">
              <a:lnSpc>
                <a:spcPct val="125000"/>
              </a:lnSpc>
              <a:spcBef>
                <a:spcPct val="0"/>
              </a:spcBef>
              <a:spcAft>
                <a:spcPts val="0"/>
              </a:spcAft>
              <a:buClrTx/>
              <a:buSzTx/>
              <a:buFontTx/>
              <a:buNone/>
              <a:tabLst/>
            </a:pPr>
            <a:r>
              <a:rPr kumimoji="0" lang="en-US" sz="1600" b="1" i="0" u="none" strike="noStrike" kern="1200" cap="none" spc="0" normalizeH="0" baseline="0" noProof="0" dirty="0" smtClean="0">
                <a:ln>
                  <a:noFill/>
                </a:ln>
                <a:solidFill>
                  <a:srgbClr val="008000"/>
                </a:solidFill>
                <a:effectLst/>
                <a:uLnTx/>
                <a:uFillTx/>
                <a:latin typeface="Arial" pitchFamily="34" charset="0"/>
                <a:ea typeface="+mj-ea"/>
                <a:cs typeface="Arial" pitchFamily="34" charset="0"/>
              </a:rPr>
              <a:t>New </a:t>
            </a:r>
            <a:r>
              <a:rPr kumimoji="0" lang="en-US" sz="1600" b="1" i="0" u="none" strike="noStrike" kern="1200" cap="none" spc="0" normalizeH="0" baseline="0" noProof="0" dirty="0" err="1" smtClean="0">
                <a:ln>
                  <a:noFill/>
                </a:ln>
                <a:solidFill>
                  <a:srgbClr val="008000"/>
                </a:solidFill>
                <a:effectLst/>
                <a:uLnTx/>
                <a:uFillTx/>
                <a:latin typeface="Arial" pitchFamily="34" charset="0"/>
                <a:ea typeface="+mj-ea"/>
                <a:cs typeface="Arial" pitchFamily="34" charset="0"/>
              </a:rPr>
              <a:t>developmentcampaign</a:t>
            </a:r>
            <a:endParaRPr kumimoji="0" lang="en-US" sz="1600" b="1" i="0" u="none" strike="noStrike" kern="1200" cap="none" spc="0" normalizeH="0" baseline="0" noProof="0" dirty="0" smtClean="0">
              <a:ln>
                <a:noFill/>
              </a:ln>
              <a:solidFill>
                <a:srgbClr val="008000"/>
              </a:solidFill>
              <a:effectLst/>
              <a:uLnTx/>
              <a:uFillTx/>
              <a:latin typeface="Arial" pitchFamily="34" charset="0"/>
              <a:ea typeface="+mj-ea"/>
              <a:cs typeface="Arial" pitchFamily="34" charset="0"/>
            </a:endParaRPr>
          </a:p>
        </p:txBody>
      </p:sp>
      <p:cxnSp>
        <p:nvCxnSpPr>
          <p:cNvPr id="14" name="Straight Arrow Connector 13"/>
          <p:cNvCxnSpPr/>
          <p:nvPr/>
        </p:nvCxnSpPr>
        <p:spPr>
          <a:xfrm rot="10800000">
            <a:off x="4953000" y="2133600"/>
            <a:ext cx="2590800" cy="609600"/>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563562"/>
          </a:xfrm>
        </p:spPr>
        <p:txBody>
          <a:bodyPr>
            <a:normAutofit/>
          </a:bodyPr>
          <a:lstStyle/>
          <a:p>
            <a:r>
              <a:rPr lang="en-US" sz="2200" dirty="0" smtClean="0"/>
              <a:t>Disruption Avoidance and Mitigation Staged Development</a:t>
            </a:r>
            <a:endParaRPr lang="en-US" sz="2200" dirty="0">
              <a:latin typeface="Arial" pitchFamily="34" charset="0"/>
              <a:cs typeface="Arial" pitchFamily="34" charset="0"/>
            </a:endParaRP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2" name="Footer Placeholder 11"/>
          <p:cNvSpPr>
            <a:spLocks noGrp="1"/>
          </p:cNvSpPr>
          <p:nvPr>
            <p:ph type="ftr" sz="quarter" idx="11"/>
          </p:nvPr>
        </p:nvSpPr>
        <p:spPr/>
        <p:txBody>
          <a:bodyPr/>
          <a:lstStyle/>
          <a:p>
            <a:pPr>
              <a:defRPr/>
            </a:pPr>
            <a:r>
              <a:rPr lang="en-US" smtClean="0"/>
              <a:t>FSP - PAC  9/23/2010</a:t>
            </a:r>
            <a:endParaRPr lang="en-US" dirty="0"/>
          </a:p>
        </p:txBody>
      </p:sp>
      <p:sp>
        <p:nvSpPr>
          <p:cNvPr id="13" name="Slide Number Placeholder 12"/>
          <p:cNvSpPr>
            <a:spLocks noGrp="1"/>
          </p:cNvSpPr>
          <p:nvPr>
            <p:ph type="sldNum" sz="quarter" idx="10"/>
          </p:nvPr>
        </p:nvSpPr>
        <p:spPr/>
        <p:txBody>
          <a:bodyPr/>
          <a:lstStyle/>
          <a:p>
            <a:pPr>
              <a:defRPr/>
            </a:pPr>
            <a:fld id="{1D832810-EE4A-4D3D-9BE1-89FEFBB562D8}" type="slidenum">
              <a:rPr lang="en-US" smtClean="0"/>
              <a:pPr>
                <a:defRPr/>
              </a:pPr>
              <a:t>26</a:t>
            </a:fld>
            <a:endParaRPr lang="en-US"/>
          </a:p>
        </p:txBody>
      </p:sp>
      <p:sp>
        <p:nvSpPr>
          <p:cNvPr id="11" name="Content Placeholder 7"/>
          <p:cNvSpPr>
            <a:spLocks noGrp="1"/>
          </p:cNvSpPr>
          <p:nvPr>
            <p:ph idx="1"/>
          </p:nvPr>
        </p:nvSpPr>
        <p:spPr bwMode="auto">
          <a:xfrm>
            <a:off x="228600" y="990600"/>
            <a:ext cx="8610600" cy="5638800"/>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marL="342900" indent="-342900">
              <a:spcBef>
                <a:spcPct val="0"/>
              </a:spcBef>
              <a:spcAft>
                <a:spcPts val="1200"/>
              </a:spcAft>
              <a:buSzPct val="100000"/>
              <a:buNone/>
            </a:pPr>
            <a:r>
              <a:rPr lang="en-US" b="1" dirty="0" smtClean="0">
                <a:latin typeface="Arial"/>
                <a:cs typeface="Arial"/>
              </a:rPr>
              <a:t>WDM campaign</a:t>
            </a:r>
          </a:p>
          <a:p>
            <a:pPr marL="342900" indent="-342900">
              <a:spcBef>
                <a:spcPct val="0"/>
              </a:spcBef>
              <a:spcAft>
                <a:spcPts val="1200"/>
              </a:spcAft>
              <a:buSzPct val="100000"/>
              <a:buFont typeface="+mj-lt"/>
              <a:buAutoNum type="arabicPeriod"/>
            </a:pPr>
            <a:r>
              <a:rPr lang="en-US" dirty="0" smtClean="0">
                <a:latin typeface="Calibri"/>
                <a:cs typeface="Calibri"/>
              </a:rPr>
              <a:t>Use linear codes to help predict stability boundaries including UQ</a:t>
            </a:r>
          </a:p>
          <a:p>
            <a:pPr marL="342900" indent="-342900">
              <a:spcBef>
                <a:spcPct val="0"/>
              </a:spcBef>
              <a:spcAft>
                <a:spcPts val="1200"/>
              </a:spcAft>
              <a:buSzPct val="100000"/>
              <a:buFont typeface="+mj-lt"/>
              <a:buAutoNum type="arabicPeriod"/>
            </a:pPr>
            <a:r>
              <a:rPr lang="en-US" dirty="0" smtClean="0">
                <a:latin typeface="Calibri"/>
                <a:cs typeface="Calibri"/>
              </a:rPr>
              <a:t>Develop better whole-device techniques for studying disruption onsets and effects, including integration with 3D modeling </a:t>
            </a:r>
            <a:endParaRPr lang="en-US" b="1" dirty="0" smtClean="0">
              <a:latin typeface="Calibri"/>
              <a:cs typeface="Calibri"/>
            </a:endParaRPr>
          </a:p>
          <a:p>
            <a:pPr marL="342900" indent="-342900">
              <a:spcBef>
                <a:spcPct val="0"/>
              </a:spcBef>
              <a:spcAft>
                <a:spcPts val="1200"/>
              </a:spcAft>
              <a:buSzPct val="100000"/>
              <a:buNone/>
            </a:pPr>
            <a:r>
              <a:rPr lang="en-US" b="1" dirty="0" smtClean="0"/>
              <a:t>Extended MHD campaign (note: Many elements are done in parallel.  Milestones will clarify)</a:t>
            </a:r>
            <a:endParaRPr lang="en-US" dirty="0" smtClean="0">
              <a:latin typeface="+mn-lt"/>
            </a:endParaRPr>
          </a:p>
          <a:p>
            <a:pPr marL="342900" indent="-342900">
              <a:spcBef>
                <a:spcPct val="0"/>
              </a:spcBef>
              <a:spcAft>
                <a:spcPts val="1200"/>
              </a:spcAft>
              <a:buSzPct val="100000"/>
              <a:buFont typeface="+mj-lt"/>
              <a:buAutoNum type="arabicPeriod"/>
            </a:pPr>
            <a:r>
              <a:rPr lang="en-US" dirty="0" smtClean="0">
                <a:latin typeface="+mn-lt"/>
              </a:rPr>
              <a:t>Start with existing extended MHD codes, free-boundary disruption models</a:t>
            </a:r>
          </a:p>
          <a:p>
            <a:pPr marL="342900" indent="-342900">
              <a:spcBef>
                <a:spcPct val="0"/>
              </a:spcBef>
              <a:spcAft>
                <a:spcPts val="1200"/>
              </a:spcAft>
              <a:buSzPct val="100000"/>
              <a:buFont typeface="+mj-lt"/>
              <a:buAutoNum type="arabicPeriod"/>
            </a:pPr>
            <a:r>
              <a:rPr lang="en-US" dirty="0" smtClean="0">
                <a:latin typeface="+mn-lt"/>
              </a:rPr>
              <a:t>Couple three-dimensional MHD fields with Fokker-Plank modeling of runaway electron generation and transport in stochastic, time-varying fields.</a:t>
            </a:r>
          </a:p>
          <a:p>
            <a:pPr marL="342900" indent="-342900">
              <a:spcBef>
                <a:spcPct val="0"/>
              </a:spcBef>
              <a:spcAft>
                <a:spcPts val="1200"/>
              </a:spcAft>
              <a:buSzPct val="100000"/>
              <a:buFont typeface="+mj-lt"/>
              <a:buAutoNum type="arabicPeriod"/>
            </a:pPr>
            <a:r>
              <a:rPr lang="en-US" dirty="0" smtClean="0">
                <a:latin typeface="+mn-lt"/>
              </a:rPr>
              <a:t>Couple three-dimensional MHD fields with external codes to study effects on material wall and detailed force analyses.</a:t>
            </a:r>
          </a:p>
          <a:p>
            <a:pPr marL="342900" indent="-342900">
              <a:spcBef>
                <a:spcPct val="0"/>
              </a:spcBef>
              <a:spcAft>
                <a:spcPts val="1200"/>
              </a:spcAft>
              <a:buSzPct val="100000"/>
              <a:buFont typeface="+mj-lt"/>
              <a:buAutoNum type="arabicPeriod"/>
            </a:pPr>
            <a:r>
              <a:rPr lang="en-US" dirty="0" smtClean="0">
                <a:latin typeface="+mn-lt"/>
              </a:rPr>
              <a:t>Use reduced models for plasma-material boundary interactions including sheath model, impurities and radiation losses and couple to MHD calculations.</a:t>
            </a:r>
          </a:p>
          <a:p>
            <a:pPr marL="342900" indent="-342900">
              <a:spcBef>
                <a:spcPct val="0"/>
              </a:spcBef>
              <a:spcAft>
                <a:spcPts val="1200"/>
              </a:spcAft>
              <a:buSzPct val="100000"/>
              <a:buFont typeface="+mj-lt"/>
              <a:buAutoNum type="arabicPeriod"/>
            </a:pPr>
            <a:r>
              <a:rPr lang="en-US" dirty="0" smtClean="0">
                <a:latin typeface="+mn-lt"/>
              </a:rPr>
              <a:t>Use improved models for plasma-material boundary interactions including reduced wall models, dust, and radiation transport</a:t>
            </a:r>
          </a:p>
          <a:p>
            <a:pPr marL="342900" indent="-342900">
              <a:spcBef>
                <a:spcPct val="0"/>
              </a:spcBef>
              <a:spcAft>
                <a:spcPts val="1200"/>
              </a:spcAft>
              <a:buSzPct val="100000"/>
              <a:buFont typeface="+mj-lt"/>
              <a:buAutoNum type="arabicPeriod"/>
            </a:pPr>
            <a:r>
              <a:rPr lang="en-US" dirty="0" smtClean="0">
                <a:latin typeface="+mn-lt"/>
              </a:rPr>
              <a:t>Use improved modeling of gas jet and pellets for disruption mitigation.</a:t>
            </a:r>
          </a:p>
          <a:p>
            <a:pPr marL="342900" indent="-342900">
              <a:spcBef>
                <a:spcPct val="0"/>
              </a:spcBef>
              <a:spcAft>
                <a:spcPts val="1200"/>
              </a:spcAft>
              <a:buSzPct val="100000"/>
              <a:buFont typeface="+mj-lt"/>
              <a:buAutoNum type="arabicPeriod"/>
            </a:pPr>
            <a:r>
              <a:rPr lang="en-US" dirty="0" smtClean="0">
                <a:latin typeface="+mn-lt"/>
              </a:rPr>
              <a:t>Include improved models for electron and ion (thermal and super-thermal) transport in stochastic field</a:t>
            </a:r>
          </a:p>
          <a:p>
            <a:pPr marL="342900" indent="-342900">
              <a:spcBef>
                <a:spcPct val="0"/>
              </a:spcBef>
              <a:spcAft>
                <a:spcPts val="1200"/>
              </a:spcAft>
              <a:buSzPct val="100000"/>
              <a:buFont typeface="+mj-lt"/>
              <a:buAutoNum type="arabicPeriod"/>
            </a:pPr>
            <a:r>
              <a:rPr lang="en-US" dirty="0" smtClean="0">
                <a:latin typeface="+mn-lt"/>
              </a:rPr>
              <a:t>Implement self-consistent coupling of extended MHD models with codes that model PMI and structural forces.</a:t>
            </a:r>
          </a:p>
          <a:p>
            <a:pPr marL="342900" indent="-342900">
              <a:spcBef>
                <a:spcPct val="0"/>
              </a:spcBef>
              <a:spcAft>
                <a:spcPts val="1200"/>
              </a:spcAft>
              <a:buSzPct val="100000"/>
              <a:buFont typeface="+mj-lt"/>
              <a:buAutoNum type="arabicPeriod"/>
            </a:pPr>
            <a:r>
              <a:rPr lang="en-US" dirty="0" smtClean="0">
                <a:latin typeface="+mn-lt"/>
              </a:rPr>
              <a:t>Develop Kinetic-MHD hybrid models</a:t>
            </a:r>
          </a:p>
          <a:p>
            <a:pPr marL="342900" indent="-342900">
              <a:spcBef>
                <a:spcPct val="0"/>
              </a:spcBef>
              <a:spcAft>
                <a:spcPts val="1200"/>
              </a:spcAft>
              <a:buSzPct val="10000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6"/>
          <p:cNvSpPr>
            <a:spLocks noGrp="1"/>
          </p:cNvSpPr>
          <p:nvPr>
            <p:ph type="title"/>
          </p:nvPr>
        </p:nvSpPr>
        <p:spPr bwMode="auto">
          <a:xfrm>
            <a:off x="533400" y="228600"/>
            <a:ext cx="8229600" cy="457200"/>
          </a:xfrm>
          <a:noFill/>
          <a:ln>
            <a:miter lim="800000"/>
            <a:headEnd/>
            <a:tailEnd/>
          </a:ln>
        </p:spPr>
        <p:txBody>
          <a:bodyPr vert="horz" wrap="square" lIns="91440" tIns="45720" rIns="91440" bIns="45720" numCol="1" anchor="t" anchorCtr="0" compatLnSpc="1">
            <a:prstTxWarp prst="textNoShape">
              <a:avLst/>
            </a:prstTxWarp>
            <a:normAutofit/>
          </a:bodyPr>
          <a:lstStyle/>
          <a:p>
            <a:r>
              <a:rPr lang="en-US" sz="2200" dirty="0" smtClean="0"/>
              <a:t>Further Integration</a:t>
            </a:r>
          </a:p>
        </p:txBody>
      </p:sp>
      <p:sp>
        <p:nvSpPr>
          <p:cNvPr id="23555" name="Content Placeholder 7"/>
          <p:cNvSpPr>
            <a:spLocks noGrp="1"/>
          </p:cNvSpPr>
          <p:nvPr>
            <p:ph idx="1"/>
          </p:nvPr>
        </p:nvSpPr>
        <p:spPr bwMode="auto">
          <a:xfrm>
            <a:off x="457200" y="990600"/>
            <a:ext cx="8229600" cy="5562600"/>
          </a:xfrm>
          <a:noFill/>
          <a:ln>
            <a:miter lim="800000"/>
            <a:headEnd/>
            <a:tailEnd/>
          </a:ln>
        </p:spPr>
        <p:txBody>
          <a:bodyPr vert="horz" wrap="square" lIns="91440" tIns="45720" rIns="91440" bIns="45720" numCol="1" anchor="t" anchorCtr="0" compatLnSpc="1">
            <a:prstTxWarp prst="textNoShape">
              <a:avLst/>
            </a:prstTxWarp>
            <a:normAutofit/>
          </a:bodyPr>
          <a:lstStyle/>
          <a:p>
            <a:pPr marL="342900" indent="-342900">
              <a:spcBef>
                <a:spcPct val="0"/>
              </a:spcBef>
              <a:spcAft>
                <a:spcPts val="1200"/>
              </a:spcAft>
            </a:pPr>
            <a:r>
              <a:rPr lang="en-US" b="1" dirty="0" smtClean="0">
                <a:solidFill>
                  <a:srgbClr val="0338CF"/>
                </a:solidFill>
              </a:rPr>
              <a:t>To support experimental operation and design of new experiments, Whole Device Models will be required</a:t>
            </a:r>
          </a:p>
          <a:p>
            <a:pPr marL="342900" indent="-342900">
              <a:spcBef>
                <a:spcPct val="0"/>
              </a:spcBef>
              <a:spcAft>
                <a:spcPts val="1200"/>
              </a:spcAft>
            </a:pPr>
            <a:r>
              <a:rPr lang="en-US" b="1" dirty="0" smtClean="0">
                <a:solidFill>
                  <a:srgbClr val="0338CF"/>
                </a:solidFill>
              </a:rPr>
              <a:t>Over time, science driver paths will begin to merge</a:t>
            </a:r>
          </a:p>
          <a:p>
            <a:pPr marL="625475" lvl="1" indent="-342900">
              <a:spcBef>
                <a:spcPct val="0"/>
              </a:spcBef>
              <a:spcAft>
                <a:spcPts val="1200"/>
              </a:spcAft>
            </a:pPr>
            <a:r>
              <a:rPr lang="en-US" dirty="0" smtClean="0">
                <a:latin typeface="+mn-lt"/>
              </a:rPr>
              <a:t>Pedestal integrated with Boundary Physics</a:t>
            </a:r>
          </a:p>
          <a:p>
            <a:pPr marL="625475" lvl="1" indent="-342900">
              <a:spcBef>
                <a:spcPct val="0"/>
              </a:spcBef>
              <a:spcAft>
                <a:spcPts val="1200"/>
              </a:spcAft>
            </a:pPr>
            <a:r>
              <a:rPr lang="en-US" dirty="0" smtClean="0">
                <a:latin typeface="+mn-lt"/>
              </a:rPr>
              <a:t>Pedestal integrated with Core</a:t>
            </a:r>
          </a:p>
          <a:p>
            <a:pPr marL="625475" lvl="1" indent="-342900">
              <a:spcBef>
                <a:spcPct val="0"/>
              </a:spcBef>
              <a:spcAft>
                <a:spcPts val="1200"/>
              </a:spcAft>
            </a:pPr>
            <a:r>
              <a:rPr lang="en-US" dirty="0" smtClean="0">
                <a:latin typeface="+mn-lt"/>
              </a:rPr>
              <a:t>Wave-particles models including effects of micro-turbulence</a:t>
            </a:r>
          </a:p>
          <a:p>
            <a:pPr marL="625475" lvl="1" indent="-342900">
              <a:spcBef>
                <a:spcPct val="0"/>
              </a:spcBef>
              <a:spcAft>
                <a:spcPts val="1200"/>
              </a:spcAft>
            </a:pPr>
            <a:r>
              <a:rPr lang="en-US" dirty="0" smtClean="0">
                <a:latin typeface="+mn-lt"/>
              </a:rPr>
              <a:t>Etc., etc.</a:t>
            </a:r>
          </a:p>
          <a:p>
            <a:pPr marL="342900" indent="-342900">
              <a:spcBef>
                <a:spcPct val="0"/>
              </a:spcBef>
              <a:spcAft>
                <a:spcPts val="1200"/>
              </a:spcAft>
            </a:pPr>
            <a:r>
              <a:rPr lang="en-US" b="1" dirty="0" smtClean="0">
                <a:solidFill>
                  <a:srgbClr val="0338CF"/>
                </a:solidFill>
              </a:rPr>
              <a:t>However, even from the start, we envision full integration (whole device modeling) at various, but increasing levels of physics fidelity.</a:t>
            </a:r>
          </a:p>
          <a:p>
            <a:pPr marL="625475" lvl="1" indent="-342900">
              <a:spcBef>
                <a:spcPct val="0"/>
              </a:spcBef>
              <a:spcAft>
                <a:spcPts val="1200"/>
              </a:spcAft>
            </a:pPr>
            <a:r>
              <a:rPr lang="en-US" dirty="0" smtClean="0">
                <a:latin typeface="+mn-lt"/>
              </a:rPr>
              <a:t>To begin, reduced models will be required for many phenomena.</a:t>
            </a:r>
          </a:p>
          <a:p>
            <a:pPr marL="625475" lvl="1" indent="-342900">
              <a:spcBef>
                <a:spcPct val="0"/>
              </a:spcBef>
              <a:spcAft>
                <a:spcPts val="1200"/>
              </a:spcAft>
            </a:pPr>
            <a:r>
              <a:rPr lang="en-US" dirty="0" smtClean="0">
                <a:latin typeface="+mn-lt"/>
              </a:rPr>
              <a:t>Over time better models will need to be made available.</a:t>
            </a:r>
          </a:p>
          <a:p>
            <a:pPr marL="625475" lvl="1" indent="-342900">
              <a:spcBef>
                <a:spcPct val="0"/>
              </a:spcBef>
              <a:spcAft>
                <a:spcPts val="1200"/>
              </a:spcAft>
            </a:pPr>
            <a:r>
              <a:rPr lang="en-US" dirty="0" smtClean="0">
                <a:latin typeface="+mn-lt"/>
              </a:rPr>
              <a:t>Each science area will need to develop reduced models based on and benchmarked against high-fidelity models</a:t>
            </a: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152400"/>
            <a:ext cx="8610600" cy="563562"/>
          </a:xfrm>
        </p:spPr>
        <p:txBody>
          <a:bodyPr>
            <a:normAutofit/>
          </a:bodyPr>
          <a:lstStyle/>
          <a:p>
            <a:r>
              <a:rPr lang="en-US" dirty="0" smtClean="0"/>
              <a:t>Whole Device Modeling – Challenges and Requirements</a:t>
            </a:r>
            <a:endParaRPr lang="en-US" dirty="0">
              <a:latin typeface="Arial" pitchFamily="34" charset="0"/>
              <a:cs typeface="Arial" pitchFamily="34" charset="0"/>
            </a:endParaRP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2" name="Footer Placeholder 11"/>
          <p:cNvSpPr>
            <a:spLocks noGrp="1"/>
          </p:cNvSpPr>
          <p:nvPr>
            <p:ph type="ftr" sz="quarter" idx="11"/>
          </p:nvPr>
        </p:nvSpPr>
        <p:spPr/>
        <p:txBody>
          <a:bodyPr/>
          <a:lstStyle/>
          <a:p>
            <a:pPr>
              <a:defRPr/>
            </a:pPr>
            <a:r>
              <a:rPr lang="en-US" smtClean="0"/>
              <a:t>FSP - PAC  9/23/2010</a:t>
            </a:r>
            <a:endParaRPr lang="en-US" dirty="0"/>
          </a:p>
        </p:txBody>
      </p:sp>
      <p:sp>
        <p:nvSpPr>
          <p:cNvPr id="13" name="Slide Number Placeholder 12"/>
          <p:cNvSpPr>
            <a:spLocks noGrp="1"/>
          </p:cNvSpPr>
          <p:nvPr>
            <p:ph type="sldNum" sz="quarter" idx="10"/>
          </p:nvPr>
        </p:nvSpPr>
        <p:spPr/>
        <p:txBody>
          <a:bodyPr/>
          <a:lstStyle/>
          <a:p>
            <a:pPr>
              <a:defRPr/>
            </a:pPr>
            <a:fld id="{1D832810-EE4A-4D3D-9BE1-89FEFBB562D8}" type="slidenum">
              <a:rPr lang="en-US" smtClean="0"/>
              <a:pPr>
                <a:defRPr/>
              </a:pPr>
              <a:t>28</a:t>
            </a:fld>
            <a:endParaRPr lang="en-US"/>
          </a:p>
        </p:txBody>
      </p:sp>
      <p:sp>
        <p:nvSpPr>
          <p:cNvPr id="19" name="Rectangle 2"/>
          <p:cNvSpPr txBox="1">
            <a:spLocks noChangeArrowheads="1"/>
          </p:cNvSpPr>
          <p:nvPr/>
        </p:nvSpPr>
        <p:spPr>
          <a:xfrm>
            <a:off x="76200" y="884237"/>
            <a:ext cx="4191000" cy="5592763"/>
          </a:xfrm>
          <a:prstGeom prst="rect">
            <a:avLst/>
          </a:prstGeom>
          <a:ln/>
        </p:spPr>
        <p:txBody>
          <a:bodyPr tIns="38808">
            <a:normAutofit fontScale="92500" lnSpcReduction="10000"/>
          </a:bodyPr>
          <a:lstStyle/>
          <a:p>
            <a:pPr marL="431800" marR="0" lvl="0" indent="-323850" algn="l" defTabSz="914400" rtl="0" eaLnBrk="1" fontAlgn="base" latinLnBrk="0" hangingPunct="1">
              <a:lnSpc>
                <a:spcPct val="100000"/>
              </a:lnSpc>
              <a:spcBef>
                <a:spcPct val="20000"/>
              </a:spcBef>
              <a:spcAft>
                <a:spcPct val="0"/>
              </a:spcAft>
              <a:buClrTx/>
              <a:buSzPct val="130000"/>
              <a:tabLst>
                <a:tab pos="723900" algn="l"/>
                <a:tab pos="1447800" algn="l"/>
                <a:tab pos="2171700" algn="l"/>
                <a:tab pos="2895600" algn="l"/>
                <a:tab pos="3619500" algn="l"/>
                <a:tab pos="4343400" algn="l"/>
              </a:tabLst>
              <a:defRPr/>
            </a:pPr>
            <a:r>
              <a:rPr kumimoji="0" lang="en-US" sz="2200" b="1" i="0" strike="noStrike" kern="1200" cap="none" spc="0" normalizeH="0" baseline="0" noProof="0" dirty="0" smtClean="0">
                <a:ln>
                  <a:noFill/>
                </a:ln>
                <a:effectLst/>
                <a:uLnTx/>
                <a:uFillTx/>
              </a:rPr>
              <a:t>WDM Challenges</a:t>
            </a:r>
          </a:p>
          <a:p>
            <a:pPr marL="282575" marR="0" lvl="0" indent="-174625" algn="l" defTabSz="914400" rtl="0" eaLnBrk="1" fontAlgn="base" latinLnBrk="0" hangingPunct="1">
              <a:lnSpc>
                <a:spcPct val="100000"/>
              </a:lnSpc>
              <a:spcBef>
                <a:spcPct val="20000"/>
              </a:spcBef>
              <a:spcAft>
                <a:spcPts val="600"/>
              </a:spcAft>
              <a:buClrTx/>
              <a:buSzPct val="45000"/>
              <a:buFont typeface="Wingdings" charset="2"/>
              <a:buChar char=""/>
              <a:tabLst>
                <a:tab pos="723900" algn="l"/>
                <a:tab pos="1447800" algn="l"/>
                <a:tab pos="2171700" algn="l"/>
                <a:tab pos="2895600" algn="l"/>
                <a:tab pos="3619500" algn="l"/>
                <a:tab pos="4343400" algn="l"/>
              </a:tabLst>
              <a:defRPr/>
            </a:pPr>
            <a:r>
              <a:rPr kumimoji="0" lang="en-US" sz="2000" i="0" u="none" strike="noStrike" kern="1200" cap="none" spc="0" normalizeH="0" baseline="0" noProof="0" dirty="0" smtClean="0">
                <a:ln>
                  <a:noFill/>
                </a:ln>
                <a:solidFill>
                  <a:srgbClr val="000080"/>
                </a:solidFill>
                <a:effectLst/>
                <a:uLnTx/>
                <a:uFillTx/>
                <a:latin typeface="+mn-lt"/>
              </a:rPr>
              <a:t>Dynamical modeling of all discharge phases from startup to shutdown</a:t>
            </a:r>
          </a:p>
          <a:p>
            <a:pPr marL="282575" marR="0" lvl="0" indent="-174625" algn="l" defTabSz="914400" rtl="0" eaLnBrk="1" fontAlgn="base" latinLnBrk="0" hangingPunct="1">
              <a:lnSpc>
                <a:spcPct val="100000"/>
              </a:lnSpc>
              <a:spcBef>
                <a:spcPct val="20000"/>
              </a:spcBef>
              <a:spcAft>
                <a:spcPts val="600"/>
              </a:spcAft>
              <a:buClrTx/>
              <a:buSzPct val="45000"/>
              <a:buFont typeface="Wingdings" charset="2"/>
              <a:buChar char=""/>
              <a:tabLst>
                <a:tab pos="723900" algn="l"/>
                <a:tab pos="1447800" algn="l"/>
                <a:tab pos="2171700" algn="l"/>
                <a:tab pos="2895600" algn="l"/>
                <a:tab pos="3619500" algn="l"/>
                <a:tab pos="4343400" algn="l"/>
              </a:tabLst>
              <a:defRPr/>
            </a:pPr>
            <a:r>
              <a:rPr kumimoji="0" lang="en-US" sz="2000" i="0" u="none" strike="noStrike" kern="1200" cap="none" spc="0" normalizeH="0" baseline="0" noProof="0" dirty="0" smtClean="0">
                <a:ln>
                  <a:noFill/>
                </a:ln>
                <a:solidFill>
                  <a:srgbClr val="000080"/>
                </a:solidFill>
                <a:effectLst/>
                <a:uLnTx/>
                <a:uFillTx/>
                <a:latin typeface="+mn-lt"/>
              </a:rPr>
              <a:t>Integration of physics components that operates on different spatial and time scales such as </a:t>
            </a:r>
          </a:p>
          <a:p>
            <a:pPr marL="739775" lvl="2" indent="-174625">
              <a:spcBef>
                <a:spcPct val="20000"/>
              </a:spcBef>
              <a:spcAft>
                <a:spcPts val="0"/>
              </a:spcAft>
              <a:buSzPct val="45000"/>
              <a:buFont typeface="Wingdings" charset="2"/>
              <a:buChar char=""/>
              <a:tabLst>
                <a:tab pos="723900" algn="l"/>
                <a:tab pos="1447800" algn="l"/>
                <a:tab pos="2171700" algn="l"/>
                <a:tab pos="2895600" algn="l"/>
                <a:tab pos="3619500" algn="l"/>
                <a:tab pos="4343400" algn="l"/>
              </a:tabLst>
            </a:pPr>
            <a:r>
              <a:rPr kumimoji="0" lang="en-US" i="0" u="none" strike="noStrike" kern="1200" cap="none" spc="0" normalizeH="0" baseline="0" noProof="0" dirty="0" smtClean="0">
                <a:ln>
                  <a:noFill/>
                </a:ln>
                <a:effectLst/>
                <a:uLnTx/>
                <a:uFillTx/>
                <a:latin typeface="+mn-lt"/>
              </a:rPr>
              <a:t>Scrape-off layer physics</a:t>
            </a:r>
          </a:p>
          <a:p>
            <a:pPr marL="739775" lvl="2" indent="-174625">
              <a:spcBef>
                <a:spcPct val="20000"/>
              </a:spcBef>
              <a:spcAft>
                <a:spcPts val="0"/>
              </a:spcAft>
              <a:buSzPct val="45000"/>
              <a:buFont typeface="Wingdings" charset="2"/>
              <a:buChar char=""/>
              <a:tabLst>
                <a:tab pos="723900" algn="l"/>
                <a:tab pos="1447800" algn="l"/>
                <a:tab pos="2171700" algn="l"/>
                <a:tab pos="2895600" algn="l"/>
                <a:tab pos="3619500" algn="l"/>
                <a:tab pos="4343400" algn="l"/>
              </a:tabLst>
            </a:pPr>
            <a:r>
              <a:rPr kumimoji="0" lang="en-US" i="0" u="none" strike="noStrike" kern="1200" cap="none" spc="0" normalizeH="0" baseline="0" noProof="0" dirty="0" smtClean="0">
                <a:ln>
                  <a:noFill/>
                </a:ln>
                <a:effectLst/>
                <a:uLnTx/>
                <a:uFillTx/>
                <a:latin typeface="+mn-lt"/>
              </a:rPr>
              <a:t>Plasma wall interactions</a:t>
            </a:r>
          </a:p>
          <a:p>
            <a:pPr marL="739775" lvl="2" indent="-174625">
              <a:spcBef>
                <a:spcPct val="20000"/>
              </a:spcBef>
              <a:spcAft>
                <a:spcPts val="0"/>
              </a:spcAft>
              <a:buSzPct val="45000"/>
              <a:buFont typeface="Wingdings" charset="2"/>
              <a:buChar char=""/>
              <a:tabLst>
                <a:tab pos="723900" algn="l"/>
                <a:tab pos="1447800" algn="l"/>
                <a:tab pos="2171700" algn="l"/>
                <a:tab pos="2895600" algn="l"/>
                <a:tab pos="3619500" algn="l"/>
                <a:tab pos="4343400" algn="l"/>
              </a:tabLst>
            </a:pPr>
            <a:r>
              <a:rPr kumimoji="0" lang="en-US" i="0" u="none" strike="noStrike" kern="1200" cap="none" spc="0" normalizeH="0" baseline="0" noProof="0" dirty="0" smtClean="0">
                <a:ln>
                  <a:noFill/>
                </a:ln>
                <a:effectLst/>
                <a:uLnTx/>
                <a:uFillTx/>
                <a:latin typeface="+mn-lt"/>
              </a:rPr>
              <a:t>Core transport</a:t>
            </a:r>
          </a:p>
          <a:p>
            <a:pPr marL="739775" lvl="2" indent="-174625">
              <a:spcBef>
                <a:spcPct val="20000"/>
              </a:spcBef>
              <a:spcAft>
                <a:spcPts val="0"/>
              </a:spcAft>
              <a:buSzPct val="45000"/>
              <a:buFont typeface="Wingdings" charset="2"/>
              <a:buChar char=""/>
              <a:tabLst>
                <a:tab pos="723900" algn="l"/>
                <a:tab pos="1447800" algn="l"/>
                <a:tab pos="2171700" algn="l"/>
                <a:tab pos="2895600" algn="l"/>
                <a:tab pos="3619500" algn="l"/>
                <a:tab pos="4343400" algn="l"/>
              </a:tabLst>
            </a:pPr>
            <a:r>
              <a:rPr kumimoji="0" lang="en-US" i="0" u="none" strike="noStrike" kern="1200" cap="none" spc="0" normalizeH="0" baseline="0" noProof="0" dirty="0" smtClean="0">
                <a:ln>
                  <a:noFill/>
                </a:ln>
                <a:effectLst/>
                <a:uLnTx/>
                <a:uFillTx/>
                <a:latin typeface="+mn-lt"/>
              </a:rPr>
              <a:t>Heating and current drive</a:t>
            </a:r>
          </a:p>
          <a:p>
            <a:pPr marL="739775" lvl="2" indent="-174625">
              <a:spcBef>
                <a:spcPct val="20000"/>
              </a:spcBef>
              <a:spcAft>
                <a:spcPts val="0"/>
              </a:spcAft>
              <a:buSzPct val="45000"/>
              <a:buFont typeface="Wingdings" charset="2"/>
              <a:buChar char=""/>
              <a:tabLst>
                <a:tab pos="723900" algn="l"/>
                <a:tab pos="1447800" algn="l"/>
                <a:tab pos="2171700" algn="l"/>
                <a:tab pos="2895600" algn="l"/>
                <a:tab pos="3619500" algn="l"/>
                <a:tab pos="4343400" algn="l"/>
              </a:tabLst>
            </a:pPr>
            <a:r>
              <a:rPr kumimoji="0" lang="en-US" i="0" u="none" strike="noStrike" kern="1200" cap="none" spc="0" normalizeH="0" baseline="0" noProof="0" dirty="0" smtClean="0">
                <a:ln>
                  <a:noFill/>
                </a:ln>
                <a:effectLst/>
                <a:uLnTx/>
                <a:uFillTx/>
                <a:latin typeface="+mn-lt"/>
              </a:rPr>
              <a:t>Fast particles</a:t>
            </a:r>
          </a:p>
          <a:p>
            <a:pPr marL="739775" lvl="2" indent="-174625">
              <a:spcBef>
                <a:spcPct val="20000"/>
              </a:spcBef>
              <a:spcAft>
                <a:spcPts val="0"/>
              </a:spcAft>
              <a:buSzPct val="45000"/>
              <a:buFont typeface="Wingdings" charset="2"/>
              <a:buChar char=""/>
              <a:tabLst>
                <a:tab pos="723900" algn="l"/>
                <a:tab pos="1447800" algn="l"/>
                <a:tab pos="2171700" algn="l"/>
                <a:tab pos="2895600" algn="l"/>
                <a:tab pos="3619500" algn="l"/>
                <a:tab pos="4343400" algn="l"/>
              </a:tabLst>
            </a:pPr>
            <a:r>
              <a:rPr kumimoji="0" lang="en-US" i="0" u="none" strike="noStrike" kern="1200" cap="none" spc="0" normalizeH="0" baseline="0" noProof="0" dirty="0" smtClean="0">
                <a:ln>
                  <a:noFill/>
                </a:ln>
                <a:effectLst/>
                <a:uLnTx/>
                <a:uFillTx/>
                <a:latin typeface="+mn-lt"/>
              </a:rPr>
              <a:t>Pedestal physics </a:t>
            </a:r>
            <a:r>
              <a:rPr lang="en-US" dirty="0" smtClean="0">
                <a:latin typeface="+mn-lt"/>
              </a:rPr>
              <a:t>including </a:t>
            </a:r>
            <a:r>
              <a:rPr kumimoji="0" lang="en-US" i="0" u="none" strike="noStrike" kern="1200" cap="none" spc="0" normalizeH="0" baseline="0" noProof="0" dirty="0" smtClean="0">
                <a:ln>
                  <a:noFill/>
                </a:ln>
                <a:effectLst/>
                <a:uLnTx/>
                <a:uFillTx/>
                <a:latin typeface="+mn-lt"/>
              </a:rPr>
              <a:t>ELMs and their impact on the </a:t>
            </a:r>
            <a:r>
              <a:rPr kumimoji="0" lang="en-US" i="0" u="none" strike="noStrike" kern="1200" cap="none" spc="0" normalizeH="0" baseline="0" noProof="0" dirty="0" err="1" smtClean="0">
                <a:ln>
                  <a:noFill/>
                </a:ln>
                <a:effectLst/>
                <a:uLnTx/>
                <a:uFillTx/>
                <a:latin typeface="+mn-lt"/>
              </a:rPr>
              <a:t>divertor</a:t>
            </a:r>
            <a:endParaRPr kumimoji="0" lang="en-US" i="0" u="none" strike="noStrike" kern="1200" cap="none" spc="0" normalizeH="0" baseline="0" noProof="0" dirty="0" smtClean="0">
              <a:ln>
                <a:noFill/>
              </a:ln>
              <a:effectLst/>
              <a:uLnTx/>
              <a:uFillTx/>
              <a:latin typeface="+mn-lt"/>
            </a:endParaRPr>
          </a:p>
          <a:p>
            <a:pPr marL="739775" lvl="2" indent="-174625">
              <a:spcBef>
                <a:spcPct val="20000"/>
              </a:spcBef>
              <a:spcAft>
                <a:spcPts val="0"/>
              </a:spcAft>
              <a:buSzPct val="45000"/>
              <a:buFont typeface="Wingdings" charset="2"/>
              <a:buChar char=""/>
              <a:tabLst>
                <a:tab pos="723900" algn="l"/>
                <a:tab pos="1447800" algn="l"/>
                <a:tab pos="2171700" algn="l"/>
                <a:tab pos="2895600" algn="l"/>
                <a:tab pos="3619500" algn="l"/>
                <a:tab pos="4343400" algn="l"/>
              </a:tabLst>
            </a:pPr>
            <a:r>
              <a:rPr kumimoji="0" lang="en-US" i="0" u="none" strike="noStrike" kern="1200" cap="none" spc="0" normalizeH="0" baseline="0" noProof="0" dirty="0" smtClean="0">
                <a:ln>
                  <a:noFill/>
                </a:ln>
                <a:effectLst/>
                <a:uLnTx/>
                <a:uFillTx/>
                <a:latin typeface="+mn-lt"/>
              </a:rPr>
              <a:t>3D MHD modes</a:t>
            </a:r>
          </a:p>
          <a:p>
            <a:pPr marL="282575" marR="0" lvl="0" indent="-174625" algn="l" defTabSz="914400" rtl="0" eaLnBrk="1" fontAlgn="base" latinLnBrk="0" hangingPunct="1">
              <a:lnSpc>
                <a:spcPct val="100000"/>
              </a:lnSpc>
              <a:spcBef>
                <a:spcPct val="20000"/>
              </a:spcBef>
              <a:spcAft>
                <a:spcPts val="0"/>
              </a:spcAft>
              <a:buClrTx/>
              <a:buSzPct val="45000"/>
              <a:buFont typeface="Wingdings" charset="2"/>
              <a:buChar char=""/>
              <a:tabLst>
                <a:tab pos="723900" algn="l"/>
                <a:tab pos="1447800" algn="l"/>
                <a:tab pos="2171700" algn="l"/>
                <a:tab pos="2895600" algn="l"/>
                <a:tab pos="3619500" algn="l"/>
                <a:tab pos="4343400" algn="l"/>
              </a:tabLst>
              <a:defRPr/>
            </a:pPr>
            <a:r>
              <a:rPr kumimoji="0" lang="en-US" sz="2000" i="0" u="none" strike="noStrike" kern="1200" cap="none" spc="0" normalizeH="0" baseline="0" noProof="0" dirty="0" smtClean="0">
                <a:ln>
                  <a:noFill/>
                </a:ln>
                <a:solidFill>
                  <a:srgbClr val="000080"/>
                </a:solidFill>
                <a:effectLst/>
                <a:uLnTx/>
                <a:uFillTx/>
                <a:latin typeface="+mn-lt"/>
              </a:rPr>
              <a:t>Non-linear interaction of multi-scale physics</a:t>
            </a:r>
          </a:p>
          <a:p>
            <a:pPr marL="282575" marR="0" lvl="0" indent="-174625" algn="l" defTabSz="914400" rtl="0" eaLnBrk="1" fontAlgn="base" latinLnBrk="0" hangingPunct="1">
              <a:lnSpc>
                <a:spcPct val="100000"/>
              </a:lnSpc>
              <a:spcBef>
                <a:spcPct val="20000"/>
              </a:spcBef>
              <a:spcAft>
                <a:spcPts val="0"/>
              </a:spcAft>
              <a:buClrTx/>
              <a:buSzPct val="45000"/>
              <a:buFont typeface="Wingdings" charset="2"/>
              <a:buChar char=""/>
              <a:tabLst>
                <a:tab pos="723900" algn="l"/>
                <a:tab pos="1447800" algn="l"/>
                <a:tab pos="2171700" algn="l"/>
                <a:tab pos="2895600" algn="l"/>
                <a:tab pos="3619500" algn="l"/>
                <a:tab pos="4343400" algn="l"/>
              </a:tabLst>
              <a:defRPr/>
            </a:pPr>
            <a:r>
              <a:rPr kumimoji="0" lang="en-US" sz="2000" i="0" u="none" strike="noStrike" kern="1200" cap="none" spc="0" normalizeH="0" baseline="0" noProof="0" dirty="0" smtClean="0">
                <a:ln>
                  <a:noFill/>
                </a:ln>
                <a:solidFill>
                  <a:srgbClr val="000080"/>
                </a:solidFill>
                <a:effectLst/>
                <a:uLnTx/>
                <a:uFillTx/>
                <a:latin typeface="+mn-lt"/>
              </a:rPr>
              <a:t>Verification and validation of WDM tools</a:t>
            </a:r>
            <a:endParaRPr kumimoji="0" lang="en-US" sz="2000" i="0" u="none" strike="noStrike" kern="1200" cap="none" spc="0" normalizeH="0" baseline="0" noProof="0" dirty="0">
              <a:ln>
                <a:noFill/>
              </a:ln>
              <a:solidFill>
                <a:srgbClr val="000080"/>
              </a:solidFill>
              <a:effectLst/>
              <a:uLnTx/>
              <a:uFillTx/>
              <a:latin typeface="+mn-lt"/>
            </a:endParaRPr>
          </a:p>
        </p:txBody>
      </p:sp>
      <p:sp>
        <p:nvSpPr>
          <p:cNvPr id="20" name="Text Box 3"/>
          <p:cNvSpPr txBox="1">
            <a:spLocks noChangeArrowheads="1"/>
          </p:cNvSpPr>
          <p:nvPr/>
        </p:nvSpPr>
        <p:spPr bwMode="auto">
          <a:xfrm>
            <a:off x="4343400" y="838200"/>
            <a:ext cx="4800600" cy="6607175"/>
          </a:xfrm>
          <a:prstGeom prst="rect">
            <a:avLst/>
          </a:prstGeom>
          <a:noFill/>
          <a:ln w="9525">
            <a:noFill/>
            <a:round/>
            <a:headEnd/>
            <a:tailEnd/>
          </a:ln>
          <a:effectLst/>
        </p:spPr>
        <p:txBody>
          <a:bodyPr lIns="90000" tIns="66168" rIns="90000" bIns="45000"/>
          <a:lstStyle/>
          <a:p>
            <a:pPr marL="200025" indent="-198438">
              <a:spcAft>
                <a:spcPts val="863"/>
              </a:spcAft>
              <a:tabLst>
                <a:tab pos="723900" algn="l"/>
                <a:tab pos="1447800" algn="l"/>
                <a:tab pos="2171700" algn="l"/>
                <a:tab pos="2895600" algn="l"/>
                <a:tab pos="3619500" algn="l"/>
                <a:tab pos="4343400" algn="l"/>
              </a:tabLst>
            </a:pPr>
            <a:r>
              <a:rPr lang="en-US" sz="2000" b="1" dirty="0">
                <a:ea typeface="Bitstream Vera Sans" charset="0"/>
                <a:cs typeface="Bitstream Vera Sans" charset="0"/>
              </a:rPr>
              <a:t>WDM needs</a:t>
            </a:r>
          </a:p>
          <a:p>
            <a:pPr marL="200025" indent="-198438">
              <a:spcAft>
                <a:spcPts val="863"/>
              </a:spcAft>
              <a:buSzPct val="45000"/>
              <a:buFont typeface="Wingdings" charset="2"/>
              <a:buChar char=""/>
              <a:tabLst>
                <a:tab pos="723900" algn="l"/>
                <a:tab pos="1447800" algn="l"/>
                <a:tab pos="2171700" algn="l"/>
                <a:tab pos="2895600" algn="l"/>
                <a:tab pos="3619500" algn="l"/>
                <a:tab pos="4343400" algn="l"/>
              </a:tabLst>
            </a:pPr>
            <a:r>
              <a:rPr lang="en-US" dirty="0">
                <a:solidFill>
                  <a:srgbClr val="000080"/>
                </a:solidFill>
                <a:latin typeface="+mn-lt"/>
                <a:ea typeface="Bitstream Vera Sans" charset="0"/>
                <a:cs typeface="Bitstream Vera Sans" charset="0"/>
              </a:rPr>
              <a:t>Robust and stable solvers </a:t>
            </a:r>
            <a:r>
              <a:rPr lang="en-US" dirty="0" smtClean="0">
                <a:solidFill>
                  <a:srgbClr val="000080"/>
                </a:solidFill>
                <a:latin typeface="+mn-lt"/>
                <a:ea typeface="Bitstream Vera Sans" charset="0"/>
                <a:cs typeface="Bitstream Vera Sans" charset="0"/>
              </a:rPr>
              <a:t>for </a:t>
            </a:r>
            <a:r>
              <a:rPr lang="en-US" dirty="0">
                <a:solidFill>
                  <a:srgbClr val="000080"/>
                </a:solidFill>
                <a:latin typeface="+mn-lt"/>
                <a:ea typeface="Bitstream Vera Sans" charset="0"/>
                <a:cs typeface="Bitstream Vera Sans" charset="0"/>
              </a:rPr>
              <a:t>1D, 2D, and 3D </a:t>
            </a:r>
            <a:r>
              <a:rPr lang="en-US" dirty="0" smtClean="0">
                <a:solidFill>
                  <a:srgbClr val="000080"/>
                </a:solidFill>
                <a:latin typeface="+mn-lt"/>
                <a:ea typeface="Bitstream Vera Sans" charset="0"/>
                <a:cs typeface="Bitstream Vera Sans" charset="0"/>
              </a:rPr>
              <a:t>models and </a:t>
            </a:r>
            <a:r>
              <a:rPr lang="en-US" dirty="0">
                <a:solidFill>
                  <a:srgbClr val="000080"/>
                </a:solidFill>
                <a:latin typeface="+mn-lt"/>
                <a:ea typeface="Bitstream Vera Sans" charset="0"/>
                <a:cs typeface="Bitstream Vera Sans" charset="0"/>
              </a:rPr>
              <a:t>stiff transport equations</a:t>
            </a:r>
          </a:p>
          <a:p>
            <a:pPr marL="431800" lvl="1" indent="-215900">
              <a:spcAft>
                <a:spcPts val="863"/>
              </a:spcAft>
              <a:buSzPct val="45000"/>
              <a:buFont typeface="Wingdings" charset="2"/>
              <a:buChar char=""/>
              <a:tabLst>
                <a:tab pos="723900" algn="l"/>
                <a:tab pos="1447800" algn="l"/>
                <a:tab pos="2171700" algn="l"/>
                <a:tab pos="2895600" algn="l"/>
                <a:tab pos="3619500" algn="l"/>
                <a:tab pos="4343400" algn="l"/>
              </a:tabLst>
            </a:pPr>
            <a:r>
              <a:rPr lang="en-US" sz="1600" dirty="0" smtClean="0">
                <a:latin typeface="+mn-lt"/>
                <a:ea typeface="Bitstream Vera Sans" charset="0"/>
                <a:cs typeface="Bitstream Vera Sans" charset="0"/>
              </a:rPr>
              <a:t>Stable for &gt;10</a:t>
            </a:r>
            <a:r>
              <a:rPr lang="en-US" sz="1600" baseline="30000" dirty="0" smtClean="0">
                <a:latin typeface="+mn-lt"/>
                <a:ea typeface="Bitstream Vera Sans" charset="0"/>
                <a:cs typeface="Bitstream Vera Sans" charset="0"/>
              </a:rPr>
              <a:t>5</a:t>
            </a:r>
            <a:r>
              <a:rPr lang="en-US" sz="1600" dirty="0" smtClean="0">
                <a:latin typeface="+mn-lt"/>
                <a:ea typeface="Bitstream Vera Sans" charset="0"/>
                <a:cs typeface="Bitstream Vera Sans" charset="0"/>
              </a:rPr>
              <a:t> </a:t>
            </a:r>
            <a:r>
              <a:rPr lang="en-US" sz="1600" dirty="0" err="1" smtClean="0">
                <a:latin typeface="+mn-lt"/>
                <a:ea typeface="Bitstream Vera Sans" charset="0"/>
                <a:cs typeface="Bitstream Vera Sans" charset="0"/>
              </a:rPr>
              <a:t>timesteps</a:t>
            </a:r>
            <a:endParaRPr lang="en-US" sz="1600" dirty="0">
              <a:latin typeface="+mn-lt"/>
              <a:ea typeface="Bitstream Vera Sans" charset="0"/>
              <a:cs typeface="Bitstream Vera Sans" charset="0"/>
            </a:endParaRPr>
          </a:p>
          <a:p>
            <a:pPr marL="431800" lvl="1" indent="-215900">
              <a:spcAft>
                <a:spcPts val="863"/>
              </a:spcAft>
              <a:buSzPct val="45000"/>
              <a:buFont typeface="Wingdings" charset="2"/>
              <a:buChar char=""/>
              <a:tabLst>
                <a:tab pos="723900" algn="l"/>
                <a:tab pos="1447800" algn="l"/>
                <a:tab pos="2171700" algn="l"/>
                <a:tab pos="2895600" algn="l"/>
                <a:tab pos="3619500" algn="l"/>
                <a:tab pos="4343400" algn="l"/>
              </a:tabLst>
            </a:pPr>
            <a:r>
              <a:rPr lang="en-US" sz="1600" dirty="0" smtClean="0">
                <a:latin typeface="+mn-lt"/>
                <a:ea typeface="Bitstream Vera Sans" charset="0"/>
                <a:cs typeface="Bitstream Vera Sans" charset="0"/>
              </a:rPr>
              <a:t>Alternate solvers/models for </a:t>
            </a:r>
            <a:r>
              <a:rPr lang="en-US" sz="1600" dirty="0">
                <a:latin typeface="+mn-lt"/>
                <a:ea typeface="Bitstream Vera Sans" charset="0"/>
                <a:cs typeface="Bitstream Vera Sans" charset="0"/>
              </a:rPr>
              <a:t>the cases </a:t>
            </a:r>
            <a:r>
              <a:rPr lang="en-US" sz="1600" dirty="0" smtClean="0">
                <a:latin typeface="+mn-lt"/>
                <a:ea typeface="Bitstream Vera Sans" charset="0"/>
                <a:cs typeface="Bitstream Vera Sans" charset="0"/>
              </a:rPr>
              <a:t>when </a:t>
            </a:r>
            <a:r>
              <a:rPr lang="en-US" sz="1600" dirty="0">
                <a:latin typeface="+mn-lt"/>
                <a:ea typeface="Bitstream Vera Sans" charset="0"/>
                <a:cs typeface="Bitstream Vera Sans" charset="0"/>
              </a:rPr>
              <a:t>solution convergence fails </a:t>
            </a:r>
          </a:p>
          <a:p>
            <a:pPr marL="200025" indent="-198438">
              <a:spcAft>
                <a:spcPts val="863"/>
              </a:spcAft>
              <a:buSzPct val="45000"/>
              <a:buFont typeface="Wingdings" charset="2"/>
              <a:buChar char=""/>
              <a:tabLst>
                <a:tab pos="723900" algn="l"/>
                <a:tab pos="1447800" algn="l"/>
                <a:tab pos="2171700" algn="l"/>
                <a:tab pos="2895600" algn="l"/>
                <a:tab pos="3619500" algn="l"/>
                <a:tab pos="4343400" algn="l"/>
              </a:tabLst>
            </a:pPr>
            <a:r>
              <a:rPr lang="en-US" dirty="0">
                <a:solidFill>
                  <a:srgbClr val="000080"/>
                </a:solidFill>
                <a:latin typeface="+mn-lt"/>
                <a:ea typeface="Bitstream Vera Sans" charset="0"/>
                <a:cs typeface="Bitstream Vera Sans" charset="0"/>
              </a:rPr>
              <a:t>Selection of physics models that provide different level of fidelity and cover different plasma parameter regimes</a:t>
            </a:r>
          </a:p>
          <a:p>
            <a:pPr marL="431800" lvl="1" indent="-215900">
              <a:spcAft>
                <a:spcPts val="863"/>
              </a:spcAft>
              <a:buSzPct val="45000"/>
              <a:buFont typeface="Wingdings" charset="2"/>
              <a:buChar char=""/>
              <a:tabLst>
                <a:tab pos="723900" algn="l"/>
                <a:tab pos="1447800" algn="l"/>
                <a:tab pos="2171700" algn="l"/>
                <a:tab pos="2895600" algn="l"/>
                <a:tab pos="3619500" algn="l"/>
                <a:tab pos="4343400" algn="l"/>
              </a:tabLst>
            </a:pPr>
            <a:r>
              <a:rPr lang="en-US" sz="1600" dirty="0">
                <a:latin typeface="+mn-lt"/>
                <a:ea typeface="Bitstream Vera Sans" charset="0"/>
                <a:cs typeface="Bitstream Vera Sans" charset="0"/>
              </a:rPr>
              <a:t>Each component should have a module structure and well </a:t>
            </a:r>
            <a:r>
              <a:rPr lang="en-US" sz="1600" dirty="0" smtClean="0">
                <a:latin typeface="+mn-lt"/>
                <a:ea typeface="Bitstream Vera Sans" charset="0"/>
                <a:cs typeface="Bitstream Vera Sans" charset="0"/>
              </a:rPr>
              <a:t>documented</a:t>
            </a:r>
            <a:endParaRPr lang="en-US" sz="1600" dirty="0">
              <a:latin typeface="+mn-lt"/>
              <a:ea typeface="Bitstream Vera Sans" charset="0"/>
              <a:cs typeface="Bitstream Vera Sans" charset="0"/>
            </a:endParaRPr>
          </a:p>
          <a:p>
            <a:pPr marL="431800" lvl="1" indent="-215900">
              <a:spcAft>
                <a:spcPts val="863"/>
              </a:spcAft>
              <a:buSzPct val="45000"/>
              <a:buFont typeface="Wingdings" charset="2"/>
              <a:buChar char=""/>
              <a:tabLst>
                <a:tab pos="723900" algn="l"/>
                <a:tab pos="1447800" algn="l"/>
                <a:tab pos="2171700" algn="l"/>
                <a:tab pos="2895600" algn="l"/>
                <a:tab pos="3619500" algn="l"/>
                <a:tab pos="4343400" algn="l"/>
              </a:tabLst>
            </a:pPr>
            <a:r>
              <a:rPr lang="en-US" sz="1600" dirty="0">
                <a:latin typeface="+mn-lt"/>
                <a:ea typeface="Bitstream Vera Sans" charset="0"/>
                <a:cs typeface="Bitstream Vera Sans" charset="0"/>
              </a:rPr>
              <a:t>Dynamic parallelism as a part of FSP framework requirement</a:t>
            </a:r>
          </a:p>
          <a:p>
            <a:pPr marL="200025" indent="-198438">
              <a:spcAft>
                <a:spcPts val="863"/>
              </a:spcAft>
              <a:buSzPct val="45000"/>
              <a:buFont typeface="Wingdings" charset="2"/>
              <a:buChar char=""/>
              <a:tabLst>
                <a:tab pos="723900" algn="l"/>
                <a:tab pos="1447800" algn="l"/>
                <a:tab pos="2171700" algn="l"/>
                <a:tab pos="2895600" algn="l"/>
                <a:tab pos="3619500" algn="l"/>
                <a:tab pos="4343400" algn="l"/>
              </a:tabLst>
            </a:pPr>
            <a:r>
              <a:rPr lang="en-US" dirty="0">
                <a:solidFill>
                  <a:srgbClr val="000080"/>
                </a:solidFill>
                <a:latin typeface="+mn-lt"/>
                <a:ea typeface="Bitstream Vera Sans" charset="0"/>
                <a:cs typeface="Bitstream Vera Sans" charset="0"/>
              </a:rPr>
              <a:t>Implicit coupling of WDM components</a:t>
            </a:r>
          </a:p>
          <a:p>
            <a:pPr marL="200025" indent="-198438">
              <a:spcAft>
                <a:spcPts val="863"/>
              </a:spcAft>
              <a:buSzPct val="45000"/>
              <a:buFont typeface="Wingdings" charset="2"/>
              <a:buChar char=""/>
              <a:tabLst>
                <a:tab pos="723900" algn="l"/>
                <a:tab pos="1447800" algn="l"/>
                <a:tab pos="2171700" algn="l"/>
                <a:tab pos="2895600" algn="l"/>
                <a:tab pos="3619500" algn="l"/>
                <a:tab pos="4343400" algn="l"/>
              </a:tabLst>
            </a:pPr>
            <a:r>
              <a:rPr lang="en-US" dirty="0">
                <a:solidFill>
                  <a:srgbClr val="000080"/>
                </a:solidFill>
                <a:latin typeface="+mn-lt"/>
                <a:ea typeface="Bitstream Vera Sans" charset="0"/>
                <a:cs typeface="Bitstream Vera Sans" charset="0"/>
              </a:rPr>
              <a:t>Each WDM component needs to be verified as standalone component and as a part of the FSP suite of codes</a:t>
            </a:r>
          </a:p>
        </p:txBody>
      </p:sp>
      <p:sp>
        <p:nvSpPr>
          <p:cNvPr id="21" name="Line 4"/>
          <p:cNvSpPr>
            <a:spLocks noChangeShapeType="1"/>
          </p:cNvSpPr>
          <p:nvPr/>
        </p:nvSpPr>
        <p:spPr bwMode="auto">
          <a:xfrm flipV="1">
            <a:off x="3733800" y="1524000"/>
            <a:ext cx="609600" cy="76200"/>
          </a:xfrm>
          <a:prstGeom prst="line">
            <a:avLst/>
          </a:prstGeom>
          <a:noFill/>
          <a:ln w="54720">
            <a:solidFill>
              <a:srgbClr val="00B0F0"/>
            </a:solidFill>
            <a:prstDash val="solid"/>
            <a:round/>
            <a:headEnd/>
            <a:tailEnd type="triangle" w="med" len="med"/>
          </a:ln>
          <a:effectLst/>
        </p:spPr>
        <p:txBody>
          <a:bodyPr/>
          <a:lstStyle/>
          <a:p>
            <a:endParaRPr lang="en-US"/>
          </a:p>
        </p:txBody>
      </p:sp>
      <p:sp>
        <p:nvSpPr>
          <p:cNvPr id="25" name="Line 4"/>
          <p:cNvSpPr>
            <a:spLocks noChangeShapeType="1"/>
          </p:cNvSpPr>
          <p:nvPr/>
        </p:nvSpPr>
        <p:spPr bwMode="auto">
          <a:xfrm>
            <a:off x="3962400" y="2438400"/>
            <a:ext cx="457200" cy="609600"/>
          </a:xfrm>
          <a:prstGeom prst="line">
            <a:avLst/>
          </a:prstGeom>
          <a:noFill/>
          <a:ln w="54720">
            <a:solidFill>
              <a:srgbClr val="00B0F0"/>
            </a:solidFill>
            <a:prstDash val="solid"/>
            <a:round/>
            <a:headEnd/>
            <a:tailEnd type="triangle" w="med" len="med"/>
          </a:ln>
          <a:effectLst/>
        </p:spPr>
        <p:txBody>
          <a:bodyPr/>
          <a:lstStyle/>
          <a:p>
            <a:endParaRPr lang="en-US"/>
          </a:p>
        </p:txBody>
      </p:sp>
      <p:sp>
        <p:nvSpPr>
          <p:cNvPr id="26" name="Line 4"/>
          <p:cNvSpPr>
            <a:spLocks noChangeShapeType="1"/>
          </p:cNvSpPr>
          <p:nvPr/>
        </p:nvSpPr>
        <p:spPr bwMode="auto">
          <a:xfrm flipV="1">
            <a:off x="3429000" y="5334000"/>
            <a:ext cx="838200" cy="76200"/>
          </a:xfrm>
          <a:prstGeom prst="line">
            <a:avLst/>
          </a:prstGeom>
          <a:noFill/>
          <a:ln w="54720">
            <a:solidFill>
              <a:srgbClr val="00B0F0"/>
            </a:solidFill>
            <a:prstDash val="solid"/>
            <a:round/>
            <a:headEnd/>
            <a:tailEnd type="triangle" w="med" len="med"/>
          </a:ln>
          <a:effectLst/>
        </p:spPr>
        <p:txBody>
          <a:bodyPr/>
          <a:lstStyle/>
          <a:p>
            <a:endParaRPr lang="en-US"/>
          </a:p>
        </p:txBody>
      </p:sp>
      <p:sp>
        <p:nvSpPr>
          <p:cNvPr id="27" name="Line 4"/>
          <p:cNvSpPr>
            <a:spLocks noChangeShapeType="1"/>
          </p:cNvSpPr>
          <p:nvPr/>
        </p:nvSpPr>
        <p:spPr bwMode="auto">
          <a:xfrm flipV="1">
            <a:off x="3505200" y="5943600"/>
            <a:ext cx="914400" cy="76200"/>
          </a:xfrm>
          <a:prstGeom prst="line">
            <a:avLst/>
          </a:prstGeom>
          <a:noFill/>
          <a:ln w="54720">
            <a:solidFill>
              <a:srgbClr val="00B0F0"/>
            </a:solidFill>
            <a:prstDash val="solid"/>
            <a:round/>
            <a:headEnd/>
            <a:tailEnd type="triangle" w="med" len="med"/>
          </a:ln>
          <a:effectLst/>
        </p:spPr>
        <p:txBody>
          <a:bodyPr/>
          <a:lstStyle/>
          <a:p>
            <a:endParaRPr lang="en-US"/>
          </a:p>
        </p:txBody>
      </p:sp>
      <p:sp>
        <p:nvSpPr>
          <p:cNvPr id="28" name="Line 4"/>
          <p:cNvSpPr>
            <a:spLocks noChangeShapeType="1"/>
          </p:cNvSpPr>
          <p:nvPr/>
        </p:nvSpPr>
        <p:spPr bwMode="auto">
          <a:xfrm>
            <a:off x="3810000" y="2514600"/>
            <a:ext cx="609600" cy="2590800"/>
          </a:xfrm>
          <a:prstGeom prst="line">
            <a:avLst/>
          </a:prstGeom>
          <a:noFill/>
          <a:ln w="54720">
            <a:solidFill>
              <a:srgbClr val="00B0F0"/>
            </a:solidFill>
            <a:prstDash val="solid"/>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563562"/>
          </a:xfrm>
        </p:spPr>
        <p:txBody>
          <a:bodyPr>
            <a:normAutofit/>
          </a:bodyPr>
          <a:lstStyle/>
          <a:p>
            <a:r>
              <a:rPr lang="en-US" dirty="0" smtClean="0"/>
              <a:t>Whole Device Modeling – Critical Elements</a:t>
            </a:r>
            <a:endParaRPr lang="en-US" dirty="0">
              <a:latin typeface="Arial" pitchFamily="34" charset="0"/>
              <a:cs typeface="Arial" pitchFamily="34" charset="0"/>
            </a:endParaRPr>
          </a:p>
        </p:txBody>
      </p:sp>
      <p:cxnSp>
        <p:nvCxnSpPr>
          <p:cNvPr id="9" name="Straight Connector 8"/>
          <p:cNvCxnSpPr/>
          <p:nvPr/>
        </p:nvCxnSpPr>
        <p:spPr>
          <a:xfrm>
            <a:off x="838200" y="6858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2" name="Footer Placeholder 11"/>
          <p:cNvSpPr>
            <a:spLocks noGrp="1"/>
          </p:cNvSpPr>
          <p:nvPr>
            <p:ph type="ftr" sz="quarter" idx="11"/>
          </p:nvPr>
        </p:nvSpPr>
        <p:spPr/>
        <p:txBody>
          <a:bodyPr/>
          <a:lstStyle/>
          <a:p>
            <a:pPr>
              <a:defRPr/>
            </a:pPr>
            <a:r>
              <a:rPr lang="en-US" smtClean="0"/>
              <a:t>FSP - PAC  9/23/2010</a:t>
            </a:r>
            <a:endParaRPr lang="en-US" dirty="0"/>
          </a:p>
        </p:txBody>
      </p:sp>
      <p:sp>
        <p:nvSpPr>
          <p:cNvPr id="13" name="Slide Number Placeholder 12"/>
          <p:cNvSpPr>
            <a:spLocks noGrp="1"/>
          </p:cNvSpPr>
          <p:nvPr>
            <p:ph type="sldNum" sz="quarter" idx="10"/>
          </p:nvPr>
        </p:nvSpPr>
        <p:spPr/>
        <p:txBody>
          <a:bodyPr/>
          <a:lstStyle/>
          <a:p>
            <a:pPr>
              <a:defRPr/>
            </a:pPr>
            <a:fld id="{1D832810-EE4A-4D3D-9BE1-89FEFBB562D8}" type="slidenum">
              <a:rPr lang="en-US" smtClean="0"/>
              <a:pPr>
                <a:defRPr/>
              </a:pPr>
              <a:t>29</a:t>
            </a:fld>
            <a:endParaRPr lang="en-US"/>
          </a:p>
        </p:txBody>
      </p:sp>
      <p:sp>
        <p:nvSpPr>
          <p:cNvPr id="10" name="Rectangle 2"/>
          <p:cNvSpPr txBox="1">
            <a:spLocks noChangeArrowheads="1"/>
          </p:cNvSpPr>
          <p:nvPr/>
        </p:nvSpPr>
        <p:spPr>
          <a:xfrm>
            <a:off x="152400" y="914400"/>
            <a:ext cx="8610600" cy="5745163"/>
          </a:xfrm>
          <a:prstGeom prst="rect">
            <a:avLst/>
          </a:prstGeom>
          <a:ln/>
        </p:spPr>
        <p:txBody>
          <a:bodyPr tIns="24695">
            <a:normAutofit/>
          </a:bodyPr>
          <a:lstStyle/>
          <a:p>
            <a:pPr marL="431800" marR="0" lvl="0" indent="-323850" algn="l" defTabSz="914400" rtl="0" eaLnBrk="1" fontAlgn="base" latinLnBrk="0" hangingPunct="1">
              <a:lnSpc>
                <a:spcPct val="100000"/>
              </a:lnSpc>
              <a:spcBef>
                <a:spcPts val="200"/>
              </a:spcBef>
              <a:spcAft>
                <a:spcPts val="200"/>
              </a:spcAft>
              <a:buClrTx/>
              <a:buSzPct val="130000"/>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kumimoji="0" lang="en-US" b="1" i="0" u="none" strike="noStrike" kern="1200" cap="none" spc="0" normalizeH="0" baseline="0" noProof="0" dirty="0" smtClean="0">
                <a:ln>
                  <a:noFill/>
                </a:ln>
                <a:solidFill>
                  <a:srgbClr val="000080"/>
                </a:solidFill>
                <a:effectLst/>
                <a:uLnTx/>
                <a:uFillTx/>
                <a:latin typeface="Arial" pitchFamily="34" charset="0"/>
                <a:ea typeface="+mn-ea"/>
                <a:cs typeface="Arial" pitchFamily="34" charset="0"/>
              </a:rPr>
              <a:t>Several FSP thrusts can shape the WDM successes:</a:t>
            </a:r>
          </a:p>
          <a:p>
            <a:pPr marL="863600" marR="0" lvl="1" indent="-323850" algn="l" defTabSz="914400" rtl="0" eaLnBrk="1" fontAlgn="base" latinLnBrk="0" hangingPunct="1">
              <a:lnSpc>
                <a:spcPct val="100000"/>
              </a:lnSpc>
              <a:spcBef>
                <a:spcPts val="200"/>
              </a:spcBef>
              <a:spcAft>
                <a:spcPts val="200"/>
              </a:spcAft>
              <a:buClrTx/>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kumimoji="0" lang="en-US" i="0" u="none" strike="noStrike" kern="1200" cap="none" spc="0" normalizeH="0" baseline="0" noProof="0" dirty="0" smtClean="0">
                <a:ln>
                  <a:noFill/>
                </a:ln>
                <a:effectLst/>
                <a:uLnTx/>
                <a:uFillTx/>
                <a:latin typeface="+mn-lt"/>
                <a:ea typeface="+mn-ea"/>
                <a:cs typeface="Arial" pitchFamily="34" charset="0"/>
              </a:rPr>
              <a:t>High fidelity science components</a:t>
            </a:r>
          </a:p>
          <a:p>
            <a:pPr marL="863600" marR="0" lvl="1" indent="-323850" algn="l" defTabSz="914400" rtl="0" eaLnBrk="1" fontAlgn="base" latinLnBrk="0" hangingPunct="1">
              <a:lnSpc>
                <a:spcPct val="100000"/>
              </a:lnSpc>
              <a:spcBef>
                <a:spcPts val="200"/>
              </a:spcBef>
              <a:spcAft>
                <a:spcPts val="200"/>
              </a:spcAft>
              <a:buClrTx/>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kumimoji="0" lang="en-US" i="0" u="none" strike="noStrike" kern="1200" cap="none" spc="0" normalizeH="0" baseline="0" noProof="0" dirty="0" smtClean="0">
                <a:ln>
                  <a:noFill/>
                </a:ln>
                <a:effectLst/>
                <a:uLnTx/>
                <a:uFillTx/>
                <a:latin typeface="+mn-lt"/>
                <a:ea typeface="+mn-ea"/>
                <a:cs typeface="Arial" pitchFamily="34" charset="0"/>
              </a:rPr>
              <a:t>Reliable and flexible framework that set standards for coupling of science components in the WDM code. The framework should be flexible enough to allow the coupling with 1d, 2d, or 3d components, explicit and implicit coupling, dynamic parallelism, flexible data exchange and storage</a:t>
            </a:r>
          </a:p>
          <a:p>
            <a:pPr marL="863600" marR="0" lvl="1" indent="-323850" algn="l" defTabSz="914400" rtl="0" eaLnBrk="1" fontAlgn="base" latinLnBrk="0" hangingPunct="1">
              <a:lnSpc>
                <a:spcPct val="100000"/>
              </a:lnSpc>
              <a:spcBef>
                <a:spcPts val="200"/>
              </a:spcBef>
              <a:spcAft>
                <a:spcPts val="200"/>
              </a:spcAft>
              <a:buClrTx/>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kumimoji="0" lang="en-US" i="0" u="none" strike="noStrike" kern="1200" cap="none" spc="0" normalizeH="0" baseline="0" noProof="0" dirty="0" smtClean="0">
                <a:ln>
                  <a:noFill/>
                </a:ln>
                <a:effectLst/>
                <a:uLnTx/>
                <a:uFillTx/>
                <a:latin typeface="+mn-lt"/>
                <a:ea typeface="+mn-ea"/>
                <a:cs typeface="Arial" pitchFamily="34" charset="0"/>
              </a:rPr>
              <a:t>Verification and validation of individual physics components and WDM tool in general. The V&amp;V activity will include the establishing of V&amp;V metrics, set of synthetic diagnostic tools, development of interfaces to experimental data, and legacy transport codes</a:t>
            </a:r>
          </a:p>
          <a:p>
            <a:pPr marL="863600" marR="0" lvl="1" indent="-323850" algn="l" defTabSz="914400" rtl="0" eaLnBrk="1" fontAlgn="base" latinLnBrk="0" hangingPunct="1">
              <a:lnSpc>
                <a:spcPct val="100000"/>
              </a:lnSpc>
              <a:spcBef>
                <a:spcPts val="200"/>
              </a:spcBef>
              <a:spcAft>
                <a:spcPts val="200"/>
              </a:spcAft>
              <a:buClrTx/>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kumimoji="0" lang="en-US" i="0" u="none" strike="noStrike" kern="1200" cap="none" spc="0" normalizeH="0" baseline="0" noProof="0" dirty="0" smtClean="0">
                <a:ln>
                  <a:noFill/>
                </a:ln>
                <a:effectLst/>
                <a:uLnTx/>
                <a:uFillTx/>
                <a:latin typeface="+mn-lt"/>
                <a:ea typeface="+mn-ea"/>
                <a:cs typeface="Arial" pitchFamily="34" charset="0"/>
              </a:rPr>
              <a:t>Data visualization, analysis, transport, and storage</a:t>
            </a:r>
          </a:p>
          <a:p>
            <a:pPr marL="863600" marR="0" lvl="1" indent="-323850" algn="l" defTabSz="914400" rtl="0" eaLnBrk="1" fontAlgn="base" latinLnBrk="0" hangingPunct="1">
              <a:lnSpc>
                <a:spcPct val="100000"/>
              </a:lnSpc>
              <a:spcBef>
                <a:spcPts val="200"/>
              </a:spcBef>
              <a:spcAft>
                <a:spcPts val="200"/>
              </a:spcAft>
              <a:buClrTx/>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endParaRPr kumimoji="0" lang="en-US" i="0" u="none" strike="noStrike" kern="1200" cap="none" spc="0" normalizeH="0" baseline="0" noProof="0" dirty="0" smtClean="0">
              <a:ln>
                <a:noFill/>
              </a:ln>
              <a:effectLst/>
              <a:uLnTx/>
              <a:uFillTx/>
              <a:latin typeface="Arial" pitchFamily="34" charset="0"/>
              <a:ea typeface="+mn-ea"/>
              <a:cs typeface="Arial" pitchFamily="34" charset="0"/>
            </a:endParaRPr>
          </a:p>
          <a:p>
            <a:pPr marL="431800" marR="0" lvl="0" indent="-323850" algn="l" defTabSz="914400" rtl="0" eaLnBrk="1" fontAlgn="base" latinLnBrk="0" hangingPunct="1">
              <a:lnSpc>
                <a:spcPct val="100000"/>
              </a:lnSpc>
              <a:spcBef>
                <a:spcPts val="200"/>
              </a:spcBef>
              <a:spcAft>
                <a:spcPts val="200"/>
              </a:spcAft>
              <a:buClrTx/>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kumimoji="0" lang="en-US" b="1" i="0" u="none" strike="noStrike" kern="1200" cap="none" spc="0" normalizeH="0" baseline="0" noProof="0" dirty="0" smtClean="0">
                <a:ln>
                  <a:noFill/>
                </a:ln>
                <a:solidFill>
                  <a:srgbClr val="000080"/>
                </a:solidFill>
                <a:effectLst/>
                <a:uLnTx/>
                <a:uFillTx/>
                <a:latin typeface="Arial" pitchFamily="34" charset="0"/>
                <a:ea typeface="+mn-ea"/>
                <a:cs typeface="Arial" pitchFamily="34" charset="0"/>
              </a:rPr>
              <a:t>Four high priority research areas are identified: </a:t>
            </a:r>
          </a:p>
          <a:p>
            <a:pPr marL="863600" marR="0" lvl="1" indent="-323850" algn="l" defTabSz="914400" rtl="0" eaLnBrk="1" fontAlgn="base" latinLnBrk="0" hangingPunct="1">
              <a:lnSpc>
                <a:spcPct val="100000"/>
              </a:lnSpc>
              <a:spcBef>
                <a:spcPts val="200"/>
              </a:spcBef>
              <a:spcAft>
                <a:spcPts val="200"/>
              </a:spcAft>
              <a:buClrTx/>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kumimoji="0" lang="en-US" i="0" u="none" strike="noStrike" kern="1200" cap="none" spc="0" normalizeH="0" baseline="0" noProof="0" dirty="0" smtClean="0">
                <a:ln>
                  <a:noFill/>
                </a:ln>
                <a:effectLst/>
                <a:uLnTx/>
                <a:uFillTx/>
                <a:latin typeface="+mn-lt"/>
                <a:ea typeface="+mn-ea"/>
                <a:cs typeface="Arial" pitchFamily="34" charset="0"/>
              </a:rPr>
              <a:t>1) 2.5D equilibrium and transport solver</a:t>
            </a:r>
          </a:p>
          <a:p>
            <a:pPr marL="863600" marR="0" lvl="1" indent="-323850" algn="l" defTabSz="914400" rtl="0" eaLnBrk="1" fontAlgn="base" latinLnBrk="0" hangingPunct="1">
              <a:lnSpc>
                <a:spcPct val="100000"/>
              </a:lnSpc>
              <a:spcBef>
                <a:spcPts val="200"/>
              </a:spcBef>
              <a:spcAft>
                <a:spcPts val="200"/>
              </a:spcAft>
              <a:buClrTx/>
              <a:buSzPct val="45000"/>
              <a:tabLst>
                <a:tab pos="633413" algn="l"/>
                <a:tab pos="723900" algn="l"/>
                <a:tab pos="976313"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kumimoji="0" lang="en-US" i="0" u="none" strike="noStrike" kern="1200" cap="none" spc="0" normalizeH="0" baseline="0" noProof="0" dirty="0" smtClean="0">
                <a:ln>
                  <a:noFill/>
                </a:ln>
                <a:effectLst/>
                <a:uLnTx/>
                <a:uFillTx/>
                <a:latin typeface="+mn-lt"/>
                <a:ea typeface="+mn-ea"/>
                <a:cs typeface="Arial" pitchFamily="34" charset="0"/>
              </a:rPr>
              <a:t>2) Self-consistent fast particle treatment for neutral beam, ion cyclotron,  and alpha heating and current drive sources</a:t>
            </a:r>
          </a:p>
          <a:p>
            <a:pPr marL="863600" marR="0" lvl="1" indent="-323850" algn="l" defTabSz="914400" rtl="0" eaLnBrk="1" fontAlgn="base" latinLnBrk="0" hangingPunct="1">
              <a:lnSpc>
                <a:spcPct val="100000"/>
              </a:lnSpc>
              <a:spcBef>
                <a:spcPts val="200"/>
              </a:spcBef>
              <a:spcAft>
                <a:spcPts val="200"/>
              </a:spcAft>
              <a:buClrTx/>
              <a:buSzPct val="45000"/>
              <a:tabLst>
                <a:tab pos="723900" algn="l"/>
                <a:tab pos="11430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kumimoji="0" lang="en-US" i="0" u="none" strike="noStrike" kern="1200" cap="none" spc="0" normalizeH="0" baseline="0" noProof="0" dirty="0" smtClean="0">
                <a:ln>
                  <a:noFill/>
                </a:ln>
                <a:effectLst/>
                <a:uLnTx/>
                <a:uFillTx/>
                <a:latin typeface="+mn-lt"/>
                <a:ea typeface="+mn-ea"/>
                <a:cs typeface="Arial" pitchFamily="34" charset="0"/>
              </a:rPr>
              <a:t>3) Incorporation of turbulence simulation into transport time-scale simulation</a:t>
            </a:r>
          </a:p>
          <a:p>
            <a:pPr marL="863600" marR="0" lvl="1" indent="-323850" algn="l" defTabSz="914400" rtl="0" eaLnBrk="1" fontAlgn="base" latinLnBrk="0" hangingPunct="1">
              <a:lnSpc>
                <a:spcPct val="100000"/>
              </a:lnSpc>
              <a:spcBef>
                <a:spcPts val="200"/>
              </a:spcBef>
              <a:spcAft>
                <a:spcPts val="200"/>
              </a:spcAft>
              <a:buClrTx/>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kumimoji="0" lang="en-US" i="0" u="none" strike="noStrike" kern="1200" cap="none" spc="0" normalizeH="0" baseline="0" noProof="0" dirty="0" smtClean="0">
                <a:ln>
                  <a:noFill/>
                </a:ln>
                <a:effectLst/>
                <a:uLnTx/>
                <a:uFillTx/>
                <a:latin typeface="+mn-lt"/>
                <a:ea typeface="+mn-ea"/>
                <a:cs typeface="Arial" pitchFamily="34" charset="0"/>
              </a:rPr>
              <a:t>4) Modeling of ELM with pedestal/SOL/</a:t>
            </a:r>
            <a:r>
              <a:rPr kumimoji="0" lang="en-US" i="0" u="none" strike="noStrike" kern="1200" cap="none" spc="0" normalizeH="0" baseline="0" noProof="0" dirty="0" err="1" smtClean="0">
                <a:ln>
                  <a:noFill/>
                </a:ln>
                <a:effectLst/>
                <a:uLnTx/>
                <a:uFillTx/>
                <a:latin typeface="+mn-lt"/>
                <a:ea typeface="+mn-ea"/>
                <a:cs typeface="Arial" pitchFamily="34" charset="0"/>
              </a:rPr>
              <a:t>divertor</a:t>
            </a:r>
            <a:r>
              <a:rPr kumimoji="0" lang="en-US" i="0" u="none" strike="noStrike" kern="1200" cap="none" spc="0" normalizeH="0" baseline="0" noProof="0" dirty="0" smtClean="0">
                <a:ln>
                  <a:noFill/>
                </a:ln>
                <a:effectLst/>
                <a:uLnTx/>
                <a:uFillTx/>
                <a:latin typeface="+mn-lt"/>
                <a:ea typeface="+mn-ea"/>
                <a:cs typeface="Arial" pitchFamily="34" charset="0"/>
              </a:rPr>
              <a:t>/first wall interaction</a:t>
            </a:r>
            <a:endParaRPr kumimoji="0" lang="en-US" i="0" u="none" strike="noStrike" kern="1200" cap="none" spc="0" normalizeH="0" baseline="0" noProof="0" dirty="0">
              <a:ln>
                <a:noFill/>
              </a:ln>
              <a:effectLst/>
              <a:uLnTx/>
              <a:uFillTx/>
              <a:latin typeface="+mn-lt"/>
              <a:ea typeface="+mn-ea"/>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6"/>
          <p:cNvSpPr>
            <a:spLocks noGrp="1"/>
          </p:cNvSpPr>
          <p:nvPr>
            <p:ph type="title"/>
          </p:nvPr>
        </p:nvSpPr>
        <p:spPr bwMode="auto">
          <a:xfrm>
            <a:off x="457200" y="274638"/>
            <a:ext cx="8229600" cy="487362"/>
          </a:xfrm>
          <a:noFill/>
          <a:ln>
            <a:miter lim="800000"/>
            <a:headEnd/>
            <a:tailEnd/>
          </a:ln>
        </p:spPr>
        <p:txBody>
          <a:bodyPr vert="horz" wrap="square" lIns="91440" tIns="45720" rIns="91440" bIns="45720" numCol="1" anchor="t" anchorCtr="0" compatLnSpc="1">
            <a:prstTxWarp prst="textNoShape">
              <a:avLst/>
            </a:prstTxWarp>
          </a:bodyPr>
          <a:lstStyle/>
          <a:p>
            <a:r>
              <a:rPr lang="en-US" sz="2200" dirty="0" smtClean="0">
                <a:ea typeface="Osaka"/>
                <a:cs typeface="Osaka"/>
              </a:rPr>
              <a:t>Science Drivers – Motivation</a:t>
            </a:r>
            <a:endParaRPr lang="en-US" dirty="0" smtClean="0">
              <a:ea typeface="Arial" pitchFamily="34" charset="0"/>
            </a:endParaRPr>
          </a:p>
        </p:txBody>
      </p:sp>
      <p:sp>
        <p:nvSpPr>
          <p:cNvPr id="22531" name="Content Placeholder 7"/>
          <p:cNvSpPr>
            <a:spLocks noGrp="1"/>
          </p:cNvSpPr>
          <p:nvPr>
            <p:ph idx="1"/>
          </p:nvPr>
        </p:nvSpPr>
        <p:spPr bwMode="auto">
          <a:xfrm>
            <a:off x="457200" y="1143000"/>
            <a:ext cx="8382000" cy="5410200"/>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a:spcBef>
                <a:spcPct val="0"/>
              </a:spcBef>
              <a:spcAft>
                <a:spcPts val="1200"/>
              </a:spcAft>
            </a:pPr>
            <a:r>
              <a:rPr lang="en-US" b="1" dirty="0" smtClean="0">
                <a:solidFill>
                  <a:srgbClr val="0338CF"/>
                </a:solidFill>
              </a:rPr>
              <a:t>The Science Drivers are a set of compelling scientific problems chosen to focus FSP’s design and initial implementation</a:t>
            </a:r>
          </a:p>
          <a:p>
            <a:pPr lvl="1">
              <a:spcBef>
                <a:spcPct val="0"/>
              </a:spcBef>
              <a:spcAft>
                <a:spcPts val="1200"/>
              </a:spcAft>
            </a:pPr>
            <a:r>
              <a:rPr lang="en-US" dirty="0" smtClean="0">
                <a:solidFill>
                  <a:srgbClr val="0338CF"/>
                </a:solidFill>
              </a:rPr>
              <a:t>(These could also be described as a set of evolving use cases)</a:t>
            </a:r>
          </a:p>
          <a:p>
            <a:pPr>
              <a:spcBef>
                <a:spcPct val="0"/>
              </a:spcBef>
              <a:spcAft>
                <a:spcPts val="1200"/>
              </a:spcAft>
            </a:pPr>
            <a:r>
              <a:rPr lang="en-US" b="1" dirty="0" smtClean="0">
                <a:solidFill>
                  <a:srgbClr val="0338CF"/>
                </a:solidFill>
              </a:rPr>
              <a:t>Criteria for the drivers</a:t>
            </a:r>
          </a:p>
          <a:p>
            <a:pPr lvl="1">
              <a:spcBef>
                <a:spcPct val="0"/>
              </a:spcBef>
              <a:spcAft>
                <a:spcPts val="1200"/>
              </a:spcAft>
            </a:pPr>
            <a:r>
              <a:rPr lang="en-US" dirty="0" smtClean="0"/>
              <a:t>Clear need for multi-scale, multi-physics integration</a:t>
            </a:r>
          </a:p>
          <a:p>
            <a:pPr lvl="1">
              <a:spcBef>
                <a:spcPct val="0"/>
              </a:spcBef>
              <a:spcAft>
                <a:spcPts val="1200"/>
              </a:spcAft>
            </a:pPr>
            <a:r>
              <a:rPr lang="en-US" dirty="0" smtClean="0"/>
              <a:t>Importance and urgency for the fusion program</a:t>
            </a:r>
          </a:p>
          <a:p>
            <a:pPr lvl="1">
              <a:spcBef>
                <a:spcPct val="0"/>
              </a:spcBef>
              <a:spcAft>
                <a:spcPts val="1200"/>
              </a:spcAft>
            </a:pPr>
            <a:r>
              <a:rPr lang="en-US" dirty="0" smtClean="0"/>
              <a:t>Readiness and tractability</a:t>
            </a:r>
          </a:p>
          <a:p>
            <a:pPr lvl="1">
              <a:spcBef>
                <a:spcPct val="0"/>
              </a:spcBef>
              <a:spcAft>
                <a:spcPts val="1200"/>
              </a:spcAft>
            </a:pPr>
            <a:r>
              <a:rPr lang="en-US" dirty="0" smtClean="0"/>
              <a:t>Opportunities to open up new lines of research</a:t>
            </a:r>
          </a:p>
          <a:p>
            <a:pPr>
              <a:spcBef>
                <a:spcPct val="0"/>
              </a:spcBef>
              <a:spcAft>
                <a:spcPts val="1200"/>
              </a:spcAft>
            </a:pPr>
            <a:r>
              <a:rPr lang="en-US" b="1" dirty="0" smtClean="0">
                <a:solidFill>
                  <a:srgbClr val="0338CF"/>
                </a:solidFill>
              </a:rPr>
              <a:t>The </a:t>
            </a:r>
            <a:r>
              <a:rPr lang="en-US" b="1" dirty="0" smtClean="0">
                <a:solidFill>
                  <a:srgbClr val="0338CF"/>
                </a:solidFill>
              </a:rPr>
              <a:t>FSP will build </a:t>
            </a:r>
            <a:r>
              <a:rPr lang="en-US" b="1" i="1" dirty="0" smtClean="0"/>
              <a:t>Integrated Science Applications</a:t>
            </a:r>
            <a:r>
              <a:rPr lang="en-US" b="1" dirty="0" smtClean="0">
                <a:solidFill>
                  <a:srgbClr val="0338CF"/>
                </a:solidFill>
              </a:rPr>
              <a:t> targeted to these problems</a:t>
            </a:r>
          </a:p>
          <a:p>
            <a:pPr>
              <a:spcBef>
                <a:spcPct val="0"/>
              </a:spcBef>
              <a:spcAft>
                <a:spcPts val="1200"/>
              </a:spcAft>
            </a:pPr>
            <a:r>
              <a:rPr lang="en-US" b="1" dirty="0" smtClean="0">
                <a:solidFill>
                  <a:srgbClr val="0338CF"/>
                </a:solidFill>
              </a:rPr>
              <a:t>The Applications will</a:t>
            </a:r>
          </a:p>
          <a:p>
            <a:pPr lvl="1">
              <a:spcBef>
                <a:spcPct val="0"/>
              </a:spcBef>
              <a:spcAft>
                <a:spcPts val="1200"/>
              </a:spcAft>
            </a:pPr>
            <a:r>
              <a:rPr lang="en-US" dirty="0" smtClean="0"/>
              <a:t>Help address these critical problems</a:t>
            </a:r>
          </a:p>
          <a:p>
            <a:pPr lvl="1">
              <a:spcBef>
                <a:spcPct val="0"/>
              </a:spcBef>
              <a:spcAft>
                <a:spcPts val="1200"/>
              </a:spcAft>
            </a:pPr>
            <a:r>
              <a:rPr lang="en-US" dirty="0" smtClean="0"/>
              <a:t>Define and exercise the required range of capabilities</a:t>
            </a:r>
          </a:p>
          <a:p>
            <a:pPr lvl="1">
              <a:spcBef>
                <a:spcPct val="0"/>
              </a:spcBef>
              <a:spcAft>
                <a:spcPts val="1200"/>
              </a:spcAft>
            </a:pPr>
            <a:r>
              <a:rPr lang="en-US" dirty="0" smtClean="0"/>
              <a:t>Provide useful tools for the broader fusion community</a:t>
            </a:r>
          </a:p>
          <a:p>
            <a:pPr lvl="1">
              <a:spcBef>
                <a:spcPct val="0"/>
              </a:spcBef>
              <a:spcAft>
                <a:spcPts val="1200"/>
              </a:spcAft>
            </a:pPr>
            <a:endParaRPr lang="en-US" dirty="0" smtClean="0"/>
          </a:p>
        </p:txBody>
      </p:sp>
      <p:cxnSp>
        <p:nvCxnSpPr>
          <p:cNvPr id="9" name="Straight Connector 8"/>
          <p:cNvCxnSpPr/>
          <p:nvPr/>
        </p:nvCxnSpPr>
        <p:spPr>
          <a:xfrm>
            <a:off x="838200" y="9144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563562"/>
          </a:xfrm>
        </p:spPr>
        <p:txBody>
          <a:bodyPr>
            <a:normAutofit/>
          </a:bodyPr>
          <a:lstStyle/>
          <a:p>
            <a:r>
              <a:rPr lang="en-US" dirty="0" smtClean="0"/>
              <a:t>Whole Device Modeling - Roadmap</a:t>
            </a:r>
            <a:endParaRPr lang="en-US" dirty="0">
              <a:latin typeface="Arial" pitchFamily="34" charset="0"/>
              <a:cs typeface="Arial" pitchFamily="34" charset="0"/>
            </a:endParaRP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2" name="Footer Placeholder 11"/>
          <p:cNvSpPr>
            <a:spLocks noGrp="1"/>
          </p:cNvSpPr>
          <p:nvPr>
            <p:ph type="ftr" sz="quarter" idx="11"/>
          </p:nvPr>
        </p:nvSpPr>
        <p:spPr/>
        <p:txBody>
          <a:bodyPr/>
          <a:lstStyle/>
          <a:p>
            <a:pPr>
              <a:defRPr/>
            </a:pPr>
            <a:r>
              <a:rPr lang="en-US" smtClean="0"/>
              <a:t>FSP - PAC  9/23/2010</a:t>
            </a:r>
            <a:endParaRPr lang="en-US" dirty="0"/>
          </a:p>
        </p:txBody>
      </p:sp>
      <p:sp>
        <p:nvSpPr>
          <p:cNvPr id="13" name="Slide Number Placeholder 12"/>
          <p:cNvSpPr>
            <a:spLocks noGrp="1"/>
          </p:cNvSpPr>
          <p:nvPr>
            <p:ph type="sldNum" sz="quarter" idx="10"/>
          </p:nvPr>
        </p:nvSpPr>
        <p:spPr/>
        <p:txBody>
          <a:bodyPr/>
          <a:lstStyle/>
          <a:p>
            <a:pPr>
              <a:defRPr/>
            </a:pPr>
            <a:fld id="{1D832810-EE4A-4D3D-9BE1-89FEFBB562D8}" type="slidenum">
              <a:rPr lang="en-US" smtClean="0"/>
              <a:pPr>
                <a:defRPr/>
              </a:pPr>
              <a:t>30</a:t>
            </a:fld>
            <a:endParaRPr lang="en-US"/>
          </a:p>
        </p:txBody>
      </p:sp>
      <p:graphicFrame>
        <p:nvGraphicFramePr>
          <p:cNvPr id="10" name="Content Placeholder 12"/>
          <p:cNvGraphicFramePr>
            <a:graphicFrameLocks noGrp="1"/>
          </p:cNvGraphicFramePr>
          <p:nvPr/>
        </p:nvGraphicFramePr>
        <p:xfrm>
          <a:off x="609600" y="1219200"/>
          <a:ext cx="7920037" cy="4846320"/>
        </p:xfrm>
        <a:graphic>
          <a:graphicData uri="http://schemas.openxmlformats.org/drawingml/2006/table">
            <a:tbl>
              <a:tblPr/>
              <a:tblGrid>
                <a:gridCol w="2398712"/>
                <a:gridCol w="2400300"/>
                <a:gridCol w="2398713"/>
                <a:gridCol w="722312"/>
              </a:tblGrid>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45 Helvetica Light" charset="0"/>
                          <a:ea typeface="ＭＳ Ｐゴシック" charset="-128"/>
                        </a:rPr>
                        <a:t>Integration Physics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45 Helvetica Light" charset="0"/>
                          <a:ea typeface="ＭＳ Ｐゴシック" charset="-128"/>
                        </a:rPr>
                        <a:t>Relies 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45 Helvetica Light" charset="0"/>
                          <a:ea typeface="ＭＳ Ｐゴシック" charset="-128"/>
                        </a:rPr>
                        <a:t>Integration/common needs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45 Helvetica Light" charset="0"/>
                          <a:ea typeface="ＭＳ Ｐゴシック" charset="-128"/>
                        </a:rPr>
                        <a:t>Yr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45 Helvetica Light" charset="0"/>
                          <a:ea typeface="ＭＳ Ｐゴシック" charset="-128"/>
                        </a:rPr>
                        <a:t>Turbulence on transport time scales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45 Helvetica Light" charset="0"/>
                          <a:ea typeface="ＭＳ Ｐゴシック" charset="-128"/>
                        </a:rPr>
                        <a:t>Gyro-kinetic and integrated modeling codes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45 Helvetica Light" charset="0"/>
                          <a:ea typeface="ＭＳ Ｐゴシック" charset="-128"/>
                        </a:rPr>
                        <a:t>Evolution of plasma profiles, including turbulence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45 Helvetica Light"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45 Helvetica Light" charset="0"/>
                          <a:ea typeface="ＭＳ Ｐゴシック" charset="-128"/>
                        </a:rPr>
                        <a:t>Interaction of boundary with plasma core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45 Helvetica Light" charset="0"/>
                          <a:ea typeface="ＭＳ Ｐゴシック" charset="-128"/>
                        </a:rPr>
                        <a:t>1-1/2-D core and 2-D edge codes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45 Helvetica Light" charset="0"/>
                          <a:ea typeface="ＭＳ Ｐゴシック" charset="-128"/>
                        </a:rPr>
                        <a:t>Plasma and neutrals transport, atomic physics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45 Helvetica Light" charset="0"/>
                          <a:ea typeface="ＭＳ Ｐゴシック"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45 Helvetica Light" charset="0"/>
                          <a:ea typeface="ＭＳ Ｐゴシック" charset="-128"/>
                        </a:rPr>
                        <a:t>3-D free-boundary plasma evolution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45 Helvetica Light" charset="0"/>
                          <a:ea typeface="ＭＳ Ｐゴシック" charset="-128"/>
                        </a:rPr>
                        <a:t>3-D equilibrium with magnetic islands and stochastic fields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45 Helvetica Light" charset="0"/>
                          <a:ea typeface="ＭＳ Ｐゴシック" charset="-128"/>
                        </a:rPr>
                        <a:t>3-D equilibrium, sources, sinks, transport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45 Helvetica Light" charset="0"/>
                          <a:ea typeface="ＭＳ Ｐゴシック"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45 Helvetica Light" charset="0"/>
                          <a:ea typeface="ＭＳ Ｐゴシック" charset="-128"/>
                        </a:rPr>
                        <a:t>Prediction, control and mitigation of instabilities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45 Helvetica Light" charset="0"/>
                          <a:ea typeface="ＭＳ Ｐゴシック" charset="-128"/>
                        </a:rPr>
                        <a:t>Macroscopic instability codes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45 Helvetica Light" charset="0"/>
                          <a:ea typeface="ＭＳ Ｐゴシック" charset="-128"/>
                        </a:rPr>
                        <a:t>Nonlinear macroscopic instability together with integrated modeling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45 Helvetica Light" charset="0"/>
                          <a:ea typeface="ＭＳ Ｐゴシック" charset="-128"/>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563562"/>
          </a:xfrm>
        </p:spPr>
        <p:txBody>
          <a:bodyPr>
            <a:normAutofit/>
          </a:bodyPr>
          <a:lstStyle/>
          <a:p>
            <a:r>
              <a:rPr lang="en-US" dirty="0" smtClean="0"/>
              <a:t>Whole Device Modeling - Roadmap</a:t>
            </a:r>
            <a:endParaRPr lang="en-US" dirty="0">
              <a:latin typeface="Arial" pitchFamily="34" charset="0"/>
              <a:cs typeface="Arial" pitchFamily="34" charset="0"/>
            </a:endParaRP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12" name="Footer Placeholder 11"/>
          <p:cNvSpPr>
            <a:spLocks noGrp="1"/>
          </p:cNvSpPr>
          <p:nvPr>
            <p:ph type="ftr" sz="quarter" idx="11"/>
          </p:nvPr>
        </p:nvSpPr>
        <p:spPr/>
        <p:txBody>
          <a:bodyPr/>
          <a:lstStyle/>
          <a:p>
            <a:pPr>
              <a:defRPr/>
            </a:pPr>
            <a:r>
              <a:rPr lang="en-US" smtClean="0"/>
              <a:t>FSP - PAC  9/23/2010</a:t>
            </a:r>
            <a:endParaRPr lang="en-US" dirty="0"/>
          </a:p>
        </p:txBody>
      </p:sp>
      <p:sp>
        <p:nvSpPr>
          <p:cNvPr id="13" name="Slide Number Placeholder 12"/>
          <p:cNvSpPr>
            <a:spLocks noGrp="1"/>
          </p:cNvSpPr>
          <p:nvPr>
            <p:ph type="sldNum" sz="quarter" idx="10"/>
          </p:nvPr>
        </p:nvSpPr>
        <p:spPr/>
        <p:txBody>
          <a:bodyPr/>
          <a:lstStyle/>
          <a:p>
            <a:pPr>
              <a:defRPr/>
            </a:pPr>
            <a:fld id="{1D832810-EE4A-4D3D-9BE1-89FEFBB562D8}" type="slidenum">
              <a:rPr lang="en-US" smtClean="0"/>
              <a:pPr>
                <a:defRPr/>
              </a:pPr>
              <a:t>31</a:t>
            </a:fld>
            <a:endParaRPr lang="en-US"/>
          </a:p>
        </p:txBody>
      </p:sp>
      <p:sp>
        <p:nvSpPr>
          <p:cNvPr id="11" name="Content Placeholder 7"/>
          <p:cNvSpPr>
            <a:spLocks noGrp="1"/>
          </p:cNvSpPr>
          <p:nvPr>
            <p:ph idx="1"/>
          </p:nvPr>
        </p:nvSpPr>
        <p:spPr bwMode="auto">
          <a:xfrm>
            <a:off x="457200" y="1143000"/>
            <a:ext cx="8229600" cy="5257800"/>
          </a:xfrm>
          <a:noFill/>
          <a:ln>
            <a:miter lim="800000"/>
            <a:headEnd/>
            <a:tailEnd/>
          </a:ln>
        </p:spPr>
        <p:txBody>
          <a:bodyPr vert="horz" wrap="square" lIns="91440" tIns="45720" rIns="91440" bIns="45720" numCol="1" anchor="t" anchorCtr="0" compatLnSpc="1">
            <a:prstTxWarp prst="textNoShape">
              <a:avLst/>
            </a:prstTxWarp>
          </a:bodyPr>
          <a:lstStyle/>
          <a:p>
            <a:pPr marL="342900" indent="-342900">
              <a:lnSpc>
                <a:spcPts val="2400"/>
              </a:lnSpc>
              <a:spcBef>
                <a:spcPct val="0"/>
              </a:spcBef>
              <a:spcAft>
                <a:spcPts val="1800"/>
              </a:spcAft>
              <a:buSzPct val="100000"/>
              <a:buFont typeface="+mj-lt"/>
              <a:buAutoNum type="arabicPeriod"/>
            </a:pPr>
            <a:r>
              <a:rPr lang="en-US" dirty="0" smtClean="0">
                <a:latin typeface="+mn-lt"/>
              </a:rPr>
              <a:t>Implement reduced plasma models for all relevant phenomena in quiescent, </a:t>
            </a:r>
            <a:r>
              <a:rPr lang="en-US" dirty="0" err="1" smtClean="0">
                <a:latin typeface="+mn-lt"/>
              </a:rPr>
              <a:t>axisymmetric</a:t>
            </a:r>
            <a:r>
              <a:rPr lang="en-US" dirty="0" smtClean="0">
                <a:latin typeface="+mn-lt"/>
              </a:rPr>
              <a:t> equilibrium, including off-line verification and validation of reduced models against experiments and high-fidelity codes.</a:t>
            </a:r>
          </a:p>
          <a:p>
            <a:pPr marL="342900" indent="-342900">
              <a:lnSpc>
                <a:spcPts val="2400"/>
              </a:lnSpc>
              <a:spcBef>
                <a:spcPct val="0"/>
              </a:spcBef>
              <a:spcAft>
                <a:spcPts val="1800"/>
              </a:spcAft>
              <a:buSzPct val="100000"/>
              <a:buFont typeface="+mj-lt"/>
              <a:buAutoNum type="arabicPeriod"/>
            </a:pPr>
            <a:r>
              <a:rPr lang="en-US" dirty="0" smtClean="0">
                <a:latin typeface="+mn-lt"/>
              </a:rPr>
              <a:t>Establish mechanisms for coupling to high-fidelity models running on parallel architectures during time-dependent simulations.  Start with turbulence models.</a:t>
            </a:r>
          </a:p>
          <a:p>
            <a:pPr marL="342900" indent="-342900">
              <a:lnSpc>
                <a:spcPts val="2400"/>
              </a:lnSpc>
              <a:spcBef>
                <a:spcPct val="0"/>
              </a:spcBef>
              <a:spcAft>
                <a:spcPts val="1800"/>
              </a:spcAft>
              <a:buSzPct val="100000"/>
              <a:buFont typeface="+mj-lt"/>
              <a:buAutoNum type="arabicPeriod"/>
            </a:pPr>
            <a:r>
              <a:rPr lang="en-US" dirty="0" smtClean="0">
                <a:latin typeface="+mn-lt"/>
              </a:rPr>
              <a:t>Implement tight-coupling between core and edge plasmas including pedestal, scrape-off layer and plasma-wall interactions.</a:t>
            </a:r>
          </a:p>
          <a:p>
            <a:pPr marL="342900" indent="-342900">
              <a:lnSpc>
                <a:spcPts val="2400"/>
              </a:lnSpc>
              <a:spcBef>
                <a:spcPct val="0"/>
              </a:spcBef>
              <a:spcAft>
                <a:spcPts val="1800"/>
              </a:spcAft>
              <a:buSzPct val="100000"/>
              <a:buFont typeface="+mj-lt"/>
              <a:buAutoNum type="arabicPeriod"/>
            </a:pPr>
            <a:r>
              <a:rPr lang="en-US" dirty="0" smtClean="0">
                <a:latin typeface="+mn-lt"/>
              </a:rPr>
              <a:t>Include high-fidelity models for interactions between fast and thermal particles, waves, instabilities and turbulence.</a:t>
            </a:r>
          </a:p>
          <a:p>
            <a:pPr marL="342900" indent="-342900">
              <a:lnSpc>
                <a:spcPts val="2400"/>
              </a:lnSpc>
              <a:spcBef>
                <a:spcPct val="0"/>
              </a:spcBef>
              <a:spcAft>
                <a:spcPts val="1800"/>
              </a:spcAft>
              <a:buSzPct val="100000"/>
              <a:buFont typeface="+mj-lt"/>
              <a:buAutoNum type="arabicPeriod"/>
            </a:pPr>
            <a:r>
              <a:rPr lang="en-US" dirty="0" smtClean="0">
                <a:latin typeface="+mn-lt"/>
              </a:rPr>
              <a:t>Implement 3D free boundary equilibrium that can handle magnetic islands, stochastic regions, RF, nuclear and atomic physics modules.</a:t>
            </a:r>
          </a:p>
          <a:p>
            <a:pPr marL="342900" indent="-342900">
              <a:lnSpc>
                <a:spcPts val="2400"/>
              </a:lnSpc>
              <a:spcBef>
                <a:spcPct val="0"/>
              </a:spcBef>
              <a:spcAft>
                <a:spcPts val="1800"/>
              </a:spcAft>
              <a:buSzPct val="100000"/>
              <a:buFont typeface="+mj-lt"/>
              <a:buAutoNum type="arabicPeriod"/>
            </a:pPr>
            <a:r>
              <a:rPr lang="en-US" dirty="0" smtClean="0">
                <a:latin typeface="+mn-lt"/>
              </a:rPr>
              <a:t>Include nonlinear extended MHD models for disruptions, </a:t>
            </a:r>
            <a:r>
              <a:rPr lang="en-US" dirty="0" err="1" smtClean="0">
                <a:latin typeface="+mn-lt"/>
              </a:rPr>
              <a:t>sawteeth</a:t>
            </a:r>
            <a:r>
              <a:rPr lang="en-US" dirty="0" smtClean="0">
                <a:latin typeface="+mn-lt"/>
              </a:rPr>
              <a:t>, ELMs, etc.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74638"/>
            <a:ext cx="8229600" cy="411162"/>
          </a:xfrm>
          <a:noFill/>
          <a:ln>
            <a:miter lim="800000"/>
            <a:headEnd/>
            <a:tailEnd/>
          </a:ln>
        </p:spPr>
        <p:txBody>
          <a:bodyPr vert="horz" wrap="square" lIns="91440" tIns="45720" rIns="91440" bIns="45720" numCol="1" anchor="t" anchorCtr="0" compatLnSpc="1">
            <a:prstTxWarp prst="textNoShape">
              <a:avLst/>
            </a:prstTxWarp>
            <a:noAutofit/>
          </a:bodyPr>
          <a:lstStyle/>
          <a:p>
            <a:r>
              <a:rPr lang="en-US" dirty="0" smtClean="0"/>
              <a:t>Continuing Activities</a:t>
            </a:r>
          </a:p>
        </p:txBody>
      </p:sp>
      <p:sp>
        <p:nvSpPr>
          <p:cNvPr id="36867" name="Content Placeholder 7"/>
          <p:cNvSpPr>
            <a:spLocks noGrp="1"/>
          </p:cNvSpPr>
          <p:nvPr>
            <p:ph idx="1"/>
          </p:nvPr>
        </p:nvSpPr>
        <p:spPr bwMode="auto">
          <a:xfrm>
            <a:off x="457200" y="1219200"/>
            <a:ext cx="8229600" cy="4800600"/>
          </a:xfrm>
          <a:noFill/>
          <a:ln>
            <a:miter lim="800000"/>
            <a:headEnd/>
            <a:tailEnd/>
          </a:ln>
        </p:spPr>
        <p:txBody>
          <a:bodyPr vert="horz" wrap="square" lIns="91440" tIns="45720" rIns="91440" bIns="45720" numCol="1" anchor="t" anchorCtr="0" compatLnSpc="1">
            <a:prstTxWarp prst="textNoShape">
              <a:avLst/>
            </a:prstTxWarp>
            <a:normAutofit/>
          </a:bodyPr>
          <a:lstStyle/>
          <a:p>
            <a:pPr marL="168275" indent="-168275">
              <a:lnSpc>
                <a:spcPts val="2400"/>
              </a:lnSpc>
              <a:spcBef>
                <a:spcPct val="0"/>
              </a:spcBef>
              <a:spcAft>
                <a:spcPts val="1800"/>
              </a:spcAft>
            </a:pPr>
            <a:r>
              <a:rPr lang="en-US" dirty="0" smtClean="0"/>
              <a:t>Interdisciplinary groups will complete their work on the six Science Application areas shortly (9/30).</a:t>
            </a:r>
          </a:p>
          <a:p>
            <a:pPr marL="168275" indent="-168275">
              <a:lnSpc>
                <a:spcPts val="2400"/>
              </a:lnSpc>
              <a:spcBef>
                <a:spcPct val="0"/>
              </a:spcBef>
              <a:spcAft>
                <a:spcPts val="1800"/>
              </a:spcAft>
            </a:pPr>
            <a:r>
              <a:rPr lang="en-US" dirty="0" smtClean="0"/>
              <a:t>FSP management team will meld these into a single scientific program plan.</a:t>
            </a:r>
          </a:p>
          <a:p>
            <a:pPr marL="168275" indent="-168275">
              <a:lnSpc>
                <a:spcPts val="2400"/>
              </a:lnSpc>
              <a:spcBef>
                <a:spcPct val="0"/>
              </a:spcBef>
              <a:spcAft>
                <a:spcPts val="1800"/>
              </a:spcAft>
            </a:pPr>
            <a:r>
              <a:rPr lang="en-US" dirty="0" smtClean="0"/>
              <a:t>Schedules and resource allocation will be adjusted to mesh with overall priorities, interdependencies and projected funding.</a:t>
            </a:r>
          </a:p>
          <a:p>
            <a:pPr marL="168275" indent="-168275">
              <a:lnSpc>
                <a:spcPts val="2400"/>
              </a:lnSpc>
              <a:spcBef>
                <a:spcPct val="0"/>
              </a:spcBef>
              <a:spcAft>
                <a:spcPts val="1800"/>
              </a:spcAft>
            </a:pPr>
            <a:r>
              <a:rPr lang="en-US" dirty="0" smtClean="0"/>
              <a:t>Outreach and engagement with broader community will continue – including winter workshop.</a:t>
            </a:r>
          </a:p>
        </p:txBody>
      </p:sp>
      <p:cxnSp>
        <p:nvCxnSpPr>
          <p:cNvPr id="9" name="Straight Connector 8"/>
          <p:cNvCxnSpPr/>
          <p:nvPr/>
        </p:nvCxnSpPr>
        <p:spPr>
          <a:xfrm>
            <a:off x="838200" y="8382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Outline</a:t>
            </a:r>
          </a:p>
        </p:txBody>
      </p:sp>
      <p:sp>
        <p:nvSpPr>
          <p:cNvPr id="15363" name="Content Placeholder 7"/>
          <p:cNvSpPr>
            <a:spLocks noGrp="1"/>
          </p:cNvSpPr>
          <p:nvPr>
            <p:ph idx="1"/>
          </p:nvPr>
        </p:nvSpPr>
        <p:spPr bwMode="auto">
          <a:xfrm>
            <a:off x="1219200" y="1524000"/>
            <a:ext cx="6705600" cy="4221163"/>
          </a:xfrm>
          <a:noFill/>
          <a:ln>
            <a:miter lim="800000"/>
            <a:headEnd/>
            <a:tailEnd/>
          </a:ln>
        </p:spPr>
        <p:txBody>
          <a:bodyPr vert="horz" wrap="square" lIns="91440" tIns="45720" rIns="91440" bIns="45720" numCol="1" anchor="t" anchorCtr="0" compatLnSpc="1">
            <a:prstTxWarp prst="textNoShape">
              <a:avLst/>
            </a:prstTxWarp>
          </a:bodyPr>
          <a:lstStyle/>
          <a:p>
            <a:pPr>
              <a:spcBef>
                <a:spcPct val="0"/>
              </a:spcBef>
              <a:spcAft>
                <a:spcPts val="1800"/>
              </a:spcAft>
            </a:pPr>
            <a:r>
              <a:rPr lang="en-US" dirty="0" smtClean="0">
                <a:solidFill>
                  <a:schemeClr val="bg1">
                    <a:lumMod val="75000"/>
                  </a:schemeClr>
                </a:solidFill>
              </a:rPr>
              <a:t>Introduction and Motivation</a:t>
            </a:r>
          </a:p>
          <a:p>
            <a:pPr>
              <a:spcBef>
                <a:spcPct val="0"/>
              </a:spcBef>
              <a:spcAft>
                <a:spcPts val="1800"/>
              </a:spcAft>
            </a:pPr>
            <a:r>
              <a:rPr lang="en-US" dirty="0" smtClean="0">
                <a:solidFill>
                  <a:schemeClr val="bg1">
                    <a:lumMod val="75000"/>
                  </a:schemeClr>
                </a:solidFill>
              </a:rPr>
              <a:t>Process and progress developing plans based on Science Drivers</a:t>
            </a:r>
          </a:p>
          <a:p>
            <a:pPr lvl="1">
              <a:spcBef>
                <a:spcPct val="0"/>
              </a:spcBef>
              <a:spcAft>
                <a:spcPts val="1800"/>
              </a:spcAft>
            </a:pPr>
            <a:r>
              <a:rPr lang="en-US" dirty="0" smtClean="0">
                <a:solidFill>
                  <a:schemeClr val="bg1">
                    <a:lumMod val="75000"/>
                  </a:schemeClr>
                </a:solidFill>
              </a:rPr>
              <a:t>Integrated Planning Teams</a:t>
            </a:r>
          </a:p>
          <a:p>
            <a:pPr lvl="1">
              <a:spcBef>
                <a:spcPct val="0"/>
              </a:spcBef>
              <a:spcAft>
                <a:spcPts val="1800"/>
              </a:spcAft>
            </a:pPr>
            <a:r>
              <a:rPr lang="en-US" dirty="0" smtClean="0">
                <a:solidFill>
                  <a:schemeClr val="bg1">
                    <a:lumMod val="75000"/>
                  </a:schemeClr>
                </a:solidFill>
              </a:rPr>
              <a:t>Charge to teams</a:t>
            </a:r>
          </a:p>
          <a:p>
            <a:pPr>
              <a:spcBef>
                <a:spcPct val="0"/>
              </a:spcBef>
              <a:spcAft>
                <a:spcPts val="1800"/>
              </a:spcAft>
            </a:pPr>
            <a:r>
              <a:rPr lang="en-US" dirty="0" smtClean="0">
                <a:solidFill>
                  <a:schemeClr val="bg1">
                    <a:lumMod val="75000"/>
                  </a:schemeClr>
                </a:solidFill>
              </a:rPr>
              <a:t>Description and status of Science Applications </a:t>
            </a:r>
          </a:p>
          <a:p>
            <a:pPr lvl="1">
              <a:spcBef>
                <a:spcPct val="0"/>
              </a:spcBef>
              <a:spcAft>
                <a:spcPts val="1800"/>
              </a:spcAft>
            </a:pPr>
            <a:r>
              <a:rPr lang="en-US" dirty="0" smtClean="0">
                <a:solidFill>
                  <a:schemeClr val="bg1">
                    <a:lumMod val="75000"/>
                  </a:schemeClr>
                </a:solidFill>
              </a:rPr>
              <a:t>How does proposed approach help answer science questions?</a:t>
            </a:r>
          </a:p>
          <a:p>
            <a:pPr>
              <a:spcBef>
                <a:spcPct val="0"/>
              </a:spcBef>
              <a:spcAft>
                <a:spcPts val="1800"/>
              </a:spcAft>
            </a:pPr>
            <a:r>
              <a:rPr lang="en-US" dirty="0" smtClean="0">
                <a:solidFill>
                  <a:srgbClr val="014AA3"/>
                </a:solidFill>
              </a:rPr>
              <a:t>Response to questions and recommendations from last PAC</a:t>
            </a:r>
          </a:p>
          <a:p>
            <a:pPr>
              <a:spcBef>
                <a:spcPct val="0"/>
              </a:spcBef>
              <a:spcAft>
                <a:spcPts val="1800"/>
              </a:spcAft>
            </a:pPr>
            <a:endParaRPr lang="en-US" dirty="0" smtClean="0">
              <a:solidFill>
                <a:srgbClr val="014AA3"/>
              </a:solidFill>
            </a:endParaRPr>
          </a:p>
          <a:p>
            <a:pPr>
              <a:spcBef>
                <a:spcPct val="0"/>
              </a:spcBef>
              <a:spcAft>
                <a:spcPts val="1800"/>
              </a:spcAft>
            </a:pPr>
            <a:endParaRPr lang="en-US" dirty="0" smtClean="0">
              <a:solidFill>
                <a:srgbClr val="014AA3"/>
              </a:solidFill>
            </a:endParaRPr>
          </a:p>
        </p:txBody>
      </p:sp>
      <p:cxnSp>
        <p:nvCxnSpPr>
          <p:cNvPr id="9" name="Straight Connector 8"/>
          <p:cNvCxnSpPr/>
          <p:nvPr/>
        </p:nvCxnSpPr>
        <p:spPr>
          <a:xfrm>
            <a:off x="838200" y="10668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28600"/>
            <a:ext cx="8229600" cy="411162"/>
          </a:xfrm>
          <a:noFill/>
          <a:ln>
            <a:miter lim="800000"/>
            <a:headEnd/>
            <a:tailEnd/>
          </a:ln>
        </p:spPr>
        <p:txBody>
          <a:bodyPr vert="horz" wrap="square" lIns="91440" tIns="45720" rIns="91440" bIns="45720" numCol="1" anchor="t" anchorCtr="0" compatLnSpc="1">
            <a:prstTxWarp prst="textNoShape">
              <a:avLst/>
            </a:prstTxWarp>
            <a:noAutofit/>
          </a:bodyPr>
          <a:lstStyle/>
          <a:p>
            <a:r>
              <a:rPr lang="en-US" sz="2200" dirty="0" smtClean="0"/>
              <a:t>Response to PAC Recommendations (1)</a:t>
            </a:r>
          </a:p>
        </p:txBody>
      </p:sp>
      <p:sp>
        <p:nvSpPr>
          <p:cNvPr id="36867" name="Content Placeholder 7"/>
          <p:cNvSpPr>
            <a:spLocks noGrp="1"/>
          </p:cNvSpPr>
          <p:nvPr>
            <p:ph idx="1"/>
          </p:nvPr>
        </p:nvSpPr>
        <p:spPr bwMode="auto">
          <a:xfrm>
            <a:off x="457200" y="990600"/>
            <a:ext cx="8229600" cy="5410200"/>
          </a:xfrm>
          <a:noFill/>
          <a:ln>
            <a:miter lim="800000"/>
            <a:headEnd/>
            <a:tailEnd/>
          </a:ln>
        </p:spPr>
        <p:txBody>
          <a:bodyPr vert="horz" wrap="square" lIns="91440" tIns="45720" rIns="91440" bIns="45720" numCol="1" anchor="t" anchorCtr="0" compatLnSpc="1">
            <a:prstTxWarp prst="textNoShape">
              <a:avLst/>
            </a:prstTxWarp>
            <a:noAutofit/>
          </a:bodyPr>
          <a:lstStyle/>
          <a:p>
            <a:pPr marL="168275" indent="-168275">
              <a:lnSpc>
                <a:spcPts val="2400"/>
              </a:lnSpc>
              <a:spcBef>
                <a:spcPct val="0"/>
              </a:spcBef>
              <a:spcAft>
                <a:spcPts val="1800"/>
              </a:spcAft>
            </a:pPr>
            <a:r>
              <a:rPr lang="en-US" i="1" dirty="0" smtClean="0">
                <a:latin typeface="+mn-lt"/>
              </a:rPr>
              <a:t>“The PAC recommends that the FSP continue to develop a strategy and prioritized plans for realizing the capabilities for each science driver through a transparent and documented process.  This process should involve the fusion experimental and theoretical communities and the DOE computational science communities with participation from other communities.”</a:t>
            </a:r>
          </a:p>
          <a:p>
            <a:pPr marL="168275" indent="-168275">
              <a:lnSpc>
                <a:spcPts val="2400"/>
              </a:lnSpc>
              <a:spcBef>
                <a:spcPct val="0"/>
              </a:spcBef>
              <a:spcAft>
                <a:spcPts val="1800"/>
              </a:spcAft>
            </a:pPr>
            <a:r>
              <a:rPr lang="en-US" i="1" dirty="0" smtClean="0">
                <a:latin typeface="+mn-lt"/>
              </a:rPr>
              <a:t>“The PAC would like to see the science driver outreach continue with a stronger effort to engage the experimental community in the selection and prioritization process.”</a:t>
            </a:r>
          </a:p>
          <a:p>
            <a:pPr marL="168275" indent="-168275">
              <a:lnSpc>
                <a:spcPts val="2400"/>
              </a:lnSpc>
              <a:spcBef>
                <a:spcPct val="0"/>
              </a:spcBef>
              <a:spcAft>
                <a:spcPts val="1800"/>
              </a:spcAft>
            </a:pPr>
            <a:r>
              <a:rPr lang="en-US" b="1" dirty="0" smtClean="0">
                <a:solidFill>
                  <a:srgbClr val="C00000"/>
                </a:solidFill>
              </a:rPr>
              <a:t>Done</a:t>
            </a:r>
            <a:r>
              <a:rPr lang="en-US" dirty="0" smtClean="0"/>
              <a:t> </a:t>
            </a:r>
          </a:p>
          <a:p>
            <a:pPr marL="168275" indent="-168275">
              <a:lnSpc>
                <a:spcPts val="2400"/>
              </a:lnSpc>
              <a:spcBef>
                <a:spcPct val="0"/>
              </a:spcBef>
              <a:spcAft>
                <a:spcPts val="1800"/>
              </a:spcAft>
            </a:pPr>
            <a:r>
              <a:rPr lang="en-US" i="1" dirty="0" smtClean="0">
                <a:latin typeface="+mn-lt"/>
              </a:rPr>
              <a:t>“The adequacy and feasibility of the roadmap for covering the needs of the magnetic fusion program should be assessed by a focused review by these communities as part of the FSP PP deliverables.” </a:t>
            </a:r>
          </a:p>
          <a:p>
            <a:pPr marL="168275" indent="-168275">
              <a:lnSpc>
                <a:spcPts val="2400"/>
              </a:lnSpc>
              <a:spcBef>
                <a:spcPct val="0"/>
              </a:spcBef>
              <a:spcAft>
                <a:spcPts val="1800"/>
              </a:spcAft>
            </a:pPr>
            <a:r>
              <a:rPr lang="en-US" b="1" dirty="0" smtClean="0">
                <a:solidFill>
                  <a:srgbClr val="C00000"/>
                </a:solidFill>
              </a:rPr>
              <a:t>Agreed - Part of FSP Plan</a:t>
            </a: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28600"/>
            <a:ext cx="8229600" cy="411162"/>
          </a:xfrm>
          <a:noFill/>
          <a:ln>
            <a:miter lim="800000"/>
            <a:headEnd/>
            <a:tailEnd/>
          </a:ln>
        </p:spPr>
        <p:txBody>
          <a:bodyPr vert="horz" wrap="square" lIns="91440" tIns="45720" rIns="91440" bIns="45720" numCol="1" anchor="t" anchorCtr="0" compatLnSpc="1">
            <a:prstTxWarp prst="textNoShape">
              <a:avLst/>
            </a:prstTxWarp>
            <a:noAutofit/>
          </a:bodyPr>
          <a:lstStyle/>
          <a:p>
            <a:r>
              <a:rPr lang="en-US" sz="2200" dirty="0" smtClean="0"/>
              <a:t>Response to PAC Recommendations (2)</a:t>
            </a:r>
          </a:p>
        </p:txBody>
      </p:sp>
      <p:sp>
        <p:nvSpPr>
          <p:cNvPr id="36867" name="Content Placeholder 7"/>
          <p:cNvSpPr>
            <a:spLocks noGrp="1"/>
          </p:cNvSpPr>
          <p:nvPr>
            <p:ph idx="1"/>
          </p:nvPr>
        </p:nvSpPr>
        <p:spPr bwMode="auto">
          <a:xfrm>
            <a:off x="457200" y="990600"/>
            <a:ext cx="8229600" cy="5410200"/>
          </a:xfrm>
          <a:noFill/>
          <a:ln>
            <a:miter lim="800000"/>
            <a:headEnd/>
            <a:tailEnd/>
          </a:ln>
        </p:spPr>
        <p:txBody>
          <a:bodyPr vert="horz" wrap="square" lIns="91440" tIns="45720" rIns="91440" bIns="45720" numCol="1" anchor="t" anchorCtr="0" compatLnSpc="1">
            <a:prstTxWarp prst="textNoShape">
              <a:avLst/>
            </a:prstTxWarp>
            <a:noAutofit/>
          </a:bodyPr>
          <a:lstStyle/>
          <a:p>
            <a:pPr marL="168275" indent="-168275">
              <a:lnSpc>
                <a:spcPts val="2400"/>
              </a:lnSpc>
              <a:spcBef>
                <a:spcPct val="0"/>
              </a:spcBef>
              <a:spcAft>
                <a:spcPts val="1800"/>
              </a:spcAft>
            </a:pPr>
            <a:r>
              <a:rPr lang="en-US" i="1" dirty="0" smtClean="0">
                <a:latin typeface="+mn-lt"/>
              </a:rPr>
              <a:t>“The requirements and opportunities for verification and experimental validation should be key elements in the selection of science drivers and roadmaps, including outreach to US and international partners for long duration discharge data.”</a:t>
            </a:r>
          </a:p>
          <a:p>
            <a:pPr marL="168275" indent="-168275">
              <a:lnSpc>
                <a:spcPts val="2400"/>
              </a:lnSpc>
              <a:spcBef>
                <a:spcPct val="0"/>
              </a:spcBef>
              <a:spcAft>
                <a:spcPts val="1800"/>
              </a:spcAft>
            </a:pPr>
            <a:r>
              <a:rPr lang="en-US" b="1" dirty="0" smtClean="0">
                <a:solidFill>
                  <a:srgbClr val="C00000"/>
                </a:solidFill>
              </a:rPr>
              <a:t>Agreed – Part of ongoing efforts</a:t>
            </a:r>
          </a:p>
          <a:p>
            <a:pPr marL="168275" indent="-168275">
              <a:lnSpc>
                <a:spcPts val="2400"/>
              </a:lnSpc>
              <a:spcBef>
                <a:spcPct val="0"/>
              </a:spcBef>
              <a:spcAft>
                <a:spcPts val="1800"/>
              </a:spcAft>
            </a:pPr>
            <a:r>
              <a:rPr lang="en-US" i="1" dirty="0" smtClean="0">
                <a:latin typeface="+mn-lt"/>
              </a:rPr>
              <a:t>“The PAC endorses a staged software delivery model, with early and periodic releases, each with greater capability.  This will be important for community support and feedback.”</a:t>
            </a:r>
          </a:p>
          <a:p>
            <a:pPr marL="168275" indent="-168275">
              <a:lnSpc>
                <a:spcPts val="2400"/>
              </a:lnSpc>
              <a:spcBef>
                <a:spcPct val="0"/>
              </a:spcBef>
              <a:spcAft>
                <a:spcPts val="1800"/>
              </a:spcAft>
            </a:pPr>
            <a:r>
              <a:rPr lang="en-US" b="1" dirty="0" smtClean="0">
                <a:solidFill>
                  <a:srgbClr val="C00000"/>
                </a:solidFill>
              </a:rPr>
              <a:t>Agreed - Part of current plans</a:t>
            </a:r>
          </a:p>
          <a:p>
            <a:pPr marL="168275" indent="-168275">
              <a:lnSpc>
                <a:spcPts val="2400"/>
              </a:lnSpc>
              <a:spcBef>
                <a:spcPct val="0"/>
              </a:spcBef>
              <a:spcAft>
                <a:spcPts val="1800"/>
              </a:spcAft>
            </a:pPr>
            <a:r>
              <a:rPr lang="en-US" i="1" dirty="0" smtClean="0">
                <a:latin typeface="+mn-lt"/>
              </a:rPr>
              <a:t>“the PAC recommends careful consideration of the early deployment of three-dimensional simulation capabilities. “</a:t>
            </a:r>
          </a:p>
          <a:p>
            <a:pPr marL="168275" indent="-168275">
              <a:lnSpc>
                <a:spcPts val="2400"/>
              </a:lnSpc>
              <a:spcBef>
                <a:spcPct val="0"/>
              </a:spcBef>
              <a:spcAft>
                <a:spcPts val="1800"/>
              </a:spcAft>
            </a:pPr>
            <a:r>
              <a:rPr lang="en-US" b="1" dirty="0" smtClean="0">
                <a:solidFill>
                  <a:srgbClr val="C00000"/>
                </a:solidFill>
              </a:rPr>
              <a:t>The role of 3D physics is under consideration by the integrated teams.  A number of important areas have already been identified.</a:t>
            </a: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28600"/>
            <a:ext cx="8229600" cy="411162"/>
          </a:xfrm>
          <a:noFill/>
          <a:ln>
            <a:miter lim="800000"/>
            <a:headEnd/>
            <a:tailEnd/>
          </a:ln>
        </p:spPr>
        <p:txBody>
          <a:bodyPr vert="horz" wrap="square" lIns="91440" tIns="45720" rIns="91440" bIns="45720" numCol="1" anchor="t" anchorCtr="0" compatLnSpc="1">
            <a:prstTxWarp prst="textNoShape">
              <a:avLst/>
            </a:prstTxWarp>
            <a:noAutofit/>
          </a:bodyPr>
          <a:lstStyle/>
          <a:p>
            <a:r>
              <a:rPr lang="en-US" sz="2200" dirty="0" smtClean="0"/>
              <a:t>Response to PAC Recommendations (3)</a:t>
            </a:r>
          </a:p>
        </p:txBody>
      </p:sp>
      <p:sp>
        <p:nvSpPr>
          <p:cNvPr id="36867" name="Content Placeholder 7"/>
          <p:cNvSpPr>
            <a:spLocks noGrp="1"/>
          </p:cNvSpPr>
          <p:nvPr>
            <p:ph idx="1"/>
          </p:nvPr>
        </p:nvSpPr>
        <p:spPr bwMode="auto">
          <a:xfrm>
            <a:off x="457200" y="990600"/>
            <a:ext cx="8229600" cy="5410200"/>
          </a:xfrm>
          <a:noFill/>
          <a:ln>
            <a:miter lim="800000"/>
            <a:headEnd/>
            <a:tailEnd/>
          </a:ln>
        </p:spPr>
        <p:txBody>
          <a:bodyPr vert="horz" wrap="square" lIns="91440" tIns="45720" rIns="91440" bIns="45720" numCol="1" anchor="t" anchorCtr="0" compatLnSpc="1">
            <a:prstTxWarp prst="textNoShape">
              <a:avLst/>
            </a:prstTxWarp>
            <a:noAutofit/>
          </a:bodyPr>
          <a:lstStyle/>
          <a:p>
            <a:pPr>
              <a:buNone/>
            </a:pPr>
            <a:r>
              <a:rPr lang="en-US" b="1" dirty="0" smtClean="0"/>
              <a:t>Boundary </a:t>
            </a:r>
          </a:p>
          <a:p>
            <a:pPr marL="342900" indent="-342900">
              <a:buSzPct val="100000"/>
              <a:buFont typeface="+mj-lt"/>
              <a:buAutoNum type="arabicPeriod"/>
            </a:pPr>
            <a:r>
              <a:rPr lang="en-US" i="1" dirty="0" smtClean="0">
                <a:latin typeface="+mn-lt"/>
              </a:rPr>
              <a:t>Restriction to the "first few microns" of the wall should be relaxed. Diffusion farther into the wall can play an important role in retention. Melting leads to much larger distortions.</a:t>
            </a:r>
          </a:p>
          <a:p>
            <a:pPr marL="342900" indent="-342900">
              <a:buSzPct val="100000"/>
              <a:buFont typeface="+mj-lt"/>
              <a:buAutoNum type="arabicPeriod"/>
            </a:pPr>
            <a:r>
              <a:rPr lang="en-US" i="1" dirty="0" smtClean="0">
                <a:latin typeface="+mn-lt"/>
              </a:rPr>
              <a:t>Rotation and momentum transport should be explicitly included.</a:t>
            </a:r>
          </a:p>
          <a:p>
            <a:pPr marL="342900" indent="-342900">
              <a:buSzPct val="100000"/>
              <a:buFont typeface="+mj-lt"/>
              <a:buAutoNum type="arabicPeriod"/>
            </a:pPr>
            <a:r>
              <a:rPr lang="en-US" i="1" dirty="0" smtClean="0">
                <a:latin typeface="+mn-lt"/>
              </a:rPr>
              <a:t>Non-ideal wall topologies (gaps, misalignment) should be explicitly incorporated. </a:t>
            </a:r>
          </a:p>
          <a:p>
            <a:pPr marL="342900" indent="-342900">
              <a:buSzPct val="100000"/>
              <a:buFont typeface="+mj-lt"/>
              <a:buAutoNum type="arabicPeriod"/>
            </a:pPr>
            <a:r>
              <a:rPr lang="en-US" i="1" dirty="0" smtClean="0">
                <a:latin typeface="+mn-lt"/>
              </a:rPr>
              <a:t>ELM avoidance and/or control should be highlighted. We note that this topic will have strong overlap with the Pedestal science driver.</a:t>
            </a:r>
          </a:p>
          <a:p>
            <a:pPr marL="342900" indent="-342900">
              <a:buSzPct val="100000"/>
              <a:buFont typeface="+mj-lt"/>
              <a:buAutoNum type="arabicPeriod"/>
            </a:pPr>
            <a:endParaRPr lang="en-US" dirty="0" smtClean="0"/>
          </a:p>
          <a:p>
            <a:pPr marL="168275" indent="-168275">
              <a:lnSpc>
                <a:spcPts val="2400"/>
              </a:lnSpc>
              <a:spcBef>
                <a:spcPct val="0"/>
              </a:spcBef>
              <a:spcAft>
                <a:spcPts val="1200"/>
              </a:spcAft>
            </a:pPr>
            <a:r>
              <a:rPr lang="en-US" b="1" dirty="0" smtClean="0">
                <a:solidFill>
                  <a:srgbClr val="C00000"/>
                </a:solidFill>
              </a:rPr>
              <a:t>1-3 are already part of planning activity, though relation to possible computational “materials” initiative awaits on decisions by OFES</a:t>
            </a:r>
          </a:p>
          <a:p>
            <a:pPr marL="168275" indent="-168275">
              <a:lnSpc>
                <a:spcPts val="2400"/>
              </a:lnSpc>
              <a:spcBef>
                <a:spcPct val="0"/>
              </a:spcBef>
              <a:spcAft>
                <a:spcPts val="1200"/>
              </a:spcAft>
            </a:pPr>
            <a:r>
              <a:rPr lang="en-US" b="1" dirty="0" smtClean="0">
                <a:solidFill>
                  <a:srgbClr val="C00000"/>
                </a:solidFill>
              </a:rPr>
              <a:t>ELM physics is the primary responsibility of the pedestal group, but the boundary team is considering effects of ELMs on boundary plasma and first wall.</a:t>
            </a: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28600"/>
            <a:ext cx="8229600" cy="411162"/>
          </a:xfrm>
          <a:noFill/>
          <a:ln>
            <a:miter lim="800000"/>
            <a:headEnd/>
            <a:tailEnd/>
          </a:ln>
        </p:spPr>
        <p:txBody>
          <a:bodyPr vert="horz" wrap="square" lIns="91440" tIns="45720" rIns="91440" bIns="45720" numCol="1" anchor="t" anchorCtr="0" compatLnSpc="1">
            <a:prstTxWarp prst="textNoShape">
              <a:avLst/>
            </a:prstTxWarp>
            <a:noAutofit/>
          </a:bodyPr>
          <a:lstStyle/>
          <a:p>
            <a:r>
              <a:rPr lang="en-US" sz="2200" dirty="0" smtClean="0"/>
              <a:t>Response to PAC Recommendations (4)</a:t>
            </a:r>
          </a:p>
        </p:txBody>
      </p:sp>
      <p:sp>
        <p:nvSpPr>
          <p:cNvPr id="36867" name="Content Placeholder 7"/>
          <p:cNvSpPr>
            <a:spLocks noGrp="1"/>
          </p:cNvSpPr>
          <p:nvPr>
            <p:ph idx="1"/>
          </p:nvPr>
        </p:nvSpPr>
        <p:spPr bwMode="auto">
          <a:xfrm>
            <a:off x="457200" y="990600"/>
            <a:ext cx="8229600" cy="5410200"/>
          </a:xfrm>
          <a:noFill/>
          <a:ln>
            <a:miter lim="800000"/>
            <a:headEnd/>
            <a:tailEnd/>
          </a:ln>
        </p:spPr>
        <p:txBody>
          <a:bodyPr vert="horz" wrap="square" lIns="91440" tIns="45720" rIns="91440" bIns="45720" numCol="1" anchor="t" anchorCtr="0" compatLnSpc="1">
            <a:prstTxWarp prst="textNoShape">
              <a:avLst/>
            </a:prstTxWarp>
            <a:noAutofit/>
          </a:bodyPr>
          <a:lstStyle/>
          <a:p>
            <a:pPr marL="168275" indent="-168275">
              <a:lnSpc>
                <a:spcPts val="2400"/>
              </a:lnSpc>
              <a:spcBef>
                <a:spcPct val="0"/>
              </a:spcBef>
              <a:spcAft>
                <a:spcPts val="1200"/>
              </a:spcAft>
              <a:buNone/>
            </a:pPr>
            <a:r>
              <a:rPr lang="en-US" b="1" dirty="0" smtClean="0"/>
              <a:t>Pedestal </a:t>
            </a:r>
          </a:p>
          <a:p>
            <a:pPr marL="342900" indent="-342900">
              <a:lnSpc>
                <a:spcPts val="2400"/>
              </a:lnSpc>
              <a:spcBef>
                <a:spcPct val="0"/>
              </a:spcBef>
              <a:spcAft>
                <a:spcPts val="1200"/>
              </a:spcAft>
              <a:buSzPct val="100000"/>
              <a:buFont typeface="+mj-lt"/>
              <a:buAutoNum type="arabicPeriod"/>
            </a:pPr>
            <a:r>
              <a:rPr lang="en-US" i="1" dirty="0" smtClean="0">
                <a:latin typeface="+mn-lt"/>
              </a:rPr>
              <a:t>“ELM control techniques, like pellet pacing, should be included as part of the FSP plan.”  </a:t>
            </a:r>
          </a:p>
          <a:p>
            <a:pPr marL="342900" indent="-342900">
              <a:lnSpc>
                <a:spcPts val="2400"/>
              </a:lnSpc>
              <a:spcBef>
                <a:spcPct val="0"/>
              </a:spcBef>
              <a:spcAft>
                <a:spcPts val="1200"/>
              </a:spcAft>
              <a:buSzPct val="100000"/>
              <a:buFont typeface="+mj-lt"/>
              <a:buAutoNum type="arabicPeriod"/>
            </a:pPr>
            <a:r>
              <a:rPr lang="en-US" i="1" dirty="0" smtClean="0">
                <a:latin typeface="+mn-lt"/>
              </a:rPr>
              <a:t>“Development of nonlinear electromagnetic </a:t>
            </a:r>
            <a:r>
              <a:rPr lang="en-US" i="1" dirty="0" err="1" smtClean="0">
                <a:latin typeface="+mn-lt"/>
              </a:rPr>
              <a:t>gyrokinetic</a:t>
            </a:r>
            <a:r>
              <a:rPr lang="en-US" i="1" dirty="0" smtClean="0">
                <a:latin typeface="+mn-lt"/>
              </a:rPr>
              <a:t> simulations of turbulent transport for the pedestal and edge will require a large amount of work, but the scale of that challenge is not adequately reflected in the emphasis in the roadmap.”</a:t>
            </a:r>
            <a:endParaRPr lang="en-US" dirty="0" smtClean="0"/>
          </a:p>
          <a:p>
            <a:pPr marL="168275" indent="-168275">
              <a:lnSpc>
                <a:spcPts val="2400"/>
              </a:lnSpc>
              <a:spcBef>
                <a:spcPct val="0"/>
              </a:spcBef>
              <a:spcAft>
                <a:spcPts val="1200"/>
              </a:spcAft>
            </a:pPr>
            <a:r>
              <a:rPr lang="en-US" b="1" dirty="0" smtClean="0">
                <a:solidFill>
                  <a:srgbClr val="C00000"/>
                </a:solidFill>
              </a:rPr>
              <a:t>Agreed – Both are part of ongoing planning efforts (but will require substantial time and resources and resolution is not likely in the early years of the program)</a:t>
            </a:r>
          </a:p>
          <a:p>
            <a:pPr marL="168275" indent="-168275">
              <a:lnSpc>
                <a:spcPts val="2400"/>
              </a:lnSpc>
              <a:spcBef>
                <a:spcPct val="0"/>
              </a:spcBef>
              <a:spcAft>
                <a:spcPts val="1200"/>
              </a:spcAft>
              <a:buNone/>
            </a:pPr>
            <a:r>
              <a:rPr lang="en-US" b="1" dirty="0" smtClean="0"/>
              <a:t>Wave-Particles Interactions:</a:t>
            </a:r>
          </a:p>
          <a:p>
            <a:pPr marL="168275" indent="-168275">
              <a:lnSpc>
                <a:spcPts val="2400"/>
              </a:lnSpc>
              <a:spcBef>
                <a:spcPct val="0"/>
              </a:spcBef>
              <a:spcAft>
                <a:spcPts val="1200"/>
              </a:spcAft>
            </a:pPr>
            <a:r>
              <a:rPr lang="en-US" i="1" dirty="0" smtClean="0">
                <a:latin typeface="+mn-lt"/>
              </a:rPr>
              <a:t>“We recommend that RF be given a higher priority than indicated in the list of scientific issues, key challenges, and payoffs for wave-particle interactions.”</a:t>
            </a:r>
          </a:p>
          <a:p>
            <a:pPr marL="168275" indent="-168275">
              <a:lnSpc>
                <a:spcPts val="2400"/>
              </a:lnSpc>
              <a:spcBef>
                <a:spcPct val="0"/>
              </a:spcBef>
              <a:spcAft>
                <a:spcPts val="1200"/>
              </a:spcAft>
            </a:pPr>
            <a:r>
              <a:rPr lang="en-US" b="1" dirty="0" smtClean="0">
                <a:solidFill>
                  <a:srgbClr val="C00000"/>
                </a:solidFill>
              </a:rPr>
              <a:t>These areas are meant to be balanced, we will try to reflect this in the final report</a:t>
            </a: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28600"/>
            <a:ext cx="8229600" cy="411162"/>
          </a:xfrm>
          <a:noFill/>
          <a:ln>
            <a:miter lim="800000"/>
            <a:headEnd/>
            <a:tailEnd/>
          </a:ln>
        </p:spPr>
        <p:txBody>
          <a:bodyPr vert="horz" wrap="square" lIns="91440" tIns="45720" rIns="91440" bIns="45720" numCol="1" anchor="t" anchorCtr="0" compatLnSpc="1">
            <a:prstTxWarp prst="textNoShape">
              <a:avLst/>
            </a:prstTxWarp>
            <a:noAutofit/>
          </a:bodyPr>
          <a:lstStyle/>
          <a:p>
            <a:r>
              <a:rPr lang="en-US" sz="2200" dirty="0" smtClean="0"/>
              <a:t>Response to PAC Recommendations (5)</a:t>
            </a:r>
          </a:p>
        </p:txBody>
      </p:sp>
      <p:sp>
        <p:nvSpPr>
          <p:cNvPr id="36867" name="Content Placeholder 7"/>
          <p:cNvSpPr>
            <a:spLocks noGrp="1"/>
          </p:cNvSpPr>
          <p:nvPr>
            <p:ph idx="1"/>
          </p:nvPr>
        </p:nvSpPr>
        <p:spPr bwMode="auto">
          <a:xfrm>
            <a:off x="457200" y="990600"/>
            <a:ext cx="8229600" cy="5410200"/>
          </a:xfrm>
          <a:noFill/>
          <a:ln>
            <a:miter lim="800000"/>
            <a:headEnd/>
            <a:tailEnd/>
          </a:ln>
        </p:spPr>
        <p:txBody>
          <a:bodyPr vert="horz" wrap="square" lIns="91440" tIns="45720" rIns="91440" bIns="45720" numCol="1" anchor="t" anchorCtr="0" compatLnSpc="1">
            <a:prstTxWarp prst="textNoShape">
              <a:avLst/>
            </a:prstTxWarp>
            <a:noAutofit/>
          </a:bodyPr>
          <a:lstStyle/>
          <a:p>
            <a:pPr marL="168275" indent="-168275">
              <a:lnSpc>
                <a:spcPts val="2400"/>
              </a:lnSpc>
              <a:spcBef>
                <a:spcPct val="0"/>
              </a:spcBef>
              <a:spcAft>
                <a:spcPts val="1200"/>
              </a:spcAft>
              <a:buNone/>
            </a:pPr>
            <a:r>
              <a:rPr lang="en-US" b="1" dirty="0" smtClean="0"/>
              <a:t>Disruptions</a:t>
            </a:r>
          </a:p>
          <a:p>
            <a:pPr marL="168275" indent="-168275">
              <a:lnSpc>
                <a:spcPts val="2400"/>
              </a:lnSpc>
              <a:spcBef>
                <a:spcPct val="0"/>
              </a:spcBef>
              <a:spcAft>
                <a:spcPts val="1200"/>
              </a:spcAft>
            </a:pPr>
            <a:r>
              <a:rPr lang="en-US" i="1" dirty="0" smtClean="0">
                <a:latin typeface="+mn-lt"/>
              </a:rPr>
              <a:t>“Why is disruption avoidance not listed in the roadmap elements for the disruption science driver?” </a:t>
            </a:r>
          </a:p>
          <a:p>
            <a:pPr marL="168275" indent="-168275">
              <a:lnSpc>
                <a:spcPts val="2400"/>
              </a:lnSpc>
              <a:spcBef>
                <a:spcPct val="0"/>
              </a:spcBef>
              <a:spcAft>
                <a:spcPts val="1200"/>
              </a:spcAft>
            </a:pPr>
            <a:r>
              <a:rPr lang="en-US" b="1" dirty="0" smtClean="0">
                <a:solidFill>
                  <a:srgbClr val="C00000"/>
                </a:solidFill>
              </a:rPr>
              <a:t>This element has been explicitly added</a:t>
            </a:r>
          </a:p>
          <a:p>
            <a:pPr marL="168275" indent="-168275">
              <a:lnSpc>
                <a:spcPts val="2400"/>
              </a:lnSpc>
              <a:spcBef>
                <a:spcPct val="0"/>
              </a:spcBef>
              <a:spcAft>
                <a:spcPts val="1200"/>
              </a:spcAft>
            </a:pPr>
            <a:r>
              <a:rPr lang="en-US" i="1" dirty="0" smtClean="0">
                <a:latin typeface="+mn-lt"/>
              </a:rPr>
              <a:t>“From experimental results, we know that the critical phase is during the current quench.  Capabilities and gaps for modeling runaway electrons during the current quench phase need assessment.  If development is required, it should receive relatively high priority.”</a:t>
            </a:r>
          </a:p>
          <a:p>
            <a:pPr marL="168275" indent="-168275">
              <a:lnSpc>
                <a:spcPts val="2400"/>
              </a:lnSpc>
              <a:spcBef>
                <a:spcPct val="0"/>
              </a:spcBef>
              <a:spcAft>
                <a:spcPts val="1200"/>
              </a:spcAft>
            </a:pPr>
            <a:r>
              <a:rPr lang="en-US" b="1" dirty="0" smtClean="0">
                <a:solidFill>
                  <a:srgbClr val="C00000"/>
                </a:solidFill>
              </a:rPr>
              <a:t>These issues are currently being considered</a:t>
            </a:r>
          </a:p>
          <a:p>
            <a:pPr marL="168275" indent="-168275">
              <a:lnSpc>
                <a:spcPts val="2400"/>
              </a:lnSpc>
              <a:spcBef>
                <a:spcPct val="0"/>
              </a:spcBef>
              <a:spcAft>
                <a:spcPts val="1200"/>
              </a:spcAft>
            </a:pPr>
            <a:r>
              <a:rPr lang="en-US" i="1" dirty="0" smtClean="0">
                <a:latin typeface="+mn-lt"/>
              </a:rPr>
              <a:t>“Gas jet and pellets for disruption mitigation…  This programmatic priority deserves early attention, possibly in parallel with other development, within the science driver.”</a:t>
            </a:r>
          </a:p>
          <a:p>
            <a:pPr marL="168275" indent="-168275">
              <a:lnSpc>
                <a:spcPts val="2400"/>
              </a:lnSpc>
              <a:spcBef>
                <a:spcPct val="0"/>
              </a:spcBef>
              <a:spcAft>
                <a:spcPts val="1200"/>
              </a:spcAft>
            </a:pPr>
            <a:r>
              <a:rPr lang="en-US" b="1" dirty="0" smtClean="0">
                <a:solidFill>
                  <a:srgbClr val="C00000"/>
                </a:solidFill>
              </a:rPr>
              <a:t>Some adjustment of priorities could push this forward, but a great deal of basic work is required in parallel.</a:t>
            </a: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28600"/>
            <a:ext cx="8229600" cy="411162"/>
          </a:xfrm>
          <a:noFill/>
          <a:ln>
            <a:miter lim="800000"/>
            <a:headEnd/>
            <a:tailEnd/>
          </a:ln>
        </p:spPr>
        <p:txBody>
          <a:bodyPr vert="horz" wrap="square" lIns="91440" tIns="45720" rIns="91440" bIns="45720" numCol="1" anchor="t" anchorCtr="0" compatLnSpc="1">
            <a:prstTxWarp prst="textNoShape">
              <a:avLst/>
            </a:prstTxWarp>
            <a:noAutofit/>
          </a:bodyPr>
          <a:lstStyle/>
          <a:p>
            <a:r>
              <a:rPr lang="en-US" sz="2200" dirty="0" smtClean="0"/>
              <a:t>Response to PAC Recommendations (6)</a:t>
            </a:r>
          </a:p>
        </p:txBody>
      </p:sp>
      <p:sp>
        <p:nvSpPr>
          <p:cNvPr id="36867" name="Content Placeholder 7"/>
          <p:cNvSpPr>
            <a:spLocks noGrp="1"/>
          </p:cNvSpPr>
          <p:nvPr>
            <p:ph idx="1"/>
          </p:nvPr>
        </p:nvSpPr>
        <p:spPr bwMode="auto">
          <a:xfrm>
            <a:off x="457200" y="990600"/>
            <a:ext cx="8229600" cy="5410200"/>
          </a:xfrm>
          <a:noFill/>
          <a:ln>
            <a:miter lim="800000"/>
            <a:headEnd/>
            <a:tailEnd/>
          </a:ln>
        </p:spPr>
        <p:txBody>
          <a:bodyPr vert="horz" wrap="square" lIns="91440" tIns="45720" rIns="91440" bIns="45720" numCol="1" anchor="t" anchorCtr="0" compatLnSpc="1">
            <a:prstTxWarp prst="textNoShape">
              <a:avLst/>
            </a:prstTxWarp>
            <a:noAutofit/>
          </a:bodyPr>
          <a:lstStyle/>
          <a:p>
            <a:pPr marL="168275" indent="-168275">
              <a:lnSpc>
                <a:spcPts val="2400"/>
              </a:lnSpc>
              <a:spcBef>
                <a:spcPct val="0"/>
              </a:spcBef>
              <a:spcAft>
                <a:spcPts val="1200"/>
              </a:spcAft>
              <a:buNone/>
            </a:pPr>
            <a:r>
              <a:rPr lang="en-US" b="1" dirty="0" smtClean="0"/>
              <a:t>Disruptions</a:t>
            </a:r>
          </a:p>
          <a:p>
            <a:pPr marL="168275" indent="-168275">
              <a:lnSpc>
                <a:spcPts val="2400"/>
              </a:lnSpc>
              <a:spcBef>
                <a:spcPct val="0"/>
              </a:spcBef>
              <a:spcAft>
                <a:spcPts val="1200"/>
              </a:spcAft>
            </a:pPr>
            <a:r>
              <a:rPr lang="en-US" i="1" dirty="0" smtClean="0">
                <a:latin typeface="+mn-lt"/>
              </a:rPr>
              <a:t>“While the structural response is important, the plasma’s response to 3D interactions with external components needs to be emphasized.  Perturbations from imposed fields and asymmetric responses to non-uniform wall conductivity and shaping influence plasma rotation and locking.”</a:t>
            </a:r>
          </a:p>
          <a:p>
            <a:pPr marL="168275" indent="-168275">
              <a:lnSpc>
                <a:spcPts val="2400"/>
              </a:lnSpc>
              <a:spcBef>
                <a:spcPct val="0"/>
              </a:spcBef>
              <a:spcAft>
                <a:spcPts val="1200"/>
              </a:spcAft>
            </a:pPr>
            <a:r>
              <a:rPr lang="en-US" b="1" dirty="0" smtClean="0">
                <a:solidFill>
                  <a:srgbClr val="C00000"/>
                </a:solidFill>
              </a:rPr>
              <a:t>These issues are part of current planning (but quite challenging.)</a:t>
            </a: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6"/>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en-US" sz="2200" dirty="0" smtClean="0"/>
              <a:t>We Are In The Midst Of A Multi-step Process For Developing Program Plans For Each Science Driver</a:t>
            </a:r>
          </a:p>
        </p:txBody>
      </p:sp>
      <p:sp>
        <p:nvSpPr>
          <p:cNvPr id="23555" name="Content Placeholder 7"/>
          <p:cNvSpPr>
            <a:spLocks noGrp="1"/>
          </p:cNvSpPr>
          <p:nvPr>
            <p:ph idx="1"/>
          </p:nvPr>
        </p:nvSpPr>
        <p:spPr bwMode="auto">
          <a:xfrm>
            <a:off x="381000" y="1371600"/>
            <a:ext cx="8534400" cy="5105400"/>
          </a:xfrm>
          <a:noFill/>
          <a:ln>
            <a:miter lim="800000"/>
            <a:headEnd/>
            <a:tailEnd/>
          </a:ln>
        </p:spPr>
        <p:txBody>
          <a:bodyPr vert="horz" wrap="square" lIns="91440" tIns="45720" rIns="91440" bIns="45720" numCol="1" anchor="t" anchorCtr="0" compatLnSpc="1">
            <a:prstTxWarp prst="textNoShape">
              <a:avLst/>
            </a:prstTxWarp>
            <a:normAutofit/>
          </a:bodyPr>
          <a:lstStyle/>
          <a:p>
            <a:pPr marL="342900" indent="-342900">
              <a:lnSpc>
                <a:spcPct val="114000"/>
              </a:lnSpc>
              <a:spcBef>
                <a:spcPct val="0"/>
              </a:spcBef>
              <a:spcAft>
                <a:spcPts val="1200"/>
              </a:spcAft>
            </a:pPr>
            <a:r>
              <a:rPr lang="en-US" b="1" dirty="0" smtClean="0">
                <a:solidFill>
                  <a:schemeClr val="tx2"/>
                </a:solidFill>
              </a:rPr>
              <a:t>For each Science Driver </a:t>
            </a:r>
            <a:r>
              <a:rPr lang="en-US" b="1" dirty="0" smtClean="0">
                <a:solidFill>
                  <a:schemeClr val="tx2"/>
                </a:solidFill>
                <a:latin typeface="OpenSymbol"/>
                <a:ea typeface="OpenSymbol"/>
              </a:rPr>
              <a:t>⇒</a:t>
            </a:r>
            <a:r>
              <a:rPr lang="en-US" b="1" dirty="0" smtClean="0">
                <a:solidFill>
                  <a:schemeClr val="tx2"/>
                </a:solidFill>
              </a:rPr>
              <a:t> Develop plans for the Integrated Applications</a:t>
            </a:r>
          </a:p>
          <a:p>
            <a:pPr marL="625475" lvl="1" indent="-342900">
              <a:lnSpc>
                <a:spcPct val="114000"/>
              </a:lnSpc>
              <a:spcBef>
                <a:spcPct val="0"/>
              </a:spcBef>
              <a:spcAft>
                <a:spcPts val="1200"/>
              </a:spcAft>
            </a:pPr>
            <a:r>
              <a:rPr lang="en-US" dirty="0" smtClean="0"/>
              <a:t>Teams have developed “science development roadmaps”, a step by step plan for adding scientific capabilities (see March workshop summary).</a:t>
            </a:r>
            <a:endParaRPr lang="en-US" dirty="0" smtClean="0">
              <a:solidFill>
                <a:srgbClr val="C00000"/>
              </a:solidFill>
            </a:endParaRPr>
          </a:p>
          <a:p>
            <a:pPr marL="625475" lvl="1" indent="-342900">
              <a:lnSpc>
                <a:spcPct val="114000"/>
              </a:lnSpc>
              <a:spcBef>
                <a:spcPct val="0"/>
              </a:spcBef>
              <a:spcAft>
                <a:spcPts val="1200"/>
              </a:spcAft>
            </a:pPr>
            <a:r>
              <a:rPr lang="en-US" dirty="0" smtClean="0"/>
              <a:t>These plans are being elaborated to include requirements for components, frameworks, verification and validation. (more details to come)</a:t>
            </a:r>
            <a:r>
              <a:rPr lang="en-US" b="1" dirty="0" smtClean="0">
                <a:solidFill>
                  <a:srgbClr val="C00000"/>
                </a:solidFill>
              </a:rPr>
              <a:t>  </a:t>
            </a:r>
            <a:r>
              <a:rPr lang="en-US" dirty="0" smtClean="0"/>
              <a:t>Schedule and resource requirements will be estimated.</a:t>
            </a:r>
          </a:p>
          <a:p>
            <a:pPr marL="625475" lvl="1" indent="-342900">
              <a:lnSpc>
                <a:spcPct val="114000"/>
              </a:lnSpc>
              <a:spcBef>
                <a:spcPct val="0"/>
              </a:spcBef>
              <a:spcAft>
                <a:spcPts val="1200"/>
              </a:spcAft>
            </a:pPr>
            <a:r>
              <a:rPr lang="en-US" dirty="0" smtClean="0"/>
              <a:t>Result will be detailed program plans for each driver.  (Reports due 9/30)</a:t>
            </a:r>
          </a:p>
          <a:p>
            <a:pPr marL="342900" indent="-342900">
              <a:lnSpc>
                <a:spcPct val="114000"/>
              </a:lnSpc>
              <a:spcBef>
                <a:spcPct val="0"/>
              </a:spcBef>
              <a:spcAft>
                <a:spcPts val="1200"/>
              </a:spcAft>
            </a:pPr>
            <a:r>
              <a:rPr lang="en-US" b="1" dirty="0" smtClean="0">
                <a:solidFill>
                  <a:schemeClr val="tx2"/>
                </a:solidFill>
              </a:rPr>
              <a:t>Program will be rationalized  and </a:t>
            </a:r>
            <a:r>
              <a:rPr lang="en-US" b="1" dirty="0" err="1" smtClean="0">
                <a:solidFill>
                  <a:schemeClr val="tx2"/>
                </a:solidFill>
              </a:rPr>
              <a:t>refactored</a:t>
            </a:r>
            <a:r>
              <a:rPr lang="en-US" b="1" dirty="0" smtClean="0">
                <a:solidFill>
                  <a:schemeClr val="tx2"/>
                </a:solidFill>
              </a:rPr>
              <a:t> across all drivers</a:t>
            </a:r>
          </a:p>
          <a:p>
            <a:pPr marL="625475" lvl="1" indent="-342900">
              <a:lnSpc>
                <a:spcPct val="114000"/>
              </a:lnSpc>
              <a:spcBef>
                <a:spcPct val="0"/>
              </a:spcBef>
              <a:spcAft>
                <a:spcPts val="1200"/>
              </a:spcAft>
            </a:pPr>
            <a:r>
              <a:rPr lang="en-US" dirty="0" smtClean="0"/>
              <a:t>Scope, schedule and priorities adjusted to mesh development elements and to match anticipated funding profiles.</a:t>
            </a:r>
          </a:p>
          <a:p>
            <a:pPr marL="625475" lvl="1" indent="-342900">
              <a:lnSpc>
                <a:spcPct val="114000"/>
              </a:lnSpc>
              <a:spcBef>
                <a:spcPct val="0"/>
              </a:spcBef>
              <a:spcAft>
                <a:spcPts val="1200"/>
              </a:spcAft>
            </a:pPr>
            <a:r>
              <a:rPr lang="en-US" dirty="0" smtClean="0"/>
              <a:t>Major deliverables and milestones defined.</a:t>
            </a:r>
          </a:p>
          <a:p>
            <a:pPr marL="342900" indent="-342900">
              <a:lnSpc>
                <a:spcPct val="114000"/>
              </a:lnSpc>
              <a:spcBef>
                <a:spcPct val="0"/>
              </a:spcBef>
              <a:spcAft>
                <a:spcPts val="1200"/>
              </a:spcAft>
            </a:pPr>
            <a:r>
              <a:rPr lang="en-US" b="1" dirty="0" smtClean="0">
                <a:solidFill>
                  <a:schemeClr val="tx2"/>
                </a:solidFill>
              </a:rPr>
              <a:t>Result  will be an overall FSP program plan</a:t>
            </a:r>
          </a:p>
        </p:txBody>
      </p:sp>
      <p:cxnSp>
        <p:nvCxnSpPr>
          <p:cNvPr id="9" name="Straight Connector 8"/>
          <p:cNvCxnSpPr/>
          <p:nvPr/>
        </p:nvCxnSpPr>
        <p:spPr>
          <a:xfrm>
            <a:off x="838200" y="1143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28600"/>
            <a:ext cx="8229600" cy="411162"/>
          </a:xfrm>
          <a:noFill/>
          <a:ln>
            <a:miter lim="800000"/>
            <a:headEnd/>
            <a:tailEnd/>
          </a:ln>
        </p:spPr>
        <p:txBody>
          <a:bodyPr vert="horz" wrap="square" lIns="91440" tIns="45720" rIns="91440" bIns="45720" numCol="1" anchor="t" anchorCtr="0" compatLnSpc="1">
            <a:prstTxWarp prst="textNoShape">
              <a:avLst/>
            </a:prstTxWarp>
            <a:noAutofit/>
          </a:bodyPr>
          <a:lstStyle/>
          <a:p>
            <a:r>
              <a:rPr lang="en-US" sz="2200" dirty="0" smtClean="0"/>
              <a:t>Response to PAC Recommendations (7)</a:t>
            </a:r>
          </a:p>
        </p:txBody>
      </p:sp>
      <p:sp>
        <p:nvSpPr>
          <p:cNvPr id="36867" name="Content Placeholder 7"/>
          <p:cNvSpPr>
            <a:spLocks noGrp="1"/>
          </p:cNvSpPr>
          <p:nvPr>
            <p:ph idx="1"/>
          </p:nvPr>
        </p:nvSpPr>
        <p:spPr bwMode="auto">
          <a:xfrm>
            <a:off x="457200" y="990600"/>
            <a:ext cx="8229600" cy="5410200"/>
          </a:xfrm>
          <a:noFill/>
          <a:ln>
            <a:miter lim="800000"/>
            <a:headEnd/>
            <a:tailEnd/>
          </a:ln>
        </p:spPr>
        <p:txBody>
          <a:bodyPr vert="horz" wrap="square" lIns="91440" tIns="45720" rIns="91440" bIns="45720" numCol="1" anchor="t" anchorCtr="0" compatLnSpc="1">
            <a:prstTxWarp prst="textNoShape">
              <a:avLst/>
            </a:prstTxWarp>
            <a:noAutofit/>
          </a:bodyPr>
          <a:lstStyle/>
          <a:p>
            <a:pPr marL="168275" indent="-168275">
              <a:lnSpc>
                <a:spcPts val="2400"/>
              </a:lnSpc>
              <a:spcBef>
                <a:spcPct val="0"/>
              </a:spcBef>
              <a:spcAft>
                <a:spcPts val="1200"/>
              </a:spcAft>
              <a:buNone/>
            </a:pPr>
            <a:r>
              <a:rPr lang="en-US" dirty="0" smtClean="0"/>
              <a:t>Whole Device Modeling</a:t>
            </a:r>
          </a:p>
          <a:p>
            <a:pPr marL="168275" indent="-168275">
              <a:lnSpc>
                <a:spcPts val="2400"/>
              </a:lnSpc>
              <a:spcBef>
                <a:spcPct val="0"/>
              </a:spcBef>
              <a:spcAft>
                <a:spcPts val="1200"/>
              </a:spcAft>
            </a:pPr>
            <a:r>
              <a:rPr lang="en-US" i="1" dirty="0" smtClean="0">
                <a:latin typeface="+mn-lt"/>
              </a:rPr>
              <a:t>“An issue that needs additional focus is development of reduced fidelity models that capture the major important effects of a set of phenomena in an algorithm that is fast and compact and suitable for inclusion in a multi-physics whole device code.  It is a major missing aspect with respect to priorities.”</a:t>
            </a:r>
          </a:p>
          <a:p>
            <a:pPr marL="168275" indent="-168275">
              <a:lnSpc>
                <a:spcPts val="2400"/>
              </a:lnSpc>
              <a:spcBef>
                <a:spcPct val="0"/>
              </a:spcBef>
              <a:spcAft>
                <a:spcPts val="1200"/>
              </a:spcAft>
            </a:pPr>
            <a:r>
              <a:rPr lang="en-US" b="1" dirty="0" smtClean="0">
                <a:solidFill>
                  <a:srgbClr val="C00000"/>
                </a:solidFill>
              </a:rPr>
              <a:t>Development of reduced models is indeed essential. We will try to articulate plans for this as we move forward.</a:t>
            </a:r>
          </a:p>
          <a:p>
            <a:pPr marL="168275" indent="-168275">
              <a:lnSpc>
                <a:spcPts val="2400"/>
              </a:lnSpc>
              <a:spcBef>
                <a:spcPct val="0"/>
              </a:spcBef>
              <a:spcAft>
                <a:spcPts val="1200"/>
              </a:spcAft>
            </a:pPr>
            <a:endParaRPr lang="en-US" b="1" dirty="0" smtClean="0">
              <a:solidFill>
                <a:srgbClr val="C00000"/>
              </a:solidFill>
            </a:endParaRPr>
          </a:p>
        </p:txBody>
      </p:sp>
      <p:cxnSp>
        <p:nvCxnSpPr>
          <p:cNvPr id="9" name="Straight Connector 8"/>
          <p:cNvCxnSpPr/>
          <p:nvPr/>
        </p:nvCxnSpPr>
        <p:spPr>
          <a:xfrm>
            <a:off x="838200" y="7620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6"/>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r>
              <a:rPr lang="en-US" dirty="0" smtClean="0"/>
              <a:t>Summary</a:t>
            </a:r>
          </a:p>
        </p:txBody>
      </p:sp>
      <p:sp>
        <p:nvSpPr>
          <p:cNvPr id="50179" name="Content Placeholder 7"/>
          <p:cNvSpPr>
            <a:spLocks noGrp="1"/>
          </p:cNvSpPr>
          <p:nvPr>
            <p:ph idx="1"/>
          </p:nvPr>
        </p:nvSpPr>
        <p:spPr bwMode="auto">
          <a:xfrm>
            <a:off x="457200" y="1371600"/>
            <a:ext cx="8229600" cy="5105400"/>
          </a:xfrm>
          <a:noFill/>
          <a:ln>
            <a:miter lim="800000"/>
            <a:headEnd/>
            <a:tailEnd/>
          </a:ln>
        </p:spPr>
        <p:txBody>
          <a:bodyPr vert="horz" wrap="square" lIns="91440" tIns="45720" rIns="91440" bIns="45720" numCol="1" anchor="t" anchorCtr="0" compatLnSpc="1">
            <a:prstTxWarp prst="textNoShape">
              <a:avLst/>
            </a:prstTxWarp>
            <a:normAutofit/>
          </a:bodyPr>
          <a:lstStyle/>
          <a:p>
            <a:pPr>
              <a:lnSpc>
                <a:spcPts val="2400"/>
              </a:lnSpc>
              <a:spcBef>
                <a:spcPct val="0"/>
              </a:spcBef>
              <a:spcAft>
                <a:spcPts val="1800"/>
              </a:spcAft>
            </a:pPr>
            <a:r>
              <a:rPr lang="en-US" dirty="0" smtClean="0"/>
              <a:t>We believe that the current science drivers address a critical set of physics issues that are appropriate for the FSP - Scientific roadmaps for each were previously outlined.</a:t>
            </a:r>
          </a:p>
          <a:p>
            <a:pPr>
              <a:lnSpc>
                <a:spcPts val="2400"/>
              </a:lnSpc>
              <a:spcBef>
                <a:spcPct val="0"/>
              </a:spcBef>
              <a:spcAft>
                <a:spcPts val="1800"/>
              </a:spcAft>
            </a:pPr>
            <a:r>
              <a:rPr lang="en-US" dirty="0" smtClean="0"/>
              <a:t>Interdisciplinary teams are currently producing more detailed plans for each including proposed schedules and resource requirements</a:t>
            </a:r>
          </a:p>
          <a:p>
            <a:pPr>
              <a:lnSpc>
                <a:spcPts val="2400"/>
              </a:lnSpc>
              <a:spcBef>
                <a:spcPct val="0"/>
              </a:spcBef>
              <a:spcAft>
                <a:spcPts val="1800"/>
              </a:spcAft>
            </a:pPr>
            <a:r>
              <a:rPr lang="en-US" smtClean="0"/>
              <a:t>When </a:t>
            </a:r>
            <a:r>
              <a:rPr lang="en-US" dirty="0" smtClean="0"/>
              <a:t>these teams have completed their work, the FSP management team will assess, prioritize and </a:t>
            </a:r>
            <a:r>
              <a:rPr lang="en-US" dirty="0" err="1" smtClean="0"/>
              <a:t>refactor</a:t>
            </a:r>
            <a:r>
              <a:rPr lang="en-US" dirty="0" smtClean="0"/>
              <a:t> as necessary, defining the initial set of integrated applications – suitable for the execution plan. </a:t>
            </a:r>
          </a:p>
          <a:p>
            <a:pPr>
              <a:lnSpc>
                <a:spcPts val="2400"/>
              </a:lnSpc>
              <a:spcBef>
                <a:spcPct val="0"/>
              </a:spcBef>
              <a:spcAft>
                <a:spcPts val="1800"/>
              </a:spcAft>
            </a:pPr>
            <a:r>
              <a:rPr lang="en-US" dirty="0" smtClean="0"/>
              <a:t>Once the program is underway, the science drivers will be addressed by integrated application development teams</a:t>
            </a:r>
          </a:p>
          <a:p>
            <a:pPr>
              <a:lnSpc>
                <a:spcPts val="2400"/>
              </a:lnSpc>
              <a:spcBef>
                <a:spcPct val="0"/>
              </a:spcBef>
              <a:spcAft>
                <a:spcPts val="1800"/>
              </a:spcAft>
            </a:pPr>
            <a:r>
              <a:rPr lang="en-US" dirty="0" smtClean="0"/>
              <a:t>We would expect the set of science drivers to continue to evolve over the life of the FSP.</a:t>
            </a:r>
          </a:p>
        </p:txBody>
      </p:sp>
      <p:cxnSp>
        <p:nvCxnSpPr>
          <p:cNvPr id="9" name="Straight Connector 8"/>
          <p:cNvCxnSpPr/>
          <p:nvPr/>
        </p:nvCxnSpPr>
        <p:spPr>
          <a:xfrm>
            <a:off x="838200" y="10668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74638"/>
            <a:ext cx="8229600" cy="487362"/>
          </a:xfrm>
          <a:noFill/>
          <a:ln>
            <a:miter lim="800000"/>
            <a:headEnd/>
            <a:tailEnd/>
          </a:ln>
        </p:spPr>
        <p:txBody>
          <a:bodyPr vert="horz" wrap="square" lIns="91440" tIns="45720" rIns="91440" bIns="45720" numCol="1" anchor="t" anchorCtr="0" compatLnSpc="1">
            <a:prstTxWarp prst="textNoShape">
              <a:avLst/>
            </a:prstTxWarp>
            <a:noAutofit/>
          </a:bodyPr>
          <a:lstStyle/>
          <a:p>
            <a:r>
              <a:rPr lang="en-US" dirty="0" smtClean="0"/>
              <a:t>A Broad Community Is Engaged in This Planning</a:t>
            </a:r>
          </a:p>
        </p:txBody>
      </p:sp>
      <p:sp>
        <p:nvSpPr>
          <p:cNvPr id="36867" name="Content Placeholder 7"/>
          <p:cNvSpPr>
            <a:spLocks noGrp="1"/>
          </p:cNvSpPr>
          <p:nvPr>
            <p:ph idx="1"/>
          </p:nvPr>
        </p:nvSpPr>
        <p:spPr bwMode="auto">
          <a:xfrm>
            <a:off x="457200" y="1295400"/>
            <a:ext cx="8229600" cy="5105400"/>
          </a:xfrm>
          <a:noFill/>
          <a:ln>
            <a:miter lim="800000"/>
            <a:headEnd/>
            <a:tailEnd/>
          </a:ln>
        </p:spPr>
        <p:txBody>
          <a:bodyPr vert="horz" wrap="square" lIns="91440" tIns="45720" rIns="91440" bIns="45720" numCol="1" anchor="t" anchorCtr="0" compatLnSpc="1">
            <a:prstTxWarp prst="textNoShape">
              <a:avLst/>
            </a:prstTxWarp>
            <a:normAutofit/>
          </a:bodyPr>
          <a:lstStyle/>
          <a:p>
            <a:pPr marL="168275" indent="-168275">
              <a:lnSpc>
                <a:spcPts val="2400"/>
              </a:lnSpc>
              <a:spcBef>
                <a:spcPct val="0"/>
              </a:spcBef>
              <a:spcAft>
                <a:spcPts val="1800"/>
              </a:spcAft>
            </a:pPr>
            <a:r>
              <a:rPr lang="en-US" dirty="0" smtClean="0"/>
              <a:t>Work rests on previous community efforts and ongoing outreach activities </a:t>
            </a:r>
          </a:p>
          <a:p>
            <a:pPr marL="168275" indent="-168275">
              <a:lnSpc>
                <a:spcPts val="2400"/>
              </a:lnSpc>
              <a:spcBef>
                <a:spcPct val="0"/>
              </a:spcBef>
              <a:spcAft>
                <a:spcPts val="1800"/>
              </a:spcAft>
            </a:pPr>
            <a:r>
              <a:rPr lang="en-US" dirty="0" smtClean="0"/>
              <a:t>Approximately 35 people contributed to development of science drivers, with additional input during the March FSP Workshop.  </a:t>
            </a:r>
          </a:p>
          <a:p>
            <a:pPr marL="168275" indent="-168275">
              <a:lnSpc>
                <a:spcPts val="2400"/>
              </a:lnSpc>
              <a:spcBef>
                <a:spcPct val="0"/>
              </a:spcBef>
              <a:spcAft>
                <a:spcPts val="1800"/>
              </a:spcAft>
            </a:pPr>
            <a:r>
              <a:rPr lang="en-US" dirty="0" smtClean="0"/>
              <a:t>Report available at  </a:t>
            </a:r>
            <a:r>
              <a:rPr lang="en-US" dirty="0" smtClean="0">
                <a:hlinkClick r:id="rId3"/>
              </a:rPr>
              <a:t>http://www.pppl.gov/fsp/documents/Briefings/FSP PLANNING WORKSHOP SUMMARY REPORT_2010.pdf</a:t>
            </a:r>
            <a:endParaRPr lang="en-US" dirty="0" smtClean="0"/>
          </a:p>
          <a:p>
            <a:pPr marL="168275" lvl="1" indent="-168275">
              <a:lnSpc>
                <a:spcPts val="2400"/>
              </a:lnSpc>
              <a:spcBef>
                <a:spcPct val="0"/>
              </a:spcBef>
              <a:spcAft>
                <a:spcPts val="1800"/>
              </a:spcAft>
              <a:buSzPct val="130000"/>
              <a:buFont typeface="Arial" pitchFamily="34" charset="0"/>
              <a:buChar char="•"/>
            </a:pPr>
            <a:r>
              <a:rPr lang="en-US" dirty="0" smtClean="0"/>
              <a:t>Interdisciplinary teams were formed at the end of April to further define the programs. These teams include a cross section of prominent fusion </a:t>
            </a:r>
            <a:r>
              <a:rPr lang="en-US" dirty="0" err="1" smtClean="0"/>
              <a:t>computationalists,theorists</a:t>
            </a:r>
            <a:r>
              <a:rPr lang="en-US" dirty="0" smtClean="0"/>
              <a:t>, experimentalists along with experts in computer science and applied math.  </a:t>
            </a:r>
          </a:p>
          <a:p>
            <a:pPr marL="168275" lvl="1" indent="-168275">
              <a:lnSpc>
                <a:spcPts val="2400"/>
              </a:lnSpc>
              <a:spcBef>
                <a:spcPct val="0"/>
              </a:spcBef>
              <a:spcAft>
                <a:spcPts val="1800"/>
              </a:spcAft>
              <a:buSzPct val="130000"/>
              <a:buFont typeface="Arial" pitchFamily="34" charset="0"/>
              <a:buChar char="•"/>
            </a:pPr>
            <a:r>
              <a:rPr lang="en-US" dirty="0" smtClean="0"/>
              <a:t>The teams are addressing scope covering scientific issues, component needs, framework requirements, validation plans, etc.</a:t>
            </a:r>
          </a:p>
          <a:p>
            <a:pPr marL="168275" indent="-168275">
              <a:lnSpc>
                <a:spcPts val="2400"/>
              </a:lnSpc>
              <a:spcBef>
                <a:spcPct val="0"/>
              </a:spcBef>
              <a:spcAft>
                <a:spcPts val="1200"/>
              </a:spcAft>
              <a:buNone/>
            </a:pPr>
            <a:endParaRPr lang="en-US" dirty="0" smtClean="0">
              <a:solidFill>
                <a:srgbClr val="0338CF"/>
              </a:solidFill>
            </a:endParaRPr>
          </a:p>
        </p:txBody>
      </p:sp>
      <p:cxnSp>
        <p:nvCxnSpPr>
          <p:cNvPr id="9" name="Straight Connector 8"/>
          <p:cNvCxnSpPr/>
          <p:nvPr/>
        </p:nvCxnSpPr>
        <p:spPr>
          <a:xfrm>
            <a:off x="838200" y="9906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74638"/>
            <a:ext cx="8229600" cy="487362"/>
          </a:xfrm>
          <a:noFill/>
          <a:ln>
            <a:miter lim="800000"/>
            <a:headEnd/>
            <a:tailEnd/>
          </a:ln>
        </p:spPr>
        <p:txBody>
          <a:bodyPr vert="horz" wrap="square" lIns="91440" tIns="45720" rIns="91440" bIns="45720" numCol="1" anchor="t" anchorCtr="0" compatLnSpc="1">
            <a:prstTxWarp prst="textNoShape">
              <a:avLst/>
            </a:prstTxWarp>
            <a:noAutofit/>
          </a:bodyPr>
          <a:lstStyle/>
          <a:p>
            <a:r>
              <a:rPr lang="en-US" dirty="0" smtClean="0"/>
              <a:t>Integrated Planning Group Membership (1)</a:t>
            </a:r>
          </a:p>
        </p:txBody>
      </p:sp>
      <p:sp>
        <p:nvSpPr>
          <p:cNvPr id="36867" name="Content Placeholder 7"/>
          <p:cNvSpPr>
            <a:spLocks noGrp="1"/>
          </p:cNvSpPr>
          <p:nvPr>
            <p:ph idx="1"/>
          </p:nvPr>
        </p:nvSpPr>
        <p:spPr bwMode="auto">
          <a:xfrm>
            <a:off x="457200" y="1295400"/>
            <a:ext cx="4038600" cy="4495800"/>
          </a:xfrm>
          <a:noFill/>
          <a:ln>
            <a:miter lim="800000"/>
            <a:headEnd/>
            <a:tailEnd/>
          </a:ln>
        </p:spPr>
        <p:txBody>
          <a:bodyPr vert="horz" wrap="square" lIns="91440" tIns="45720" rIns="91440" bIns="45720" numCol="1" anchor="t" anchorCtr="0" compatLnSpc="1">
            <a:prstTxWarp prst="textNoShape">
              <a:avLst/>
            </a:prstTxWarp>
            <a:normAutofit/>
          </a:bodyPr>
          <a:lstStyle/>
          <a:p>
            <a:pPr>
              <a:buNone/>
            </a:pPr>
            <a:r>
              <a:rPr lang="en-US" b="1" u="sng" dirty="0" smtClean="0"/>
              <a:t>Boundary Physics</a:t>
            </a:r>
            <a:endParaRPr lang="en-US" dirty="0" smtClean="0"/>
          </a:p>
          <a:p>
            <a:pPr>
              <a:buNone/>
            </a:pPr>
            <a:r>
              <a:rPr lang="en-US" dirty="0" smtClean="0"/>
              <a:t> </a:t>
            </a:r>
          </a:p>
          <a:p>
            <a:r>
              <a:rPr lang="en-US" dirty="0" smtClean="0"/>
              <a:t>Tom </a:t>
            </a:r>
            <a:r>
              <a:rPr lang="en-US" dirty="0" err="1" smtClean="0"/>
              <a:t>Rognlien</a:t>
            </a:r>
            <a:r>
              <a:rPr lang="en-US" dirty="0" smtClean="0"/>
              <a:t> (LLNL) </a:t>
            </a:r>
            <a:r>
              <a:rPr lang="en-US" i="1" dirty="0" smtClean="0"/>
              <a:t>Team Leader</a:t>
            </a:r>
            <a:r>
              <a:rPr lang="en-US" dirty="0" smtClean="0"/>
              <a:t> </a:t>
            </a:r>
          </a:p>
          <a:p>
            <a:r>
              <a:rPr lang="en-US" dirty="0" smtClean="0"/>
              <a:t>Dennis Whyte (MIT) </a:t>
            </a:r>
            <a:r>
              <a:rPr lang="en-US" i="1" dirty="0" smtClean="0"/>
              <a:t>co-Leader</a:t>
            </a:r>
            <a:endParaRPr lang="en-US" dirty="0" smtClean="0"/>
          </a:p>
          <a:p>
            <a:r>
              <a:rPr lang="en-US" dirty="0" smtClean="0"/>
              <a:t>Darren </a:t>
            </a:r>
            <a:r>
              <a:rPr lang="en-US" dirty="0" err="1" smtClean="0"/>
              <a:t>Stotler</a:t>
            </a:r>
            <a:r>
              <a:rPr lang="en-US" dirty="0" smtClean="0"/>
              <a:t> (PPPL)</a:t>
            </a:r>
          </a:p>
          <a:p>
            <a:r>
              <a:rPr lang="en-US" dirty="0" smtClean="0"/>
              <a:t>Jeff Brooks (Purdue)</a:t>
            </a:r>
          </a:p>
          <a:p>
            <a:r>
              <a:rPr lang="en-US" dirty="0" smtClean="0"/>
              <a:t>John </a:t>
            </a:r>
            <a:r>
              <a:rPr lang="en-US" dirty="0" err="1" smtClean="0"/>
              <a:t>Canik</a:t>
            </a:r>
            <a:r>
              <a:rPr lang="en-US" dirty="0" smtClean="0"/>
              <a:t> (ORNL)</a:t>
            </a:r>
          </a:p>
          <a:p>
            <a:r>
              <a:rPr lang="en-US" dirty="0" smtClean="0"/>
              <a:t>Tim </a:t>
            </a:r>
            <a:r>
              <a:rPr lang="en-US" dirty="0" err="1" smtClean="0"/>
              <a:t>Tautges</a:t>
            </a:r>
            <a:r>
              <a:rPr lang="en-US" dirty="0" smtClean="0"/>
              <a:t> (ANL)</a:t>
            </a:r>
          </a:p>
          <a:p>
            <a:r>
              <a:rPr lang="en-US" dirty="0" smtClean="0"/>
              <a:t>Brian Wirth (U. </a:t>
            </a:r>
            <a:r>
              <a:rPr lang="en-US" dirty="0" err="1" smtClean="0"/>
              <a:t>Tenn</a:t>
            </a:r>
            <a:r>
              <a:rPr lang="en-US" dirty="0" smtClean="0"/>
              <a:t>)</a:t>
            </a:r>
          </a:p>
          <a:p>
            <a:r>
              <a:rPr lang="en-US" dirty="0" smtClean="0"/>
              <a:t>Martin Greenwald (MIT)</a:t>
            </a:r>
          </a:p>
          <a:p>
            <a:r>
              <a:rPr lang="en-US" dirty="0" err="1" smtClean="0"/>
              <a:t>Xianzhu</a:t>
            </a:r>
            <a:r>
              <a:rPr lang="en-US" dirty="0" smtClean="0"/>
              <a:t> Tang (LANL)</a:t>
            </a:r>
          </a:p>
        </p:txBody>
      </p:sp>
      <p:cxnSp>
        <p:nvCxnSpPr>
          <p:cNvPr id="9" name="Straight Connector 8"/>
          <p:cNvCxnSpPr/>
          <p:nvPr/>
        </p:nvCxnSpPr>
        <p:spPr>
          <a:xfrm>
            <a:off x="838200" y="9906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6</a:t>
            </a:fld>
            <a:endParaRPr lang="en-US"/>
          </a:p>
        </p:txBody>
      </p:sp>
      <p:sp>
        <p:nvSpPr>
          <p:cNvPr id="8" name="Content Placeholder 7"/>
          <p:cNvSpPr txBox="1">
            <a:spLocks/>
          </p:cNvSpPr>
          <p:nvPr/>
        </p:nvSpPr>
        <p:spPr bwMode="auto">
          <a:xfrm>
            <a:off x="4572000" y="1295400"/>
            <a:ext cx="3886200" cy="4419600"/>
          </a:xfrm>
          <a:prstGeom prst="rect">
            <a:avLst/>
          </a:prstGeom>
          <a:noFill/>
          <a:ln>
            <a:miter lim="800000"/>
            <a:headEnd/>
            <a:tailEnd/>
          </a:ln>
        </p:spPr>
        <p:txBody>
          <a:bodyPr vert="horz" wrap="square" lIns="91440" tIns="45720" rIns="91440" bIns="45720" numCol="1" anchor="t" anchorCtr="0" compatLnSpc="1">
            <a:prstTxWarp prst="textNoShape">
              <a:avLst/>
            </a:prstTxWarp>
            <a:normAutofit/>
          </a:bodyPr>
          <a:lstStyle/>
          <a:p>
            <a:pPr marL="174625" marR="0" lvl="0" indent="-174625" algn="l" defTabSz="914400" rtl="0" eaLnBrk="1" fontAlgn="base" latinLnBrk="0" hangingPunct="1">
              <a:lnSpc>
                <a:spcPct val="100000"/>
              </a:lnSpc>
              <a:spcBef>
                <a:spcPct val="20000"/>
              </a:spcBef>
              <a:spcAft>
                <a:spcPct val="0"/>
              </a:spcAft>
              <a:buClrTx/>
              <a:buSzPct val="130000"/>
              <a:tabLst/>
              <a:defRPr/>
            </a:pPr>
            <a:r>
              <a:rPr kumimoji="0" lang="en-US" sz="1800" b="1" i="0" u="sng" strike="noStrike" kern="1200" cap="none" spc="0" normalizeH="0" baseline="0" noProof="0" dirty="0" smtClean="0">
                <a:ln>
                  <a:noFill/>
                </a:ln>
                <a:solidFill>
                  <a:schemeClr val="tx1"/>
                </a:solidFill>
                <a:effectLst/>
                <a:uLnTx/>
                <a:uFillTx/>
                <a:latin typeface="Arial" pitchFamily="34" charset="0"/>
                <a:ea typeface="+mn-ea"/>
                <a:cs typeface="Arial" pitchFamily="34" charset="0"/>
              </a:rPr>
              <a:t>Pedestal </a:t>
            </a:r>
            <a:endPar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174625" marR="0" lvl="0" indent="-174625" algn="l" defTabSz="914400" rtl="0" eaLnBrk="1" fontAlgn="base" latinLnBrk="0" hangingPunct="1">
              <a:lnSpc>
                <a:spcPct val="100000"/>
              </a:lnSpc>
              <a:spcBef>
                <a:spcPct val="20000"/>
              </a:spcBef>
              <a:spcAft>
                <a:spcPct val="0"/>
              </a:spcAft>
              <a:buClrTx/>
              <a:buSzPct val="130000"/>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Phil Snyder (GA) </a:t>
            </a:r>
            <a:r>
              <a:rPr kumimoji="0" lang="en-US" sz="18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Team Leader</a:t>
            </a:r>
            <a:endPar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Rajesh </a:t>
            </a:r>
            <a:r>
              <a:rPr kumimoji="0" lang="en-US" sz="18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Maingi</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(ORNL) </a:t>
            </a:r>
            <a:r>
              <a:rPr kumimoji="0" lang="en-US" sz="18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co-Leader </a:t>
            </a:r>
            <a:endPar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X. </a:t>
            </a:r>
            <a:r>
              <a:rPr kumimoji="0" lang="en-US" sz="18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Xu</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(LLNL)</a:t>
            </a: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C.S. Chang (NYU)</a:t>
            </a: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Tom Osborne (GA)</a:t>
            </a: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Jeff </a:t>
            </a:r>
            <a:r>
              <a:rPr kumimoji="0" lang="en-US" sz="18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Hittinger</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(LLNL) </a:t>
            </a: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Martin Greenwald (MIT)</a:t>
            </a: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Arnold </a:t>
            </a:r>
            <a:r>
              <a:rPr kumimoji="0" lang="en-US" sz="18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Kritz</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(Lehigh)</a:t>
            </a:r>
            <a:r>
              <a:rPr kumimoji="0" lang="en-US" sz="18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74638"/>
            <a:ext cx="8229600" cy="487362"/>
          </a:xfrm>
          <a:noFill/>
          <a:ln>
            <a:miter lim="800000"/>
            <a:headEnd/>
            <a:tailEnd/>
          </a:ln>
        </p:spPr>
        <p:txBody>
          <a:bodyPr vert="horz" wrap="square" lIns="91440" tIns="45720" rIns="91440" bIns="45720" numCol="1" anchor="t" anchorCtr="0" compatLnSpc="1">
            <a:prstTxWarp prst="textNoShape">
              <a:avLst/>
            </a:prstTxWarp>
            <a:noAutofit/>
          </a:bodyPr>
          <a:lstStyle/>
          <a:p>
            <a:r>
              <a:rPr lang="en-US" dirty="0" smtClean="0"/>
              <a:t>Integrated Planning Group Membership (2)</a:t>
            </a:r>
          </a:p>
        </p:txBody>
      </p:sp>
      <p:sp>
        <p:nvSpPr>
          <p:cNvPr id="36867" name="Content Placeholder 7"/>
          <p:cNvSpPr>
            <a:spLocks noGrp="1"/>
          </p:cNvSpPr>
          <p:nvPr>
            <p:ph idx="1"/>
          </p:nvPr>
        </p:nvSpPr>
        <p:spPr bwMode="auto">
          <a:xfrm>
            <a:off x="457200" y="1295400"/>
            <a:ext cx="3733800" cy="5105400"/>
          </a:xfrm>
          <a:noFill/>
          <a:ln>
            <a:miter lim="800000"/>
            <a:headEnd/>
            <a:tailEnd/>
          </a:ln>
        </p:spPr>
        <p:txBody>
          <a:bodyPr vert="horz" wrap="square" lIns="91440" tIns="45720" rIns="91440" bIns="45720" numCol="1" anchor="t" anchorCtr="0" compatLnSpc="1">
            <a:prstTxWarp prst="textNoShape">
              <a:avLst/>
            </a:prstTxWarp>
            <a:normAutofit/>
          </a:bodyPr>
          <a:lstStyle/>
          <a:p>
            <a:pPr>
              <a:buNone/>
            </a:pPr>
            <a:r>
              <a:rPr lang="en-US" b="1" u="sng" dirty="0" smtClean="0"/>
              <a:t>Core profiles</a:t>
            </a:r>
            <a:endParaRPr lang="en-US" dirty="0" smtClean="0"/>
          </a:p>
          <a:p>
            <a:pPr>
              <a:buNone/>
            </a:pPr>
            <a:r>
              <a:rPr lang="en-US" dirty="0" smtClean="0"/>
              <a:t> </a:t>
            </a:r>
          </a:p>
          <a:p>
            <a:r>
              <a:rPr lang="en-US" dirty="0" smtClean="0"/>
              <a:t>Bill Nevins (LLNL) </a:t>
            </a:r>
            <a:r>
              <a:rPr lang="en-US" i="1" dirty="0" smtClean="0"/>
              <a:t>Team Leader</a:t>
            </a:r>
            <a:r>
              <a:rPr lang="en-US" dirty="0" smtClean="0"/>
              <a:t> </a:t>
            </a:r>
          </a:p>
          <a:p>
            <a:r>
              <a:rPr lang="en-US" dirty="0" smtClean="0"/>
              <a:t>Stan Kaye (PPPL) </a:t>
            </a:r>
            <a:r>
              <a:rPr lang="en-US" i="1" dirty="0" smtClean="0"/>
              <a:t>co-Leader </a:t>
            </a:r>
            <a:endParaRPr lang="en-US" dirty="0" smtClean="0"/>
          </a:p>
          <a:p>
            <a:r>
              <a:rPr lang="en-US" dirty="0" smtClean="0"/>
              <a:t>Pat Diamond (UCSD)</a:t>
            </a:r>
          </a:p>
          <a:p>
            <a:r>
              <a:rPr lang="en-US" dirty="0" smtClean="0"/>
              <a:t>Jeff Candy (GA)</a:t>
            </a:r>
          </a:p>
          <a:p>
            <a:r>
              <a:rPr lang="en-US" dirty="0" smtClean="0"/>
              <a:t>Chris Holland (GA/UCSD)</a:t>
            </a:r>
          </a:p>
          <a:p>
            <a:r>
              <a:rPr lang="en-US" dirty="0" smtClean="0"/>
              <a:t>Scott Parker (U. Colorado) </a:t>
            </a:r>
          </a:p>
          <a:p>
            <a:r>
              <a:rPr lang="en-US" dirty="0" smtClean="0"/>
              <a:t>Scott </a:t>
            </a:r>
            <a:r>
              <a:rPr lang="en-US" dirty="0" err="1" smtClean="0"/>
              <a:t>Klasky</a:t>
            </a:r>
            <a:r>
              <a:rPr lang="en-US" dirty="0" smtClean="0"/>
              <a:t> (ORNL)</a:t>
            </a:r>
          </a:p>
          <a:p>
            <a:r>
              <a:rPr lang="en-US" dirty="0" err="1" smtClean="0"/>
              <a:t>Weixing</a:t>
            </a:r>
            <a:r>
              <a:rPr lang="en-US" dirty="0" smtClean="0"/>
              <a:t> Wang (PPPL)</a:t>
            </a:r>
          </a:p>
          <a:p>
            <a:r>
              <a:rPr lang="en-US" dirty="0" err="1" smtClean="0"/>
              <a:t>Xianzhu</a:t>
            </a:r>
            <a:r>
              <a:rPr lang="en-US" dirty="0" smtClean="0"/>
              <a:t> Tang (LANL)</a:t>
            </a:r>
          </a:p>
          <a:p>
            <a:r>
              <a:rPr lang="en-US" dirty="0" smtClean="0"/>
              <a:t>Vincent Chan (GA)</a:t>
            </a:r>
          </a:p>
        </p:txBody>
      </p:sp>
      <p:cxnSp>
        <p:nvCxnSpPr>
          <p:cNvPr id="9" name="Straight Connector 8"/>
          <p:cNvCxnSpPr/>
          <p:nvPr/>
        </p:nvCxnSpPr>
        <p:spPr>
          <a:xfrm>
            <a:off x="838200" y="9906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7</a:t>
            </a:fld>
            <a:endParaRPr lang="en-US"/>
          </a:p>
        </p:txBody>
      </p:sp>
      <p:sp>
        <p:nvSpPr>
          <p:cNvPr id="8" name="Content Placeholder 7"/>
          <p:cNvSpPr txBox="1">
            <a:spLocks/>
          </p:cNvSpPr>
          <p:nvPr/>
        </p:nvSpPr>
        <p:spPr bwMode="auto">
          <a:xfrm>
            <a:off x="4724400" y="1371600"/>
            <a:ext cx="3733800" cy="5105400"/>
          </a:xfrm>
          <a:prstGeom prst="rect">
            <a:avLst/>
          </a:prstGeom>
          <a:noFill/>
          <a:ln>
            <a:miter lim="800000"/>
            <a:headEnd/>
            <a:tailEnd/>
          </a:ln>
        </p:spPr>
        <p:txBody>
          <a:bodyPr vert="horz" wrap="square" lIns="91440" tIns="45720" rIns="91440" bIns="45720" numCol="1" anchor="t" anchorCtr="0" compatLnSpc="1">
            <a:prstTxWarp prst="textNoShape">
              <a:avLst/>
            </a:prstTxWarp>
            <a:normAutofit/>
          </a:bodyPr>
          <a:lstStyle/>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en-US" sz="1800" b="1" i="0" u="sng" strike="noStrike" kern="1200" cap="none" spc="0" normalizeH="0" baseline="0" noProof="0" dirty="0" smtClean="0">
                <a:ln>
                  <a:noFill/>
                </a:ln>
                <a:solidFill>
                  <a:schemeClr val="tx1"/>
                </a:solidFill>
                <a:effectLst/>
                <a:uLnTx/>
                <a:uFillTx/>
                <a:latin typeface="Arial" pitchFamily="34" charset="0"/>
                <a:ea typeface="+mn-ea"/>
                <a:cs typeface="Arial" pitchFamily="34" charset="0"/>
              </a:rPr>
              <a:t>Wave-Particle </a:t>
            </a:r>
            <a:endPar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R. </a:t>
            </a:r>
            <a:r>
              <a:rPr kumimoji="0" lang="en-US" sz="18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Nazikian</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(PPPL) </a:t>
            </a:r>
            <a:r>
              <a:rPr kumimoji="0" lang="en-US" sz="18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Team Leader </a:t>
            </a:r>
            <a:endPar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 </a:t>
            </a:r>
            <a:r>
              <a:rPr kumimoji="0" lang="en-US" sz="18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Bonoli</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(MIT) </a:t>
            </a:r>
            <a:r>
              <a:rPr kumimoji="0" lang="en-US" sz="18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co-Leader</a:t>
            </a:r>
            <a:endPar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Herb </a:t>
            </a:r>
            <a:r>
              <a:rPr kumimoji="0" lang="en-US" sz="18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Berk</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(IFS) </a:t>
            </a:r>
          </a:p>
          <a:p>
            <a:pPr marL="174625" indent="-174625">
              <a:spcBef>
                <a:spcPct val="20000"/>
              </a:spcBef>
              <a:buSzPct val="130000"/>
              <a:buFont typeface="Arial" pitchFamily="34" charset="0"/>
              <a:buChar char="•"/>
              <a:defRPr/>
            </a:pPr>
            <a:r>
              <a:rPr lang="en-US" dirty="0" smtClean="0"/>
              <a:t>Ed </a:t>
            </a:r>
            <a:r>
              <a:rPr lang="en-US" dirty="0" err="1" smtClean="0"/>
              <a:t>D'Azevedo</a:t>
            </a:r>
            <a:r>
              <a:rPr lang="en-US" dirty="0" smtClean="0"/>
              <a:t>  (ORNL)</a:t>
            </a:r>
          </a:p>
          <a:p>
            <a:pPr marL="174625" lvl="0" indent="-174625">
              <a:spcBef>
                <a:spcPct val="20000"/>
              </a:spcBef>
              <a:buSzPct val="130000"/>
              <a:buFont typeface="Arial" pitchFamily="34" charset="0"/>
              <a:buChar char="•"/>
              <a:defRPr/>
            </a:pPr>
            <a:r>
              <a:rPr lang="en-US" dirty="0" smtClean="0"/>
              <a:t>Nikolai </a:t>
            </a:r>
            <a:r>
              <a:rPr lang="en-US" dirty="0" err="1" smtClean="0"/>
              <a:t>Gorelenkov</a:t>
            </a:r>
            <a:r>
              <a:rPr lang="en-US" dirty="0" smtClean="0"/>
              <a:t> (PPPL) </a:t>
            </a:r>
          </a:p>
          <a:p>
            <a:pPr marL="174625" lvl="0" indent="-174625">
              <a:spcBef>
                <a:spcPct val="20000"/>
              </a:spcBef>
              <a:buSzPct val="130000"/>
              <a:buFont typeface="Arial" pitchFamily="34" charset="0"/>
              <a:buChar char="•"/>
              <a:defRPr/>
            </a:pPr>
            <a:r>
              <a:rPr lang="en-US" dirty="0" smtClean="0"/>
              <a:t>Bill </a:t>
            </a:r>
            <a:r>
              <a:rPr lang="en-US" dirty="0" err="1" smtClean="0"/>
              <a:t>Heidbrink</a:t>
            </a:r>
            <a:r>
              <a:rPr lang="en-US" dirty="0" smtClean="0"/>
              <a:t> (UC-Irvine) </a:t>
            </a:r>
          </a:p>
          <a:p>
            <a:pPr marL="174625" lvl="0" indent="-174625">
              <a:spcBef>
                <a:spcPct val="20000"/>
              </a:spcBef>
              <a:buSzPct val="130000"/>
              <a:buFont typeface="Arial" pitchFamily="34" charset="0"/>
              <a:buChar char="•"/>
              <a:defRPr/>
            </a:pPr>
            <a:r>
              <a:rPr lang="en-US" dirty="0" smtClean="0"/>
              <a:t>Z. Lin (U.C. Irvine)</a:t>
            </a:r>
          </a:p>
          <a:p>
            <a:pPr marL="174625" lvl="0" indent="-174625">
              <a:spcBef>
                <a:spcPct val="20000"/>
              </a:spcBef>
              <a:buSzPct val="130000"/>
              <a:buFont typeface="Arial" pitchFamily="34" charset="0"/>
              <a:buChar char="•"/>
              <a:defRPr/>
            </a:pPr>
            <a:r>
              <a:rPr lang="en-US" dirty="0" smtClean="0"/>
              <a:t>Cynthia Phillips (PPPL)</a:t>
            </a:r>
          </a:p>
          <a:p>
            <a:pPr marL="174625" indent="-174625">
              <a:spcBef>
                <a:spcPct val="20000"/>
              </a:spcBef>
              <a:buSzPct val="130000"/>
              <a:buFont typeface="Arial" pitchFamily="34" charset="0"/>
              <a:buChar char="•"/>
              <a:defRPr/>
            </a:pPr>
            <a:r>
              <a:rPr lang="en-US" dirty="0" smtClean="0"/>
              <a:t>Randy Wilson (PPPL) </a:t>
            </a:r>
          </a:p>
          <a:p>
            <a:pPr marL="174625" indent="-174625">
              <a:spcBef>
                <a:spcPct val="20000"/>
              </a:spcBef>
              <a:buSzPct val="130000"/>
              <a:buFont typeface="Arial" pitchFamily="34" charset="0"/>
              <a:buChar char="•"/>
              <a:defRPr/>
            </a:pPr>
            <a:r>
              <a:rPr lang="en-US" dirty="0" smtClean="0"/>
              <a:t>Don </a:t>
            </a:r>
            <a:r>
              <a:rPr lang="en-US" dirty="0" err="1" smtClean="0"/>
              <a:t>Spong</a:t>
            </a:r>
            <a:r>
              <a:rPr lang="en-US" dirty="0" smtClean="0"/>
              <a:t> (ORNL)</a:t>
            </a:r>
          </a:p>
          <a:p>
            <a:pPr marL="174625" lvl="0" indent="-174625">
              <a:spcBef>
                <a:spcPct val="20000"/>
              </a:spcBef>
              <a:buSzPct val="130000"/>
              <a:buFont typeface="Arial" pitchFamily="34" charset="0"/>
              <a:buChar char="•"/>
              <a:defRPr/>
            </a:pPr>
            <a:r>
              <a:rPr lang="en-US" dirty="0" smtClean="0"/>
              <a:t>Steve </a:t>
            </a:r>
            <a:r>
              <a:rPr lang="en-US" dirty="0" err="1" smtClean="0"/>
              <a:t>Wukitch</a:t>
            </a:r>
            <a:r>
              <a:rPr lang="en-US" dirty="0" smtClean="0"/>
              <a:t> (MIT) </a:t>
            </a:r>
          </a:p>
          <a:p>
            <a:pPr marL="174625" lvl="0" indent="-174625">
              <a:spcBef>
                <a:spcPct val="20000"/>
              </a:spcBef>
              <a:buSzPct val="130000"/>
              <a:buFont typeface="Arial" pitchFamily="34" charset="0"/>
              <a:buChar char="•"/>
              <a:defRPr/>
            </a:pPr>
            <a:r>
              <a:rPr lang="en-US" dirty="0" smtClean="0"/>
              <a:t>John Cary (</a:t>
            </a:r>
            <a:r>
              <a:rPr lang="en-US" dirty="0" err="1" smtClean="0"/>
              <a:t>TechX</a:t>
            </a:r>
            <a:r>
              <a:rPr lang="en-US"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74638"/>
            <a:ext cx="8229600" cy="487362"/>
          </a:xfrm>
          <a:noFill/>
          <a:ln>
            <a:miter lim="800000"/>
            <a:headEnd/>
            <a:tailEnd/>
          </a:ln>
        </p:spPr>
        <p:txBody>
          <a:bodyPr vert="horz" wrap="square" lIns="91440" tIns="45720" rIns="91440" bIns="45720" numCol="1" anchor="t" anchorCtr="0" compatLnSpc="1">
            <a:prstTxWarp prst="textNoShape">
              <a:avLst/>
            </a:prstTxWarp>
            <a:noAutofit/>
          </a:bodyPr>
          <a:lstStyle/>
          <a:p>
            <a:r>
              <a:rPr lang="en-US" dirty="0" smtClean="0"/>
              <a:t>Integrated Planning Group Membership (3)</a:t>
            </a:r>
          </a:p>
        </p:txBody>
      </p:sp>
      <p:sp>
        <p:nvSpPr>
          <p:cNvPr id="36867" name="Content Placeholder 7"/>
          <p:cNvSpPr>
            <a:spLocks noGrp="1"/>
          </p:cNvSpPr>
          <p:nvPr>
            <p:ph idx="1"/>
          </p:nvPr>
        </p:nvSpPr>
        <p:spPr bwMode="auto">
          <a:xfrm>
            <a:off x="457200" y="1295400"/>
            <a:ext cx="3810000" cy="5105400"/>
          </a:xfrm>
          <a:noFill/>
          <a:ln>
            <a:miter lim="800000"/>
            <a:headEnd/>
            <a:tailEnd/>
          </a:ln>
        </p:spPr>
        <p:txBody>
          <a:bodyPr vert="horz" wrap="square" lIns="91440" tIns="45720" rIns="91440" bIns="45720" numCol="1" anchor="t" anchorCtr="0" compatLnSpc="1">
            <a:prstTxWarp prst="textNoShape">
              <a:avLst/>
            </a:prstTxWarp>
            <a:normAutofit/>
          </a:bodyPr>
          <a:lstStyle/>
          <a:p>
            <a:pPr>
              <a:buNone/>
            </a:pPr>
            <a:r>
              <a:rPr lang="en-US" b="1" u="sng" dirty="0" smtClean="0"/>
              <a:t>Disruptions</a:t>
            </a:r>
            <a:endParaRPr lang="en-US" dirty="0" smtClean="0"/>
          </a:p>
          <a:p>
            <a:pPr>
              <a:buNone/>
            </a:pPr>
            <a:r>
              <a:rPr lang="en-US" dirty="0" smtClean="0"/>
              <a:t> </a:t>
            </a:r>
          </a:p>
          <a:p>
            <a:r>
              <a:rPr lang="en-US" dirty="0" smtClean="0"/>
              <a:t>S. Kruger (</a:t>
            </a:r>
            <a:r>
              <a:rPr lang="en-US" dirty="0" err="1" smtClean="0"/>
              <a:t>TechX</a:t>
            </a:r>
            <a:r>
              <a:rPr lang="en-US" dirty="0" smtClean="0"/>
              <a:t>) </a:t>
            </a:r>
            <a:r>
              <a:rPr lang="en-US" i="1" dirty="0" smtClean="0"/>
              <a:t>Team Leader</a:t>
            </a:r>
            <a:endParaRPr lang="en-US" dirty="0" smtClean="0"/>
          </a:p>
          <a:p>
            <a:r>
              <a:rPr lang="en-US" dirty="0" smtClean="0"/>
              <a:t>J. Menard (PPPL) </a:t>
            </a:r>
            <a:r>
              <a:rPr lang="en-US" i="1" dirty="0" smtClean="0"/>
              <a:t>co-Leader </a:t>
            </a:r>
            <a:endParaRPr lang="en-US" dirty="0" smtClean="0"/>
          </a:p>
          <a:p>
            <a:r>
              <a:rPr lang="en-US" dirty="0" smtClean="0"/>
              <a:t>Allan </a:t>
            </a:r>
            <a:r>
              <a:rPr lang="en-US" dirty="0" err="1" smtClean="0"/>
              <a:t>Reiman</a:t>
            </a:r>
            <a:r>
              <a:rPr lang="en-US" dirty="0" smtClean="0"/>
              <a:t> (PPPL)</a:t>
            </a:r>
          </a:p>
          <a:p>
            <a:r>
              <a:rPr lang="en-US" dirty="0" smtClean="0"/>
              <a:t>Dave Humphreys (GA)</a:t>
            </a:r>
          </a:p>
          <a:p>
            <a:r>
              <a:rPr lang="en-US" dirty="0" smtClean="0"/>
              <a:t>Vincent Chan (GA)</a:t>
            </a:r>
          </a:p>
          <a:p>
            <a:r>
              <a:rPr lang="en-US" dirty="0" smtClean="0"/>
              <a:t>Bill Tang  (PPPL)</a:t>
            </a:r>
          </a:p>
          <a:p>
            <a:r>
              <a:rPr lang="en-US" dirty="0" smtClean="0"/>
              <a:t>Other contributions from Chacon (ORNL),  </a:t>
            </a:r>
            <a:r>
              <a:rPr lang="en-US" dirty="0" err="1" smtClean="0"/>
              <a:t>Izzo</a:t>
            </a:r>
            <a:r>
              <a:rPr lang="en-US" dirty="0" smtClean="0"/>
              <a:t>, </a:t>
            </a:r>
            <a:r>
              <a:rPr lang="en-US" dirty="0" err="1" smtClean="0"/>
              <a:t>Hollmann</a:t>
            </a:r>
            <a:r>
              <a:rPr lang="en-US" dirty="0" smtClean="0"/>
              <a:t>, </a:t>
            </a:r>
            <a:r>
              <a:rPr lang="en-US" dirty="0" err="1" smtClean="0"/>
              <a:t>Pigarov</a:t>
            </a:r>
            <a:r>
              <a:rPr lang="en-US" dirty="0" smtClean="0"/>
              <a:t> (UCSD), Strauss (NYU), Breslau, </a:t>
            </a:r>
            <a:r>
              <a:rPr lang="en-US" dirty="0" err="1" smtClean="0"/>
              <a:t>Jardin</a:t>
            </a:r>
            <a:r>
              <a:rPr lang="en-US" dirty="0" smtClean="0"/>
              <a:t>, </a:t>
            </a:r>
            <a:r>
              <a:rPr lang="en-US" dirty="0" err="1" smtClean="0"/>
              <a:t>Stotler</a:t>
            </a:r>
            <a:r>
              <a:rPr lang="en-US" dirty="0" smtClean="0"/>
              <a:t> (PPPL), Whyte (MIT), Harvey, </a:t>
            </a:r>
            <a:r>
              <a:rPr lang="en-US" dirty="0" err="1" smtClean="0"/>
              <a:t>Petrov</a:t>
            </a:r>
            <a:r>
              <a:rPr lang="en-US" dirty="0" smtClean="0"/>
              <a:t> (</a:t>
            </a:r>
            <a:r>
              <a:rPr lang="en-US" dirty="0" err="1" smtClean="0"/>
              <a:t>CompX</a:t>
            </a:r>
            <a:r>
              <a:rPr lang="en-US" dirty="0" smtClean="0"/>
              <a:t>), </a:t>
            </a:r>
            <a:r>
              <a:rPr lang="en-US" dirty="0" err="1" smtClean="0"/>
              <a:t>Hassanein</a:t>
            </a:r>
            <a:r>
              <a:rPr lang="en-US" dirty="0" smtClean="0"/>
              <a:t>, </a:t>
            </a:r>
            <a:r>
              <a:rPr lang="en-US" dirty="0" err="1" smtClean="0"/>
              <a:t>Sizyuk</a:t>
            </a:r>
            <a:r>
              <a:rPr lang="en-US" dirty="0" smtClean="0"/>
              <a:t>, </a:t>
            </a:r>
            <a:r>
              <a:rPr lang="en-US" dirty="0" err="1" smtClean="0"/>
              <a:t>Sizyuk</a:t>
            </a:r>
            <a:r>
              <a:rPr lang="en-US" dirty="0" smtClean="0"/>
              <a:t> (Purdue), </a:t>
            </a:r>
            <a:r>
              <a:rPr lang="en-US" dirty="0" err="1" smtClean="0"/>
              <a:t>Putvinski</a:t>
            </a:r>
            <a:r>
              <a:rPr lang="en-US" dirty="0" smtClean="0"/>
              <a:t> (ITER)</a:t>
            </a:r>
          </a:p>
          <a:p>
            <a:pPr>
              <a:buNone/>
            </a:pPr>
            <a:r>
              <a:rPr lang="en-US" i="1" dirty="0" smtClean="0"/>
              <a:t> </a:t>
            </a:r>
            <a:endParaRPr lang="en-US" dirty="0"/>
          </a:p>
        </p:txBody>
      </p:sp>
      <p:cxnSp>
        <p:nvCxnSpPr>
          <p:cNvPr id="9" name="Straight Connector 8"/>
          <p:cNvCxnSpPr/>
          <p:nvPr/>
        </p:nvCxnSpPr>
        <p:spPr>
          <a:xfrm>
            <a:off x="838200" y="9906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8</a:t>
            </a:fld>
            <a:endParaRPr lang="en-US"/>
          </a:p>
        </p:txBody>
      </p:sp>
      <p:sp>
        <p:nvSpPr>
          <p:cNvPr id="8" name="Content Placeholder 7"/>
          <p:cNvSpPr txBox="1">
            <a:spLocks/>
          </p:cNvSpPr>
          <p:nvPr/>
        </p:nvSpPr>
        <p:spPr bwMode="auto">
          <a:xfrm>
            <a:off x="4572000" y="1295400"/>
            <a:ext cx="3810000" cy="5105400"/>
          </a:xfrm>
          <a:prstGeom prst="rect">
            <a:avLst/>
          </a:prstGeom>
          <a:noFill/>
          <a:ln>
            <a:miter lim="800000"/>
            <a:headEnd/>
            <a:tailEnd/>
          </a:ln>
        </p:spPr>
        <p:txBody>
          <a:bodyPr vert="horz" wrap="square" lIns="91440" tIns="45720" rIns="91440" bIns="45720" numCol="1" anchor="t" anchorCtr="0" compatLnSpc="1">
            <a:prstTxWarp prst="textNoShape">
              <a:avLst/>
            </a:prstTxWarp>
            <a:normAutofit/>
          </a:bodyPr>
          <a:lstStyle/>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en-US" sz="1800" b="1" i="0" u="sng" strike="noStrike" kern="1200" cap="none" spc="0" normalizeH="0" baseline="0" noProof="0" dirty="0" smtClean="0">
                <a:ln>
                  <a:noFill/>
                </a:ln>
                <a:solidFill>
                  <a:schemeClr val="tx1"/>
                </a:solidFill>
                <a:effectLst/>
                <a:uLnTx/>
                <a:uFillTx/>
                <a:latin typeface="Arial" pitchFamily="34" charset="0"/>
                <a:ea typeface="+mn-ea"/>
                <a:cs typeface="Arial" pitchFamily="34" charset="0"/>
              </a:rPr>
              <a:t>Whole device modeling</a:t>
            </a:r>
            <a:endPar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p>
          <a:p>
            <a:pPr marL="174625" indent="-174625">
              <a:spcBef>
                <a:spcPct val="20000"/>
              </a:spcBef>
              <a:buSzPct val="130000"/>
              <a:buFont typeface="Arial" pitchFamily="34" charset="0"/>
              <a:buChar char="•"/>
            </a:pPr>
            <a:r>
              <a:rPr lang="en-US" dirty="0" smtClean="0"/>
              <a:t>A. </a:t>
            </a:r>
            <a:r>
              <a:rPr lang="en-US" dirty="0" err="1" smtClean="0"/>
              <a:t>Pankin</a:t>
            </a:r>
            <a:r>
              <a:rPr lang="en-US" dirty="0" smtClean="0"/>
              <a:t> (Lehigh) </a:t>
            </a:r>
            <a:r>
              <a:rPr kumimoji="0" lang="en-US" sz="18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Team Leader</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Ron Prater (GA) </a:t>
            </a:r>
            <a:r>
              <a:rPr kumimoji="0" lang="en-US" sz="18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co-Leader</a:t>
            </a:r>
            <a:endPar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174625" lvl="0" indent="-174625">
              <a:spcBef>
                <a:spcPct val="20000"/>
              </a:spcBef>
              <a:buSzPct val="130000"/>
              <a:buFont typeface="Arial" pitchFamily="34" charset="0"/>
              <a:buChar char="•"/>
            </a:pPr>
            <a:r>
              <a:rPr lang="en-US" dirty="0" smtClean="0"/>
              <a:t>Glenn Bateman (Lehigh)</a:t>
            </a:r>
          </a:p>
          <a:p>
            <a:pPr marL="174625" lvl="0" indent="-174625">
              <a:spcBef>
                <a:spcPct val="20000"/>
              </a:spcBef>
              <a:buSzPct val="130000"/>
              <a:buFont typeface="Arial" pitchFamily="34" charset="0"/>
              <a:buChar char="•"/>
            </a:pPr>
            <a:r>
              <a:rPr lang="en-US" dirty="0" smtClean="0"/>
              <a:t>C.S. Chang (NYU)</a:t>
            </a:r>
          </a:p>
          <a:p>
            <a:pPr marL="174625" lvl="0" indent="-174625">
              <a:spcBef>
                <a:spcPct val="20000"/>
              </a:spcBef>
              <a:buSzPct val="130000"/>
              <a:buFont typeface="Arial" pitchFamily="34" charset="0"/>
              <a:buChar char="•"/>
            </a:pPr>
            <a:r>
              <a:rPr lang="en-US" dirty="0" smtClean="0"/>
              <a:t>Julian Cummings (</a:t>
            </a:r>
            <a:r>
              <a:rPr lang="en-US" dirty="0" err="1" smtClean="0"/>
              <a:t>CalTech</a:t>
            </a:r>
            <a:r>
              <a:rPr lang="en-US" dirty="0" smtClean="0"/>
              <a:t>)</a:t>
            </a:r>
          </a:p>
          <a:p>
            <a:pPr marL="174625" lvl="0" indent="-174625">
              <a:spcBef>
                <a:spcPct val="20000"/>
              </a:spcBef>
              <a:buSzPct val="130000"/>
              <a:buFont typeface="Arial" pitchFamily="34" charset="0"/>
              <a:buChar char="•"/>
            </a:pPr>
            <a:r>
              <a:rPr lang="en-US" dirty="0" smtClean="0"/>
              <a:t>Chuck </a:t>
            </a:r>
            <a:r>
              <a:rPr lang="en-US" dirty="0" err="1" smtClean="0"/>
              <a:t>Kessel</a:t>
            </a:r>
            <a:r>
              <a:rPr lang="en-US" dirty="0" smtClean="0"/>
              <a:t> (PPPL) </a:t>
            </a:r>
          </a:p>
          <a:p>
            <a:pPr marL="174625" lvl="0" indent="-174625">
              <a:spcBef>
                <a:spcPct val="20000"/>
              </a:spcBef>
              <a:buSzPct val="130000"/>
              <a:buFont typeface="Arial" pitchFamily="34" charset="0"/>
              <a:buChar char="•"/>
            </a:pPr>
            <a:r>
              <a:rPr lang="en-US" dirty="0" smtClean="0"/>
              <a:t>Doug </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McCune (PPPL)</a:t>
            </a: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Lang Lao (GA)</a:t>
            </a: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Lynda </a:t>
            </a:r>
            <a:r>
              <a:rPr kumimoji="0" lang="en-US" sz="18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LoDestro</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(LLNL)</a:t>
            </a: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Arie</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en-US" sz="18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Shoshani</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(LBNL)</a:t>
            </a: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John Cary – (Tech-X)</a:t>
            </a:r>
          </a:p>
          <a:p>
            <a:pPr marL="174625" marR="0" lvl="0" indent="-174625" algn="l" defTabSz="914400" rtl="0" eaLnBrk="1" fontAlgn="base" latinLnBrk="0" hangingPunct="1">
              <a:lnSpc>
                <a:spcPct val="100000"/>
              </a:lnSpc>
              <a:spcBef>
                <a:spcPct val="20000"/>
              </a:spcBef>
              <a:spcAft>
                <a:spcPct val="0"/>
              </a:spcAft>
              <a:buClrTx/>
              <a:buSzPct val="130000"/>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Arnold </a:t>
            </a:r>
            <a:r>
              <a:rPr kumimoji="0" lang="en-US" sz="18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Kritz</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(Lehigh)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6"/>
          <p:cNvSpPr>
            <a:spLocks noGrp="1"/>
          </p:cNvSpPr>
          <p:nvPr>
            <p:ph type="title"/>
          </p:nvPr>
        </p:nvSpPr>
        <p:spPr bwMode="auto">
          <a:xfrm>
            <a:off x="457200" y="228600"/>
            <a:ext cx="8153400" cy="411162"/>
          </a:xfrm>
          <a:noFill/>
          <a:ln>
            <a:miter lim="800000"/>
            <a:headEnd/>
            <a:tailEnd/>
          </a:ln>
        </p:spPr>
        <p:txBody>
          <a:bodyPr vert="horz" wrap="square" lIns="91440" tIns="45720" rIns="91440" bIns="45720" numCol="1" anchor="t" anchorCtr="0" compatLnSpc="1">
            <a:prstTxWarp prst="textNoShape">
              <a:avLst/>
            </a:prstTxWarp>
            <a:noAutofit/>
          </a:bodyPr>
          <a:lstStyle/>
          <a:p>
            <a:r>
              <a:rPr lang="en-US" dirty="0" smtClean="0"/>
              <a:t>Charge To Planning Groups</a:t>
            </a:r>
          </a:p>
        </p:txBody>
      </p:sp>
      <p:sp>
        <p:nvSpPr>
          <p:cNvPr id="36867" name="Content Placeholder 7"/>
          <p:cNvSpPr>
            <a:spLocks noGrp="1"/>
          </p:cNvSpPr>
          <p:nvPr>
            <p:ph idx="1"/>
          </p:nvPr>
        </p:nvSpPr>
        <p:spPr bwMode="auto">
          <a:xfrm>
            <a:off x="457200" y="990600"/>
            <a:ext cx="8229600" cy="5638800"/>
          </a:xfrm>
          <a:noFill/>
          <a:ln>
            <a:miter lim="800000"/>
            <a:headEnd/>
            <a:tailEnd/>
          </a:ln>
        </p:spPr>
        <p:txBody>
          <a:bodyPr vert="horz" wrap="square" lIns="91440" tIns="45720" rIns="91440" bIns="45720" numCol="1" anchor="t" anchorCtr="0" compatLnSpc="1">
            <a:prstTxWarp prst="textNoShape">
              <a:avLst/>
            </a:prstTxWarp>
            <a:normAutofit/>
          </a:bodyPr>
          <a:lstStyle/>
          <a:p>
            <a:pPr marL="168275" indent="-168275">
              <a:lnSpc>
                <a:spcPct val="120000"/>
              </a:lnSpc>
              <a:spcBef>
                <a:spcPct val="0"/>
              </a:spcBef>
              <a:spcAft>
                <a:spcPts val="1200"/>
              </a:spcAft>
              <a:buNone/>
            </a:pPr>
            <a:r>
              <a:rPr lang="en-US" b="1" dirty="0" smtClean="0"/>
              <a:t>Goal: </a:t>
            </a:r>
            <a:r>
              <a:rPr lang="en-US" dirty="0" smtClean="0"/>
              <a:t> </a:t>
            </a:r>
            <a:r>
              <a:rPr lang="en-US" dirty="0" smtClean="0">
                <a:solidFill>
                  <a:schemeClr val="accent1">
                    <a:lumMod val="75000"/>
                  </a:schemeClr>
                </a:solidFill>
                <a:latin typeface="+mn-lt"/>
              </a:rPr>
              <a:t>The integrated planning teams are charged with preparing the overall logic, approach and requirements for each of the FSP science drivers.  The plans developed by the teams are expected to have a 10-15 year scope</a:t>
            </a:r>
          </a:p>
          <a:p>
            <a:pPr>
              <a:lnSpc>
                <a:spcPct val="120000"/>
              </a:lnSpc>
              <a:spcBef>
                <a:spcPts val="0"/>
              </a:spcBef>
              <a:spcAft>
                <a:spcPts val="600"/>
              </a:spcAft>
              <a:buNone/>
            </a:pPr>
            <a:r>
              <a:rPr lang="en-US" b="1" dirty="0" smtClean="0"/>
              <a:t>Approach:  </a:t>
            </a:r>
            <a:r>
              <a:rPr lang="en-US" dirty="0" smtClean="0">
                <a:solidFill>
                  <a:schemeClr val="accent1">
                    <a:lumMod val="75000"/>
                  </a:schemeClr>
                </a:solidFill>
                <a:latin typeface="+mn-lt"/>
              </a:rPr>
              <a:t>The process of developing these plans begins with the descriptions and roadmaps of the FSP science drivers as summarized in the March workshop report.  </a:t>
            </a:r>
          </a:p>
          <a:p>
            <a:pPr marL="401638" lvl="1" indent="-168275">
              <a:lnSpc>
                <a:spcPct val="120000"/>
              </a:lnSpc>
              <a:spcBef>
                <a:spcPts val="0"/>
              </a:spcBef>
              <a:spcAft>
                <a:spcPts val="600"/>
              </a:spcAft>
            </a:pPr>
            <a:r>
              <a:rPr lang="en-US" dirty="0" smtClean="0">
                <a:solidFill>
                  <a:schemeClr val="accent1">
                    <a:lumMod val="75000"/>
                  </a:schemeClr>
                </a:solidFill>
                <a:latin typeface="+mn-lt"/>
              </a:rPr>
              <a:t>The level of detail in the technical plans developed by the integrated planning teams should be sufficient to lay out a schedule for work to be accomplished, to estimate resource requirements and to define milestones.  </a:t>
            </a:r>
          </a:p>
          <a:p>
            <a:pPr marL="401638" lvl="1" indent="-168275">
              <a:lnSpc>
                <a:spcPct val="120000"/>
              </a:lnSpc>
              <a:spcBef>
                <a:spcPts val="0"/>
              </a:spcBef>
              <a:spcAft>
                <a:spcPts val="600"/>
              </a:spcAft>
            </a:pPr>
            <a:r>
              <a:rPr lang="en-US" dirty="0" smtClean="0">
                <a:solidFill>
                  <a:schemeClr val="accent1">
                    <a:lumMod val="75000"/>
                  </a:schemeClr>
                </a:solidFill>
                <a:latin typeface="+mn-lt"/>
              </a:rPr>
              <a:t>It is expected that each team will plan a staged assessment process and establish a schedule for carrying out the tasks required in developing the plans for the work to be carried out in the 10-15 time period.</a:t>
            </a:r>
          </a:p>
          <a:p>
            <a:pPr>
              <a:lnSpc>
                <a:spcPct val="120000"/>
              </a:lnSpc>
              <a:spcAft>
                <a:spcPts val="1200"/>
              </a:spcAft>
              <a:buNone/>
            </a:pPr>
            <a:r>
              <a:rPr lang="en-US" b="1" dirty="0" smtClean="0"/>
              <a:t>Deliverables and schedule: </a:t>
            </a:r>
            <a:r>
              <a:rPr lang="en-US" b="1" dirty="0" smtClean="0">
                <a:solidFill>
                  <a:schemeClr val="accent1">
                    <a:lumMod val="75000"/>
                  </a:schemeClr>
                </a:solidFill>
              </a:rPr>
              <a:t> </a:t>
            </a:r>
            <a:r>
              <a:rPr lang="en-US" dirty="0" smtClean="0">
                <a:solidFill>
                  <a:schemeClr val="accent1">
                    <a:lumMod val="75000"/>
                  </a:schemeClr>
                </a:solidFill>
                <a:latin typeface="+mj-lt"/>
              </a:rPr>
              <a:t>Interim reports were submitted July 30, 2010</a:t>
            </a:r>
          </a:p>
          <a:p>
            <a:pPr marL="341313" indent="-341313">
              <a:lnSpc>
                <a:spcPct val="120000"/>
              </a:lnSpc>
              <a:spcAft>
                <a:spcPts val="1200"/>
              </a:spcAft>
              <a:buFont typeface="OpenSymbol" pitchFamily="2" charset="0"/>
              <a:buChar char="⇒"/>
            </a:pPr>
            <a:r>
              <a:rPr lang="en-US" b="1" dirty="0" smtClean="0"/>
              <a:t>Final reports due September 30, 2010</a:t>
            </a:r>
          </a:p>
        </p:txBody>
      </p:sp>
      <p:cxnSp>
        <p:nvCxnSpPr>
          <p:cNvPr id="9" name="Straight Connector 8"/>
          <p:cNvCxnSpPr/>
          <p:nvPr/>
        </p:nvCxnSpPr>
        <p:spPr>
          <a:xfrm>
            <a:off x="762000" y="838200"/>
            <a:ext cx="7467600" cy="0"/>
          </a:xfrm>
          <a:prstGeom prst="line">
            <a:avLst/>
          </a:prstGeom>
          <a:ln w="57150">
            <a:solidFill>
              <a:srgbClr val="014AA3"/>
            </a:solidFill>
          </a:ln>
        </p:spPr>
        <p:style>
          <a:lnRef idx="1">
            <a:schemeClr val="dk1"/>
          </a:lnRef>
          <a:fillRef idx="0">
            <a:schemeClr val="dk1"/>
          </a:fillRef>
          <a:effectRef idx="0">
            <a:schemeClr val="dk1"/>
          </a:effectRef>
          <a:fontRef idx="minor">
            <a:schemeClr val="tx1"/>
          </a:fontRef>
        </p:style>
      </p:cxnSp>
      <p:sp>
        <p:nvSpPr>
          <p:cNvPr id="7" name="Footer Placeholder 6"/>
          <p:cNvSpPr>
            <a:spLocks noGrp="1"/>
          </p:cNvSpPr>
          <p:nvPr>
            <p:ph type="ftr" sz="quarter" idx="11"/>
          </p:nvPr>
        </p:nvSpPr>
        <p:spPr/>
        <p:txBody>
          <a:bodyPr/>
          <a:lstStyle/>
          <a:p>
            <a:pPr>
              <a:defRPr/>
            </a:pPr>
            <a:r>
              <a:rPr lang="en-US" smtClean="0"/>
              <a:t>FSP - PAC  9/23/2010</a:t>
            </a:r>
            <a:endParaRPr lang="en-US" dirty="0"/>
          </a:p>
        </p:txBody>
      </p:sp>
      <p:sp>
        <p:nvSpPr>
          <p:cNvPr id="6" name="Slide Number Placeholder 5"/>
          <p:cNvSpPr>
            <a:spLocks noGrp="1"/>
          </p:cNvSpPr>
          <p:nvPr>
            <p:ph type="sldNum" sz="quarter" idx="10"/>
          </p:nvPr>
        </p:nvSpPr>
        <p:spPr/>
        <p:txBody>
          <a:bodyPr/>
          <a:lstStyle/>
          <a:p>
            <a:pPr>
              <a:defRPr/>
            </a:pPr>
            <a:fld id="{1D832810-EE4A-4D3D-9BE1-89FEFBB562D8}"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vert="horz" lIns="91440" tIns="0" rIns="91440" bIns="0" rtlCol="0" anchor="ctr">
        <a:normAutofit/>
      </a:bodyPr>
      <a:lstStyle>
        <a:defPPr marL="0" marR="0" indent="0" algn="ctr" defTabSz="914400" rtl="0" eaLnBrk="1" fontAlgn="auto" latinLnBrk="0" hangingPunct="1">
          <a:lnSpc>
            <a:spcPct val="125000"/>
          </a:lnSpc>
          <a:spcBef>
            <a:spcPct val="0"/>
          </a:spcBef>
          <a:spcAft>
            <a:spcPts val="0"/>
          </a:spcAft>
          <a:buClrTx/>
          <a:buSzTx/>
          <a:buFontTx/>
          <a:buNone/>
          <a:tabLst/>
          <a:defRPr kumimoji="0" sz="2800" b="1" i="0" u="none" strike="noStrike" kern="1200" cap="none" spc="0" normalizeH="0" baseline="0" noProof="0" dirty="0" smtClean="0">
            <a:ln>
              <a:noFill/>
            </a:ln>
            <a:effectLst/>
            <a:uLnTx/>
            <a:uFillTx/>
            <a:latin typeface="Arial" pitchFamily="34" charset="0"/>
            <a:ea typeface="+mj-ea"/>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45036</TotalTime>
  <Words>4181</Words>
  <Application>Microsoft Office PowerPoint</Application>
  <PresentationFormat>On-screen Show (4:3)</PresentationFormat>
  <Paragraphs>552</Paragraphs>
  <Slides>41</Slides>
  <Notes>41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41</vt:i4>
      </vt:variant>
    </vt:vector>
  </HeadingPairs>
  <TitlesOfParts>
    <vt:vector size="52" baseType="lpstr">
      <vt:lpstr>Arial</vt:lpstr>
      <vt:lpstr>Tahoma</vt:lpstr>
      <vt:lpstr>Calibri</vt:lpstr>
      <vt:lpstr>Osaka</vt:lpstr>
      <vt:lpstr>OpenSymbol</vt:lpstr>
      <vt:lpstr>Wingdings</vt:lpstr>
      <vt:lpstr>Bitstream Vera Sans</vt:lpstr>
      <vt:lpstr>45 Helvetica Light</vt:lpstr>
      <vt:lpstr>ＭＳ Ｐゴシック</vt:lpstr>
      <vt:lpstr>Courier New</vt:lpstr>
      <vt:lpstr>Office Theme</vt:lpstr>
      <vt:lpstr>Slide 1</vt:lpstr>
      <vt:lpstr>Outline</vt:lpstr>
      <vt:lpstr>Science Drivers – Motivation</vt:lpstr>
      <vt:lpstr>We Are In The Midst Of A Multi-step Process For Developing Program Plans For Each Science Driver</vt:lpstr>
      <vt:lpstr>A Broad Community Is Engaged in This Planning</vt:lpstr>
      <vt:lpstr>Integrated Planning Group Membership (1)</vt:lpstr>
      <vt:lpstr>Integrated Planning Group Membership (2)</vt:lpstr>
      <vt:lpstr>Integrated Planning Group Membership (3)</vt:lpstr>
      <vt:lpstr>Charge To Planning Groups</vt:lpstr>
      <vt:lpstr>Detailed Expectations Have Been Defined for Component, Framework and Validation</vt:lpstr>
      <vt:lpstr>Agreed Outline of Final Reports (1)</vt:lpstr>
      <vt:lpstr>Agreed Outline of Final Reports (2)</vt:lpstr>
      <vt:lpstr>Outline</vt:lpstr>
      <vt:lpstr>Plasma Boundary Layer</vt:lpstr>
      <vt:lpstr>Plasma Boundary Layer Program Plans</vt:lpstr>
      <vt:lpstr>Pedestal</vt:lpstr>
      <vt:lpstr>Pedestal Plans (1)</vt:lpstr>
      <vt:lpstr>Pedestal Plans (2)</vt:lpstr>
      <vt:lpstr>Elements Required in Pedestal Models</vt:lpstr>
      <vt:lpstr>Core Profiles  Nonlinear Turbulence &amp; MHD</vt:lpstr>
      <vt:lpstr>Core Profiles, Nonlinear Turbulence &amp; MHD</vt:lpstr>
      <vt:lpstr>Wave Particle Interactions</vt:lpstr>
      <vt:lpstr>Wave Particle Interactions - Goals</vt:lpstr>
      <vt:lpstr>Disruption Avoidance and Mitigation</vt:lpstr>
      <vt:lpstr>Disruption Avoidance and Mitigation</vt:lpstr>
      <vt:lpstr>Disruption Avoidance and Mitigation Staged Development</vt:lpstr>
      <vt:lpstr>Further Integration</vt:lpstr>
      <vt:lpstr>Whole Device Modeling – Challenges and Requirements</vt:lpstr>
      <vt:lpstr>Whole Device Modeling – Critical Elements</vt:lpstr>
      <vt:lpstr>Whole Device Modeling - Roadmap</vt:lpstr>
      <vt:lpstr>Whole Device Modeling - Roadmap</vt:lpstr>
      <vt:lpstr>Continuing Activities</vt:lpstr>
      <vt:lpstr>Outline</vt:lpstr>
      <vt:lpstr>Response to PAC Recommendations (1)</vt:lpstr>
      <vt:lpstr>Response to PAC Recommendations (2)</vt:lpstr>
      <vt:lpstr>Response to PAC Recommendations (3)</vt:lpstr>
      <vt:lpstr>Response to PAC Recommendations (4)</vt:lpstr>
      <vt:lpstr>Response to PAC Recommendations (5)</vt:lpstr>
      <vt:lpstr>Response to PAC Recommendations (6)</vt:lpstr>
      <vt:lpstr>Response to PAC Recommendations (7)</vt:lpstr>
      <vt:lpstr>Summary</vt:lpstr>
    </vt:vector>
  </TitlesOfParts>
  <Company>MIT Plasma Science and Fusion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Martin Greenwald</dc:creator>
  <cp:lastModifiedBy>Martin Greenwald</cp:lastModifiedBy>
  <cp:revision>777</cp:revision>
  <dcterms:created xsi:type="dcterms:W3CDTF">2010-03-19T17:56:33Z</dcterms:created>
  <dcterms:modified xsi:type="dcterms:W3CDTF">2010-09-21T20:42:53Z</dcterms:modified>
</cp:coreProperties>
</file>