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sldIdLst>
    <p:sldId id="261" r:id="rId2"/>
    <p:sldId id="266" r:id="rId3"/>
    <p:sldId id="367" r:id="rId4"/>
    <p:sldId id="258" r:id="rId5"/>
    <p:sldId id="364" r:id="rId6"/>
    <p:sldId id="365" r:id="rId7"/>
    <p:sldId id="375" r:id="rId8"/>
    <p:sldId id="368" r:id="rId9"/>
    <p:sldId id="378" r:id="rId10"/>
    <p:sldId id="379" r:id="rId11"/>
    <p:sldId id="369" r:id="rId12"/>
    <p:sldId id="370" r:id="rId13"/>
    <p:sldId id="256" r:id="rId14"/>
    <p:sldId id="366" r:id="rId15"/>
    <p:sldId id="267" r:id="rId16"/>
    <p:sldId id="371" r:id="rId17"/>
    <p:sldId id="372" r:id="rId18"/>
    <p:sldId id="373" r:id="rId19"/>
    <p:sldId id="380" r:id="rId20"/>
    <p:sldId id="381" r:id="rId21"/>
    <p:sldId id="374" r:id="rId22"/>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5pPr>
    <a:lvl6pPr marL="2286000" algn="l" defTabSz="914400" rtl="0" eaLnBrk="1" latinLnBrk="0" hangingPunct="1">
      <a:defRPr sz="2400" kern="1200">
        <a:solidFill>
          <a:schemeClr val="bg1"/>
        </a:solidFill>
        <a:latin typeface="Times New Roman" pitchFamily="16" charset="0"/>
        <a:ea typeface="+mn-ea"/>
        <a:cs typeface="+mn-cs"/>
      </a:defRPr>
    </a:lvl6pPr>
    <a:lvl7pPr marL="2743200" algn="l" defTabSz="914400" rtl="0" eaLnBrk="1" latinLnBrk="0" hangingPunct="1">
      <a:defRPr sz="2400" kern="1200">
        <a:solidFill>
          <a:schemeClr val="bg1"/>
        </a:solidFill>
        <a:latin typeface="Times New Roman" pitchFamily="16" charset="0"/>
        <a:ea typeface="+mn-ea"/>
        <a:cs typeface="+mn-cs"/>
      </a:defRPr>
    </a:lvl7pPr>
    <a:lvl8pPr marL="3200400" algn="l" defTabSz="914400" rtl="0" eaLnBrk="1" latinLnBrk="0" hangingPunct="1">
      <a:defRPr sz="2400" kern="1200">
        <a:solidFill>
          <a:schemeClr val="bg1"/>
        </a:solidFill>
        <a:latin typeface="Times New Roman" pitchFamily="16" charset="0"/>
        <a:ea typeface="+mn-ea"/>
        <a:cs typeface="+mn-cs"/>
      </a:defRPr>
    </a:lvl8pPr>
    <a:lvl9pPr marL="3657600" algn="l" defTabSz="914400" rtl="0" eaLnBrk="1" latinLnBrk="0" hangingPunct="1">
      <a:defRPr sz="2400" kern="1200">
        <a:solidFill>
          <a:schemeClr val="bg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02" y="-58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defRPr/>
            </a:pPr>
            <a:endParaRPr lang="en-US" dirty="0"/>
          </a:p>
        </p:txBody>
      </p:sp>
      <p:sp>
        <p:nvSpPr>
          <p:cNvPr id="14339" name="Rectangle 2"/>
          <p:cNvSpPr>
            <a:spLocks noGrp="1" noRot="1" noChangeAspect="1" noChangeArrowheads="1"/>
          </p:cNvSpPr>
          <p:nvPr>
            <p:ph type="sldImg"/>
          </p:nvPr>
        </p:nvSpPr>
        <p:spPr bwMode="auto">
          <a:xfrm>
            <a:off x="-11798300" y="-11796713"/>
            <a:ext cx="11796712" cy="12490451"/>
          </a:xfrm>
          <a:prstGeom prst="rect">
            <a:avLst/>
          </a:prstGeom>
          <a:noFill/>
          <a:ln w="9525">
            <a:noFill/>
            <a:round/>
            <a:headEnd/>
            <a:tailEnd/>
          </a:ln>
        </p:spPr>
      </p:sp>
      <p:sp>
        <p:nvSpPr>
          <p:cNvPr id="3075" name="Rectangle 3"/>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17411" name="Rectangle 2"/>
          <p:cNvSpPr>
            <a:spLocks noGrp="1" noChangeArrowheads="1"/>
          </p:cNvSpPr>
          <p:nvPr>
            <p:ph type="body" idx="1"/>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17411" name="Rectangle 2"/>
          <p:cNvSpPr>
            <a:spLocks noGrp="1" noChangeArrowheads="1"/>
          </p:cNvSpPr>
          <p:nvPr>
            <p:ph type="body" idx="1"/>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17411" name="Rectangle 2"/>
          <p:cNvSpPr>
            <a:spLocks noGrp="1" noChangeArrowheads="1"/>
          </p:cNvSpPr>
          <p:nvPr>
            <p:ph type="body" idx="1"/>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17411" name="Rectangle 2"/>
          <p:cNvSpPr>
            <a:spLocks noGrp="1" noChangeArrowheads="1"/>
          </p:cNvSpPr>
          <p:nvPr>
            <p:ph type="body" idx="1"/>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63638" y="692150"/>
            <a:ext cx="4610100" cy="3457575"/>
          </a:xfrm>
          <a:solidFill>
            <a:srgbClr val="FFFFFF"/>
          </a:solidFill>
          <a:ln>
            <a:solidFill>
              <a:srgbClr val="000000"/>
            </a:solidFill>
            <a:miter lim="800000"/>
          </a:ln>
        </p:spPr>
      </p:sp>
      <p:sp>
        <p:nvSpPr>
          <p:cNvPr id="15363" name="Text Box 2"/>
          <p:cNvSpPr>
            <a:spLocks noGrp="1" noChangeArrowheads="1"/>
          </p:cNvSpPr>
          <p:nvPr>
            <p:ph type="body" idx="1"/>
          </p:nvPr>
        </p:nvSpPr>
        <p:spPr>
          <a:xfrm>
            <a:off x="923925" y="4379913"/>
            <a:ext cx="5086350" cy="4148137"/>
          </a:xfrm>
          <a:noFill/>
          <a:ln/>
        </p:spPr>
        <p:txBody>
          <a:bodyPr lIns="92160" tIns="46080" rIns="92160" bIns="46080"/>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latin typeface="Symbol" pitchFamily="16" charset="2"/>
                <a:ea typeface="DejaVu Sans" charset="0"/>
                <a:cs typeface="DejaVu Sans" charset="0"/>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898E35D8-6D58-4859-B68F-2FDAB284B1E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0D1AC8DF-57D5-4C75-BD8E-D94904CB1B9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609600"/>
            <a:ext cx="1941512" cy="5483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5313" cy="5483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3BFA219F-2671-4C1B-B0AB-E337A66195B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E9398AD9-90C1-4ED0-8E78-FF61B27B314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95134B43-379C-45BB-8E5C-6685A96A84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08413"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1200"/>
            <a:ext cx="3808412"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7A50258E-A7B1-4DE9-9A72-C1A3C000BFC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BC2F1B54-0277-449C-81B0-F7A3D6E7B1A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47E77EC0-6653-4582-908E-DC379EA163A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DDEC83CB-FCBF-4A5F-AD49-AAFE9131191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982CD748-79D5-4E66-B881-2CFAE6692E0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550D548C-7D17-41F5-97E8-908E6CE4857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09600"/>
            <a:ext cx="77692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69225" cy="41116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Text Box 3"/>
          <p:cNvSpPr txBox="1">
            <a:spLocks noChangeArrowheads="1"/>
          </p:cNvSpPr>
          <p:nvPr/>
        </p:nvSpPr>
        <p:spPr bwMode="auto">
          <a:xfrm>
            <a:off x="685800" y="6248400"/>
            <a:ext cx="1905000" cy="457200"/>
          </a:xfrm>
          <a:prstGeom prst="rect">
            <a:avLst/>
          </a:prstGeom>
          <a:noFill/>
          <a:ln w="9525">
            <a:noFill/>
            <a:round/>
            <a:headEnd/>
            <a:tailEnd/>
          </a:ln>
          <a:effectLst/>
        </p:spPr>
        <p:txBody>
          <a:bodyPr wrap="none" anchor="ctr"/>
          <a:lstStyle/>
          <a:p>
            <a:pPr>
              <a:defRPr/>
            </a:pPr>
            <a:endParaRPr lang="en-US" dirty="0"/>
          </a:p>
        </p:txBody>
      </p:sp>
      <p:sp>
        <p:nvSpPr>
          <p:cNvPr id="1028" name="Text Box 4"/>
          <p:cNvSpPr txBox="1">
            <a:spLocks noChangeArrowheads="1"/>
          </p:cNvSpPr>
          <p:nvPr/>
        </p:nvSpPr>
        <p:spPr bwMode="auto">
          <a:xfrm>
            <a:off x="3124200" y="6248400"/>
            <a:ext cx="2895600" cy="457200"/>
          </a:xfrm>
          <a:prstGeom prst="rect">
            <a:avLst/>
          </a:prstGeom>
          <a:noFill/>
          <a:ln w="9525">
            <a:noFill/>
            <a:round/>
            <a:headEnd/>
            <a:tailEnd/>
          </a:ln>
          <a:effectLst/>
        </p:spPr>
        <p:txBody>
          <a:bodyPr wrap="none" anchor="ctr"/>
          <a:lstStyle/>
          <a:p>
            <a:pPr>
              <a:defRPr/>
            </a:pPr>
            <a:endParaRPr lang="en-US" dirty="0"/>
          </a:p>
        </p:txBody>
      </p:sp>
      <p:sp>
        <p:nvSpPr>
          <p:cNvPr id="1029" name="Rectangle 5"/>
          <p:cNvSpPr>
            <a:spLocks noGrp="1" noChangeArrowheads="1"/>
          </p:cNvSpPr>
          <p:nvPr>
            <p:ph type="sldNum"/>
          </p:nvPr>
        </p:nvSpPr>
        <p:spPr bwMode="auto">
          <a:xfrm>
            <a:off x="65532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ea typeface="+mn-ea"/>
                <a:cs typeface="+mn-cs"/>
              </a:defRPr>
            </a:lvl1pPr>
          </a:lstStyle>
          <a:p>
            <a:pPr>
              <a:defRPr/>
            </a:pPr>
            <a:fld id="{7C31704E-6725-4824-96C1-F6287AE8571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143000"/>
            <a:ext cx="7772400" cy="2133600"/>
          </a:xfrm>
        </p:spPr>
        <p:txBody>
          <a:bodyPr/>
          <a:lstStyle/>
          <a:p>
            <a:r>
              <a:rPr lang="en-US" dirty="0" smtClean="0"/>
              <a:t>Progress &amp; plans for advanced components</a:t>
            </a:r>
          </a:p>
        </p:txBody>
      </p:sp>
      <p:sp>
        <p:nvSpPr>
          <p:cNvPr id="2051" name="Subtitle 2"/>
          <p:cNvSpPr>
            <a:spLocks noGrp="1"/>
          </p:cNvSpPr>
          <p:nvPr>
            <p:ph type="subTitle" idx="1"/>
          </p:nvPr>
        </p:nvSpPr>
        <p:spPr>
          <a:xfrm>
            <a:off x="1371600" y="3962400"/>
            <a:ext cx="6400800" cy="1752600"/>
          </a:xfrm>
        </p:spPr>
        <p:txBody>
          <a:bodyPr/>
          <a:lstStyle/>
          <a:p>
            <a:r>
              <a:rPr lang="en-US" dirty="0" err="1" smtClean="0"/>
              <a:t>Xianzhu</a:t>
            </a:r>
            <a:r>
              <a:rPr lang="en-US" dirty="0" smtClean="0"/>
              <a:t> Tang</a:t>
            </a:r>
          </a:p>
          <a:p>
            <a:r>
              <a:rPr lang="en-US" sz="2800" dirty="0" smtClean="0"/>
              <a:t>On behalf of the FSP component team</a:t>
            </a:r>
          </a:p>
          <a:p>
            <a:r>
              <a:rPr lang="en-US" sz="2800" dirty="0" smtClean="0"/>
              <a:t>&amp; FSP management team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73460" y="228600"/>
            <a:ext cx="7808540" cy="463846"/>
          </a:xfrm>
          <a:prstGeom prst="rect">
            <a:avLst/>
          </a:prstGeom>
          <a:noFill/>
          <a:ln w="9525">
            <a:noFill/>
            <a:round/>
            <a:headEnd/>
            <a:tailEnd/>
          </a:ln>
        </p:spPr>
        <p:txBody>
          <a:bodyPr wrap="squar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a:solidFill>
                  <a:srgbClr val="000000"/>
                </a:solidFill>
              </a:rPr>
              <a:t> </a:t>
            </a:r>
            <a:r>
              <a:rPr lang="en-US" dirty="0" smtClean="0">
                <a:solidFill>
                  <a:srgbClr val="000000"/>
                </a:solidFill>
              </a:rPr>
              <a:t>Developing components for prospective science apps projects</a:t>
            </a:r>
            <a:endParaRPr lang="en-US" dirty="0">
              <a:solidFill>
                <a:srgbClr val="000000"/>
              </a:solidFill>
            </a:endParaRPr>
          </a:p>
        </p:txBody>
      </p:sp>
      <p:grpSp>
        <p:nvGrpSpPr>
          <p:cNvPr id="2" name="Group 2"/>
          <p:cNvGrpSpPr>
            <a:grpSpLocks/>
          </p:cNvGrpSpPr>
          <p:nvPr/>
        </p:nvGrpSpPr>
        <p:grpSpPr bwMode="auto">
          <a:xfrm>
            <a:off x="533294" y="1143000"/>
            <a:ext cx="7696306" cy="4572000"/>
            <a:chOff x="367" y="1100"/>
            <a:chExt cx="4311" cy="2124"/>
          </a:xfrm>
        </p:grpSpPr>
        <p:sp>
          <p:nvSpPr>
            <p:cNvPr id="5126" name="Text Box 4"/>
            <p:cNvSpPr txBox="1">
              <a:spLocks noChangeArrowheads="1"/>
            </p:cNvSpPr>
            <p:nvPr/>
          </p:nvSpPr>
          <p:spPr bwMode="auto">
            <a:xfrm>
              <a:off x="367" y="1906"/>
              <a:ext cx="1995" cy="330"/>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A great new idea for component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by the proposer?</a:t>
              </a:r>
              <a:endParaRPr lang="en-US" sz="2000" dirty="0">
                <a:solidFill>
                  <a:srgbClr val="00B050"/>
                </a:solidFill>
              </a:endParaRPr>
            </a:p>
          </p:txBody>
        </p:sp>
        <p:sp>
          <p:nvSpPr>
            <p:cNvPr id="5127" name="Text Box 5"/>
            <p:cNvSpPr txBox="1">
              <a:spLocks noChangeArrowheads="1"/>
            </p:cNvSpPr>
            <p:nvPr/>
          </p:nvSpPr>
          <p:spPr bwMode="auto">
            <a:xfrm>
              <a:off x="389" y="1490"/>
              <a:ext cx="2786"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Required component does not exist anywhere</a:t>
              </a:r>
              <a:endParaRPr lang="en-US" sz="2000" dirty="0">
                <a:solidFill>
                  <a:srgbClr val="00B050"/>
                </a:solidFill>
              </a:endParaRPr>
            </a:p>
          </p:txBody>
        </p:sp>
        <p:sp>
          <p:nvSpPr>
            <p:cNvPr id="5128" name="Text Box 6"/>
            <p:cNvSpPr txBox="1">
              <a:spLocks noChangeArrowheads="1"/>
            </p:cNvSpPr>
            <p:nvPr/>
          </p:nvSpPr>
          <p:spPr bwMode="auto">
            <a:xfrm>
              <a:off x="389" y="1100"/>
              <a:ext cx="2402" cy="216"/>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solidFill>
                    <a:srgbClr val="006600"/>
                  </a:solidFill>
                </a:rPr>
                <a:t>Science apps project proposition</a:t>
              </a:r>
              <a:endParaRPr lang="en-US" dirty="0">
                <a:solidFill>
                  <a:srgbClr val="006600"/>
                </a:solidFill>
              </a:endParaRPr>
            </a:p>
          </p:txBody>
        </p:sp>
        <p:sp>
          <p:nvSpPr>
            <p:cNvPr id="5131" name="Text Box 9"/>
            <p:cNvSpPr txBox="1">
              <a:spLocks noChangeArrowheads="1"/>
            </p:cNvSpPr>
            <p:nvPr/>
          </p:nvSpPr>
          <p:spPr bwMode="auto">
            <a:xfrm>
              <a:off x="3697" y="2894"/>
              <a:ext cx="981" cy="330"/>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 Premature, try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Again! </a:t>
              </a:r>
            </a:p>
          </p:txBody>
        </p:sp>
        <p:sp>
          <p:nvSpPr>
            <p:cNvPr id="5132" name="Text Box 10"/>
            <p:cNvSpPr txBox="1">
              <a:spLocks noChangeArrowheads="1"/>
            </p:cNvSpPr>
            <p:nvPr/>
          </p:nvSpPr>
          <p:spPr bwMode="auto">
            <a:xfrm>
              <a:off x="2527" y="2341"/>
              <a:ext cx="901"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Anyone else?</a:t>
              </a:r>
              <a:endParaRPr lang="en-US" sz="2000" dirty="0">
                <a:solidFill>
                  <a:srgbClr val="00B050"/>
                </a:solidFill>
              </a:endParaRPr>
            </a:p>
          </p:txBody>
        </p:sp>
      </p:grpSp>
      <p:sp>
        <p:nvSpPr>
          <p:cNvPr id="512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cxnSp>
        <p:nvCxnSpPr>
          <p:cNvPr id="27" name="Straight Arrow Connector 26"/>
          <p:cNvCxnSpPr/>
          <p:nvPr/>
        </p:nvCxnSpPr>
        <p:spPr bwMode="auto">
          <a:xfrm rot="5400000">
            <a:off x="1486694" y="17899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rot="5400000">
            <a:off x="1486694" y="26281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rot="5400000">
            <a:off x="4891246" y="4403566"/>
            <a:ext cx="27432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
        <p:nvSpPr>
          <p:cNvPr id="35" name="Flowchart: Decision 34"/>
          <p:cNvSpPr/>
          <p:nvPr/>
        </p:nvSpPr>
        <p:spPr bwMode="auto">
          <a:xfrm>
            <a:off x="7010400" y="3733800"/>
            <a:ext cx="762000" cy="533400"/>
          </a:xfrm>
          <a:prstGeom prst="flowChartDecision">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dirty="0" smtClean="0"/>
              <a:t>N</a:t>
            </a:r>
            <a:endParaRPr kumimoji="0" lang="en-US" sz="2400" b="0" i="0" u="none" strike="noStrike" cap="none" normalizeH="0" baseline="0" dirty="0" smtClean="0">
              <a:ln>
                <a:noFill/>
              </a:ln>
              <a:solidFill>
                <a:schemeClr val="bg1"/>
              </a:solidFill>
              <a:effectLst/>
              <a:latin typeface="Times New Roman" pitchFamily="16" charset="0"/>
            </a:endParaRPr>
          </a:p>
        </p:txBody>
      </p:sp>
      <p:sp>
        <p:nvSpPr>
          <p:cNvPr id="37" name="Flowchart: Decision 36"/>
          <p:cNvSpPr/>
          <p:nvPr/>
        </p:nvSpPr>
        <p:spPr bwMode="auto">
          <a:xfrm>
            <a:off x="4648200" y="2743200"/>
            <a:ext cx="762000" cy="533400"/>
          </a:xfrm>
          <a:prstGeom prst="flowChartDecision">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dirty="0" smtClean="0"/>
              <a:t>N</a:t>
            </a:r>
            <a:endParaRPr kumimoji="0" lang="en-US" sz="2400" b="0" i="0" u="none" strike="noStrike" cap="none" normalizeH="0" baseline="0" dirty="0" smtClean="0">
              <a:ln>
                <a:noFill/>
              </a:ln>
              <a:solidFill>
                <a:schemeClr val="bg1"/>
              </a:solidFill>
              <a:effectLst/>
              <a:latin typeface="Times New Roman" pitchFamily="16" charset="0"/>
            </a:endParaRPr>
          </a:p>
        </p:txBody>
      </p:sp>
      <p:cxnSp>
        <p:nvCxnSpPr>
          <p:cNvPr id="39" name="Straight Arrow Connector 38"/>
          <p:cNvCxnSpPr/>
          <p:nvPr/>
        </p:nvCxnSpPr>
        <p:spPr bwMode="auto">
          <a:xfrm rot="5400000">
            <a:off x="4839494" y="35425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42" name="Straight Arrow Connector 41"/>
          <p:cNvCxnSpPr/>
          <p:nvPr/>
        </p:nvCxnSpPr>
        <p:spPr bwMode="auto">
          <a:xfrm>
            <a:off x="4297680" y="3046412"/>
            <a:ext cx="274320" cy="1588"/>
          </a:xfrm>
          <a:prstGeom prst="straightConnector1">
            <a:avLst/>
          </a:prstGeom>
          <a:solidFill>
            <a:srgbClr val="00B8FF"/>
          </a:solidFill>
          <a:ln w="41275" cap="flat" cmpd="sng" algn="ctr">
            <a:solidFill>
              <a:schemeClr val="tx1"/>
            </a:solidFill>
            <a:prstDash val="solid"/>
            <a:round/>
            <a:headEnd type="none" w="med" len="med"/>
            <a:tailEnd type="arrow"/>
          </a:ln>
          <a:effectLst/>
        </p:spPr>
      </p:cxnSp>
      <p:cxnSp>
        <p:nvCxnSpPr>
          <p:cNvPr id="43" name="Straight Arrow Connector 42"/>
          <p:cNvCxnSpPr/>
          <p:nvPr/>
        </p:nvCxnSpPr>
        <p:spPr bwMode="auto">
          <a:xfrm>
            <a:off x="6431280" y="4037012"/>
            <a:ext cx="274320" cy="1588"/>
          </a:xfrm>
          <a:prstGeom prst="straightConnector1">
            <a:avLst/>
          </a:prstGeom>
          <a:solidFill>
            <a:srgbClr val="00B8FF"/>
          </a:solidFill>
          <a:ln w="41275" cap="flat" cmpd="sng" algn="ctr">
            <a:solidFill>
              <a:schemeClr val="tx1"/>
            </a:solidFill>
            <a:prstDash val="solid"/>
            <a:round/>
            <a:headEnd type="none" w="med" len="med"/>
            <a:tailEnd type="arrow"/>
          </a:ln>
          <a:effectLst/>
        </p:spPr>
      </p:cxnSp>
      <p:cxnSp>
        <p:nvCxnSpPr>
          <p:cNvPr id="44" name="Straight Arrow Connector 43"/>
          <p:cNvCxnSpPr/>
          <p:nvPr/>
        </p:nvCxnSpPr>
        <p:spPr bwMode="auto">
          <a:xfrm rot="5400000">
            <a:off x="7200106" y="46093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
        <p:nvSpPr>
          <p:cNvPr id="22" name="Text Box 7"/>
          <p:cNvSpPr txBox="1">
            <a:spLocks noChangeArrowheads="1"/>
          </p:cNvSpPr>
          <p:nvPr/>
        </p:nvSpPr>
        <p:spPr bwMode="auto">
          <a:xfrm>
            <a:off x="1035101" y="4648200"/>
            <a:ext cx="4527499" cy="71006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Collaborative new component prototyping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&amp; development project </a:t>
            </a:r>
          </a:p>
        </p:txBody>
      </p:sp>
      <p:cxnSp>
        <p:nvCxnSpPr>
          <p:cNvPr id="24" name="Straight Arrow Connector 23"/>
          <p:cNvCxnSpPr/>
          <p:nvPr/>
        </p:nvCxnSpPr>
        <p:spPr bwMode="auto">
          <a:xfrm rot="5400000">
            <a:off x="1309846" y="4174966"/>
            <a:ext cx="73152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rot="5400000">
            <a:off x="3086894" y="55999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
        <p:nvSpPr>
          <p:cNvPr id="26" name="Text Box 9"/>
          <p:cNvSpPr txBox="1">
            <a:spLocks noChangeArrowheads="1"/>
          </p:cNvSpPr>
          <p:nvPr/>
        </p:nvSpPr>
        <p:spPr bwMode="auto">
          <a:xfrm>
            <a:off x="1676400" y="5867400"/>
            <a:ext cx="4453761" cy="71006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 </a:t>
            </a:r>
            <a:r>
              <a:rPr lang="en-US" sz="2000" dirty="0" smtClean="0">
                <a:solidFill>
                  <a:schemeClr val="tx1"/>
                </a:solidFill>
              </a:rPr>
              <a:t>Commit to component library to support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chemeClr val="tx1"/>
                </a:solidFill>
              </a:rPr>
              <a:t>relevant science apps project proposals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 y="152400"/>
            <a:ext cx="8915400" cy="609600"/>
          </a:xfrm>
        </p:spPr>
        <p:txBody>
          <a:bodyPr>
            <a:normAutofit fontScale="90000"/>
          </a:bodyPr>
          <a:lstStyle/>
          <a:p>
            <a:r>
              <a:rPr lang="en-US" sz="3400" dirty="0" smtClean="0"/>
              <a:t>Working with the framework team</a:t>
            </a:r>
          </a:p>
        </p:txBody>
      </p:sp>
      <p:sp>
        <p:nvSpPr>
          <p:cNvPr id="9219"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9220" name="Text Placeholder 6"/>
          <p:cNvSpPr>
            <a:spLocks noGrp="1"/>
          </p:cNvSpPr>
          <p:nvPr>
            <p:ph type="body" idx="1"/>
          </p:nvPr>
        </p:nvSpPr>
        <p:spPr>
          <a:xfrm>
            <a:off x="609600" y="1600200"/>
            <a:ext cx="7848600" cy="3581400"/>
          </a:xfrm>
        </p:spPr>
        <p:txBody>
          <a:bodyPr>
            <a:normAutofit fontScale="85000" lnSpcReduction="10000"/>
          </a:bodyPr>
          <a:lstStyle/>
          <a:p>
            <a:pPr>
              <a:buFont typeface="Wingdings" pitchFamily="2" charset="2"/>
              <a:buChar char="Ø"/>
            </a:pPr>
            <a:r>
              <a:rPr lang="en-US" b="0" dirty="0" smtClean="0"/>
              <a:t>Framework/infrastructure/integration team is a parallel capability organization which provides stewardship of the FSP framework (software infrastructure for integration).</a:t>
            </a:r>
          </a:p>
          <a:p>
            <a:pPr>
              <a:buFont typeface="Wingdings" pitchFamily="2" charset="2"/>
              <a:buChar char="Ø"/>
            </a:pPr>
            <a:r>
              <a:rPr lang="en-US" b="0" dirty="0" smtClean="0"/>
              <a:t>Work with the framework team to articulate the component functionality requirements in facilitating physics coupling of components.</a:t>
            </a:r>
          </a:p>
          <a:p>
            <a:pPr>
              <a:buFont typeface="Wingdings" pitchFamily="2" charset="2"/>
              <a:buChar char="Ø"/>
            </a:pPr>
            <a:r>
              <a:rPr lang="en-US" b="0" dirty="0" smtClean="0"/>
              <a:t>Work with the framework team to specify component data communication interface and naming convention.</a:t>
            </a:r>
          </a:p>
          <a:p>
            <a:pPr>
              <a:buFont typeface="Wingdings" pitchFamily="2" charset="2"/>
              <a:buChar char="Ø"/>
            </a:pPr>
            <a:r>
              <a:rPr lang="en-US" b="0" dirty="0" smtClean="0"/>
              <a:t>Standardizes toward a common FSP (internal) data structure</a:t>
            </a:r>
          </a:p>
          <a:p>
            <a:pPr lvl="1">
              <a:buFont typeface="Wingdings" pitchFamily="2" charset="2"/>
              <a:buChar char="Ø"/>
            </a:pPr>
            <a:r>
              <a:rPr lang="en-US" b="0" dirty="0" smtClean="0"/>
              <a:t>External data representation follows FSP common standard from day one.</a:t>
            </a:r>
          </a:p>
          <a:p>
            <a:pPr>
              <a:buFont typeface="Wingdings" pitchFamily="2" charset="2"/>
              <a:buChar char="Ø"/>
            </a:pPr>
            <a:r>
              <a:rPr lang="en-US" b="0" dirty="0" smtClean="0"/>
              <a:t>Co-develop and deploy code development technology/standard, best practice in quality assurance, and verification suite.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2362200"/>
            <a:ext cx="8229600" cy="1600200"/>
          </a:xfrm>
        </p:spPr>
        <p:txBody>
          <a:bodyPr>
            <a:normAutofit/>
          </a:bodyPr>
          <a:lstStyle/>
          <a:p>
            <a:r>
              <a:rPr lang="en-US" dirty="0" smtClean="0"/>
              <a:t>Completing component execution plan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1143000" y="228600"/>
            <a:ext cx="6477000" cy="609600"/>
          </a:xfrm>
          <a:prstGeom prst="rect">
            <a:avLst/>
          </a:prstGeom>
          <a:noFill/>
          <a:ln w="9525">
            <a:noFill/>
            <a:round/>
            <a:headEnd/>
            <a:tailEnd/>
          </a:ln>
        </p:spPr>
        <p:txBody>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a:solidFill>
                  <a:srgbClr val="24459C"/>
                </a:solidFill>
              </a:rPr>
              <a:t>FSP component </a:t>
            </a:r>
            <a:r>
              <a:rPr lang="en-US" dirty="0" smtClean="0">
                <a:solidFill>
                  <a:srgbClr val="24459C"/>
                </a:solidFill>
              </a:rPr>
              <a:t>strategy being carried out</a:t>
            </a:r>
            <a:endParaRPr lang="en-US" dirty="0">
              <a:solidFill>
                <a:srgbClr val="24459C"/>
              </a:solidFill>
            </a:endParaRPr>
          </a:p>
        </p:txBody>
      </p:sp>
      <p:sp>
        <p:nvSpPr>
          <p:cNvPr id="3076"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grpSp>
        <p:nvGrpSpPr>
          <p:cNvPr id="3077" name="Group 4"/>
          <p:cNvGrpSpPr>
            <a:grpSpLocks/>
          </p:cNvGrpSpPr>
          <p:nvPr/>
        </p:nvGrpSpPr>
        <p:grpSpPr bwMode="auto">
          <a:xfrm>
            <a:off x="457200" y="1320800"/>
            <a:ext cx="8166100" cy="5219700"/>
            <a:chOff x="345" y="832"/>
            <a:chExt cx="5144" cy="3288"/>
          </a:xfrm>
        </p:grpSpPr>
        <p:sp>
          <p:nvSpPr>
            <p:cNvPr id="3081" name="Text Box 5"/>
            <p:cNvSpPr txBox="1">
              <a:spLocks noChangeArrowheads="1"/>
            </p:cNvSpPr>
            <p:nvPr/>
          </p:nvSpPr>
          <p:spPr bwMode="auto">
            <a:xfrm>
              <a:off x="1840" y="832"/>
              <a:ext cx="1415" cy="21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Fusion program direction</a:t>
              </a:r>
            </a:p>
          </p:txBody>
        </p:sp>
        <p:sp>
          <p:nvSpPr>
            <p:cNvPr id="3082" name="Text Box 6"/>
            <p:cNvSpPr txBox="1">
              <a:spLocks noChangeArrowheads="1"/>
            </p:cNvSpPr>
            <p:nvPr/>
          </p:nvSpPr>
          <p:spPr bwMode="auto">
            <a:xfrm>
              <a:off x="2114" y="1220"/>
              <a:ext cx="898" cy="212"/>
            </a:xfrm>
            <a:prstGeom prst="rect">
              <a:avLst/>
            </a:prstGeom>
            <a:solidFill>
              <a:srgbClr val="FF00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Science drivers</a:t>
              </a:r>
            </a:p>
          </p:txBody>
        </p:sp>
        <p:sp>
          <p:nvSpPr>
            <p:cNvPr id="3083" name="Text Box 7"/>
            <p:cNvSpPr txBox="1">
              <a:spLocks noChangeArrowheads="1"/>
            </p:cNvSpPr>
            <p:nvPr/>
          </p:nvSpPr>
          <p:spPr bwMode="auto">
            <a:xfrm>
              <a:off x="3446" y="1220"/>
              <a:ext cx="1884" cy="212"/>
            </a:xfrm>
            <a:prstGeom prst="rect">
              <a:avLst/>
            </a:prstGeom>
            <a:no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Required comp. physics capability</a:t>
              </a:r>
            </a:p>
          </p:txBody>
        </p:sp>
        <p:sp>
          <p:nvSpPr>
            <p:cNvPr id="3084" name="Text Box 8"/>
            <p:cNvSpPr txBox="1">
              <a:spLocks noChangeArrowheads="1"/>
            </p:cNvSpPr>
            <p:nvPr/>
          </p:nvSpPr>
          <p:spPr bwMode="auto">
            <a:xfrm>
              <a:off x="3440" y="1604"/>
              <a:ext cx="1671"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Factorization into components</a:t>
              </a:r>
            </a:p>
          </p:txBody>
        </p:sp>
        <p:sp>
          <p:nvSpPr>
            <p:cNvPr id="2" name="Text Box 9"/>
            <p:cNvSpPr txBox="1">
              <a:spLocks noChangeArrowheads="1"/>
            </p:cNvSpPr>
            <p:nvPr/>
          </p:nvSpPr>
          <p:spPr bwMode="auto">
            <a:xfrm>
              <a:off x="1471" y="1604"/>
              <a:ext cx="1613" cy="212"/>
            </a:xfrm>
            <a:prstGeom prst="rect">
              <a:avLst/>
            </a:prstGeom>
            <a:solidFill>
              <a:srgbClr val="00FF00">
                <a:alpha val="96999"/>
              </a:srgbClr>
            </a:solidFill>
            <a:ln w="12600">
              <a:solidFill>
                <a:srgbClr val="000000"/>
              </a:solidFill>
              <a:miter lim="800000"/>
              <a:headEnd/>
              <a:tailEnd/>
            </a:ln>
            <a:effectLst/>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dirty="0">
                  <a:solidFill>
                    <a:srgbClr val="000000"/>
                  </a:solidFill>
                  <a:effectLst>
                    <a:outerShdw blurRad="38100" dist="38100" dir="2700000" algn="tl">
                      <a:srgbClr val="FFFFFF"/>
                    </a:outerShdw>
                  </a:effectLst>
                </a:rPr>
                <a:t>FSP</a:t>
              </a:r>
              <a:r>
                <a:rPr lang="en-US" sz="1600" dirty="0">
                  <a:solidFill>
                    <a:srgbClr val="000000"/>
                  </a:solidFill>
                </a:rPr>
                <a:t> component specification</a:t>
              </a:r>
            </a:p>
          </p:txBody>
        </p:sp>
        <p:sp>
          <p:nvSpPr>
            <p:cNvPr id="3086" name="Text Box 10"/>
            <p:cNvSpPr txBox="1">
              <a:spLocks noChangeArrowheads="1"/>
            </p:cNvSpPr>
            <p:nvPr/>
          </p:nvSpPr>
          <p:spPr bwMode="auto">
            <a:xfrm>
              <a:off x="377" y="2084"/>
              <a:ext cx="1155"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Existing capabilities</a:t>
              </a:r>
            </a:p>
          </p:txBody>
        </p:sp>
        <p:sp>
          <p:nvSpPr>
            <p:cNvPr id="3087" name="Text Box 11"/>
            <p:cNvSpPr txBox="1">
              <a:spLocks noChangeArrowheads="1"/>
            </p:cNvSpPr>
            <p:nvPr/>
          </p:nvSpPr>
          <p:spPr bwMode="auto">
            <a:xfrm>
              <a:off x="2477" y="2084"/>
              <a:ext cx="377"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Gaps</a:t>
              </a:r>
            </a:p>
          </p:txBody>
        </p:sp>
        <p:sp>
          <p:nvSpPr>
            <p:cNvPr id="3088" name="Text Box 12"/>
            <p:cNvSpPr txBox="1">
              <a:spLocks noChangeArrowheads="1"/>
            </p:cNvSpPr>
            <p:nvPr/>
          </p:nvSpPr>
          <p:spPr bwMode="auto">
            <a:xfrm>
              <a:off x="859" y="2564"/>
              <a:ext cx="1450"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FSP candidate component</a:t>
              </a:r>
            </a:p>
          </p:txBody>
        </p:sp>
        <p:sp>
          <p:nvSpPr>
            <p:cNvPr id="3089" name="Text Box 13"/>
            <p:cNvSpPr txBox="1">
              <a:spLocks noChangeArrowheads="1"/>
            </p:cNvSpPr>
            <p:nvPr/>
          </p:nvSpPr>
          <p:spPr bwMode="auto">
            <a:xfrm>
              <a:off x="345" y="2996"/>
              <a:ext cx="1992"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Required improvements &amp; resources</a:t>
              </a:r>
            </a:p>
          </p:txBody>
        </p:sp>
        <p:sp>
          <p:nvSpPr>
            <p:cNvPr id="3090" name="Text Box 14"/>
            <p:cNvSpPr txBox="1">
              <a:spLocks noChangeArrowheads="1"/>
            </p:cNvSpPr>
            <p:nvPr/>
          </p:nvSpPr>
          <p:spPr bwMode="auto">
            <a:xfrm>
              <a:off x="1712" y="3407"/>
              <a:ext cx="2395" cy="234"/>
            </a:xfrm>
            <a:prstGeom prst="rect">
              <a:avLst/>
            </a:prstGeom>
            <a:noFill/>
            <a:ln w="12600">
              <a:solidFill>
                <a:srgbClr val="000000"/>
              </a:solidFill>
              <a:miter lim="800000"/>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1800">
                  <a:solidFill>
                    <a:srgbClr val="000000"/>
                  </a:solidFill>
                </a:rPr>
                <a:t>			            </a:t>
              </a:r>
              <a:r>
                <a:rPr lang="en-US" sz="1800">
                  <a:solidFill>
                    <a:srgbClr val="000000"/>
                  </a:solidFill>
                  <a:latin typeface="Symbol" pitchFamily="16" charset="2"/>
                </a:rPr>
                <a:t></a:t>
              </a:r>
              <a:r>
                <a:rPr lang="en-US" sz="1800">
                  <a:solidFill>
                    <a:srgbClr val="000000"/>
                  </a:solidFill>
                </a:rPr>
                <a:t> software</a:t>
              </a:r>
            </a:p>
          </p:txBody>
        </p:sp>
        <p:sp>
          <p:nvSpPr>
            <p:cNvPr id="3091" name="Text Box 15"/>
            <p:cNvSpPr txBox="1">
              <a:spLocks noChangeArrowheads="1"/>
            </p:cNvSpPr>
            <p:nvPr/>
          </p:nvSpPr>
          <p:spPr bwMode="auto">
            <a:xfrm>
              <a:off x="2297" y="3792"/>
              <a:ext cx="506" cy="232"/>
            </a:xfrm>
            <a:prstGeom prst="rect">
              <a:avLst/>
            </a:prstGeom>
            <a:solidFill>
              <a:srgbClr val="FF00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rPr>
                <a:t>V &amp; V</a:t>
              </a:r>
            </a:p>
          </p:txBody>
        </p:sp>
        <p:sp>
          <p:nvSpPr>
            <p:cNvPr id="3092" name="Text Box 16"/>
            <p:cNvSpPr txBox="1">
              <a:spLocks noChangeArrowheads="1"/>
            </p:cNvSpPr>
            <p:nvPr/>
          </p:nvSpPr>
          <p:spPr bwMode="auto">
            <a:xfrm>
              <a:off x="3105" y="2592"/>
              <a:ext cx="818"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Opportunities</a:t>
              </a:r>
            </a:p>
          </p:txBody>
        </p:sp>
        <p:sp>
          <p:nvSpPr>
            <p:cNvPr id="3093" name="Text Box 17"/>
            <p:cNvSpPr txBox="1">
              <a:spLocks noChangeArrowheads="1"/>
            </p:cNvSpPr>
            <p:nvPr/>
          </p:nvSpPr>
          <p:spPr bwMode="auto">
            <a:xfrm>
              <a:off x="3869" y="2084"/>
              <a:ext cx="1620"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Existing exploratory research</a:t>
              </a:r>
            </a:p>
          </p:txBody>
        </p:sp>
        <p:sp>
          <p:nvSpPr>
            <p:cNvPr id="3094" name="Text Box 18"/>
            <p:cNvSpPr txBox="1">
              <a:spLocks noChangeArrowheads="1"/>
            </p:cNvSpPr>
            <p:nvPr/>
          </p:nvSpPr>
          <p:spPr bwMode="auto">
            <a:xfrm>
              <a:off x="3133" y="2996"/>
              <a:ext cx="1687" cy="212"/>
            </a:xfrm>
            <a:prstGeom prst="rect">
              <a:avLst/>
            </a:prstGeom>
            <a:solidFill>
              <a:srgbClr val="00FF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rPr>
                <a:t>New FSP component initiative</a:t>
              </a:r>
            </a:p>
          </p:txBody>
        </p:sp>
        <p:sp>
          <p:nvSpPr>
            <p:cNvPr id="3095" name="Line 19"/>
            <p:cNvSpPr>
              <a:spLocks noChangeShapeType="1"/>
            </p:cNvSpPr>
            <p:nvPr/>
          </p:nvSpPr>
          <p:spPr bwMode="auto">
            <a:xfrm>
              <a:off x="2544" y="1104"/>
              <a:ext cx="1" cy="96"/>
            </a:xfrm>
            <a:prstGeom prst="line">
              <a:avLst/>
            </a:prstGeom>
            <a:noFill/>
            <a:ln w="9360">
              <a:solidFill>
                <a:srgbClr val="000000"/>
              </a:solidFill>
              <a:miter lim="800000"/>
              <a:headEnd/>
              <a:tailEnd type="triangle" w="med" len="med"/>
            </a:ln>
          </p:spPr>
          <p:txBody>
            <a:bodyPr/>
            <a:lstStyle/>
            <a:p>
              <a:endParaRPr lang="en-US"/>
            </a:p>
          </p:txBody>
        </p:sp>
        <p:sp>
          <p:nvSpPr>
            <p:cNvPr id="3096" name="Line 20"/>
            <p:cNvSpPr>
              <a:spLocks noChangeShapeType="1"/>
            </p:cNvSpPr>
            <p:nvPr/>
          </p:nvSpPr>
          <p:spPr bwMode="auto">
            <a:xfrm>
              <a:off x="3120" y="1344"/>
              <a:ext cx="144" cy="1"/>
            </a:xfrm>
            <a:prstGeom prst="line">
              <a:avLst/>
            </a:prstGeom>
            <a:noFill/>
            <a:ln w="9360">
              <a:solidFill>
                <a:srgbClr val="000000"/>
              </a:solidFill>
              <a:miter lim="800000"/>
              <a:headEnd/>
              <a:tailEnd type="triangle" w="med" len="med"/>
            </a:ln>
          </p:spPr>
          <p:txBody>
            <a:bodyPr/>
            <a:lstStyle/>
            <a:p>
              <a:endParaRPr lang="en-US"/>
            </a:p>
          </p:txBody>
        </p:sp>
        <p:sp>
          <p:nvSpPr>
            <p:cNvPr id="3097" name="Line 21"/>
            <p:cNvSpPr>
              <a:spLocks noChangeShapeType="1"/>
            </p:cNvSpPr>
            <p:nvPr/>
          </p:nvSpPr>
          <p:spPr bwMode="auto">
            <a:xfrm>
              <a:off x="4224" y="1488"/>
              <a:ext cx="1" cy="96"/>
            </a:xfrm>
            <a:prstGeom prst="line">
              <a:avLst/>
            </a:prstGeom>
            <a:noFill/>
            <a:ln w="9360">
              <a:solidFill>
                <a:srgbClr val="000000"/>
              </a:solidFill>
              <a:miter lim="800000"/>
              <a:headEnd/>
              <a:tailEnd type="triangle" w="med" len="med"/>
            </a:ln>
          </p:spPr>
          <p:txBody>
            <a:bodyPr/>
            <a:lstStyle/>
            <a:p>
              <a:endParaRPr lang="en-US"/>
            </a:p>
          </p:txBody>
        </p:sp>
        <p:sp>
          <p:nvSpPr>
            <p:cNvPr id="3098" name="Line 22"/>
            <p:cNvSpPr>
              <a:spLocks noChangeShapeType="1"/>
            </p:cNvSpPr>
            <p:nvPr/>
          </p:nvSpPr>
          <p:spPr bwMode="auto">
            <a:xfrm flipH="1">
              <a:off x="3214" y="1728"/>
              <a:ext cx="100" cy="1"/>
            </a:xfrm>
            <a:prstGeom prst="line">
              <a:avLst/>
            </a:prstGeom>
            <a:noFill/>
            <a:ln w="9360">
              <a:solidFill>
                <a:srgbClr val="000000"/>
              </a:solidFill>
              <a:miter lim="800000"/>
              <a:headEnd/>
              <a:tailEnd type="triangle" w="med" len="med"/>
            </a:ln>
          </p:spPr>
          <p:txBody>
            <a:bodyPr/>
            <a:lstStyle/>
            <a:p>
              <a:endParaRPr lang="en-US"/>
            </a:p>
          </p:txBody>
        </p:sp>
        <p:sp>
          <p:nvSpPr>
            <p:cNvPr id="3099" name="Line 23"/>
            <p:cNvSpPr>
              <a:spLocks noChangeShapeType="1"/>
            </p:cNvSpPr>
            <p:nvPr/>
          </p:nvSpPr>
          <p:spPr bwMode="auto">
            <a:xfrm>
              <a:off x="2640" y="1872"/>
              <a:ext cx="1" cy="144"/>
            </a:xfrm>
            <a:prstGeom prst="line">
              <a:avLst/>
            </a:prstGeom>
            <a:noFill/>
            <a:ln w="9360">
              <a:solidFill>
                <a:srgbClr val="000000"/>
              </a:solidFill>
              <a:miter lim="800000"/>
              <a:headEnd/>
              <a:tailEnd type="triangle" w="med" len="med"/>
            </a:ln>
          </p:spPr>
          <p:txBody>
            <a:bodyPr/>
            <a:lstStyle/>
            <a:p>
              <a:endParaRPr lang="en-US"/>
            </a:p>
          </p:txBody>
        </p:sp>
        <p:sp>
          <p:nvSpPr>
            <p:cNvPr id="3100" name="Line 24"/>
            <p:cNvSpPr>
              <a:spLocks noChangeShapeType="1"/>
            </p:cNvSpPr>
            <p:nvPr/>
          </p:nvSpPr>
          <p:spPr bwMode="auto">
            <a:xfrm>
              <a:off x="1632" y="2208"/>
              <a:ext cx="720" cy="1"/>
            </a:xfrm>
            <a:prstGeom prst="line">
              <a:avLst/>
            </a:prstGeom>
            <a:noFill/>
            <a:ln w="9360">
              <a:solidFill>
                <a:srgbClr val="000000"/>
              </a:solidFill>
              <a:miter lim="800000"/>
              <a:headEnd/>
              <a:tailEnd type="triangle" w="med" len="med"/>
            </a:ln>
          </p:spPr>
          <p:txBody>
            <a:bodyPr/>
            <a:lstStyle/>
            <a:p>
              <a:endParaRPr lang="en-US"/>
            </a:p>
          </p:txBody>
        </p:sp>
        <p:sp>
          <p:nvSpPr>
            <p:cNvPr id="3101" name="Line 25"/>
            <p:cNvSpPr>
              <a:spLocks noChangeShapeType="1"/>
            </p:cNvSpPr>
            <p:nvPr/>
          </p:nvSpPr>
          <p:spPr bwMode="auto">
            <a:xfrm>
              <a:off x="1296" y="2352"/>
              <a:ext cx="192" cy="144"/>
            </a:xfrm>
            <a:prstGeom prst="line">
              <a:avLst/>
            </a:prstGeom>
            <a:noFill/>
            <a:ln w="9360">
              <a:solidFill>
                <a:srgbClr val="000000"/>
              </a:solidFill>
              <a:miter lim="800000"/>
              <a:headEnd/>
              <a:tailEnd type="triangle" w="med" len="med"/>
            </a:ln>
          </p:spPr>
          <p:txBody>
            <a:bodyPr/>
            <a:lstStyle/>
            <a:p>
              <a:endParaRPr lang="en-US"/>
            </a:p>
          </p:txBody>
        </p:sp>
        <p:sp>
          <p:nvSpPr>
            <p:cNvPr id="3102" name="Line 26"/>
            <p:cNvSpPr>
              <a:spLocks noChangeShapeType="1"/>
            </p:cNvSpPr>
            <p:nvPr/>
          </p:nvSpPr>
          <p:spPr bwMode="auto">
            <a:xfrm flipH="1">
              <a:off x="2062" y="2352"/>
              <a:ext cx="484" cy="144"/>
            </a:xfrm>
            <a:prstGeom prst="line">
              <a:avLst/>
            </a:prstGeom>
            <a:noFill/>
            <a:ln w="9360">
              <a:solidFill>
                <a:srgbClr val="000000"/>
              </a:solidFill>
              <a:miter lim="800000"/>
              <a:headEnd/>
              <a:tailEnd type="triangle" w="med" len="med"/>
            </a:ln>
          </p:spPr>
          <p:txBody>
            <a:bodyPr/>
            <a:lstStyle/>
            <a:p>
              <a:endParaRPr lang="en-US"/>
            </a:p>
          </p:txBody>
        </p:sp>
        <p:sp>
          <p:nvSpPr>
            <p:cNvPr id="3103" name="Line 27"/>
            <p:cNvSpPr>
              <a:spLocks noChangeShapeType="1"/>
            </p:cNvSpPr>
            <p:nvPr/>
          </p:nvSpPr>
          <p:spPr bwMode="auto">
            <a:xfrm>
              <a:off x="1632" y="2832"/>
              <a:ext cx="1" cy="144"/>
            </a:xfrm>
            <a:prstGeom prst="line">
              <a:avLst/>
            </a:prstGeom>
            <a:noFill/>
            <a:ln w="9360">
              <a:solidFill>
                <a:srgbClr val="000000"/>
              </a:solidFill>
              <a:miter lim="800000"/>
              <a:headEnd/>
              <a:tailEnd type="triangle" w="med" len="med"/>
            </a:ln>
          </p:spPr>
          <p:txBody>
            <a:bodyPr/>
            <a:lstStyle/>
            <a:p>
              <a:endParaRPr lang="en-US"/>
            </a:p>
          </p:txBody>
        </p:sp>
        <p:sp>
          <p:nvSpPr>
            <p:cNvPr id="3104" name="Line 28"/>
            <p:cNvSpPr>
              <a:spLocks noChangeShapeType="1"/>
            </p:cNvSpPr>
            <p:nvPr/>
          </p:nvSpPr>
          <p:spPr bwMode="auto">
            <a:xfrm>
              <a:off x="1632" y="3264"/>
              <a:ext cx="480" cy="96"/>
            </a:xfrm>
            <a:prstGeom prst="line">
              <a:avLst/>
            </a:prstGeom>
            <a:noFill/>
            <a:ln w="9360">
              <a:solidFill>
                <a:srgbClr val="000000"/>
              </a:solidFill>
              <a:miter lim="800000"/>
              <a:headEnd/>
              <a:tailEnd type="triangle" w="med" len="med"/>
            </a:ln>
          </p:spPr>
          <p:txBody>
            <a:bodyPr/>
            <a:lstStyle/>
            <a:p>
              <a:endParaRPr lang="en-US"/>
            </a:p>
          </p:txBody>
        </p:sp>
        <p:sp>
          <p:nvSpPr>
            <p:cNvPr id="3105" name="Line 29"/>
            <p:cNvSpPr>
              <a:spLocks noChangeShapeType="1"/>
            </p:cNvSpPr>
            <p:nvPr/>
          </p:nvSpPr>
          <p:spPr bwMode="auto">
            <a:xfrm>
              <a:off x="2880" y="2352"/>
              <a:ext cx="432" cy="144"/>
            </a:xfrm>
            <a:prstGeom prst="line">
              <a:avLst/>
            </a:prstGeom>
            <a:noFill/>
            <a:ln w="9360">
              <a:solidFill>
                <a:srgbClr val="000000"/>
              </a:solidFill>
              <a:miter lim="800000"/>
              <a:headEnd/>
              <a:tailEnd type="triangle" w="med" len="med"/>
            </a:ln>
          </p:spPr>
          <p:txBody>
            <a:bodyPr/>
            <a:lstStyle/>
            <a:p>
              <a:endParaRPr lang="en-US"/>
            </a:p>
          </p:txBody>
        </p:sp>
        <p:sp>
          <p:nvSpPr>
            <p:cNvPr id="3106" name="Line 30"/>
            <p:cNvSpPr>
              <a:spLocks noChangeShapeType="1"/>
            </p:cNvSpPr>
            <p:nvPr/>
          </p:nvSpPr>
          <p:spPr bwMode="auto">
            <a:xfrm flipH="1">
              <a:off x="3742" y="2352"/>
              <a:ext cx="628" cy="144"/>
            </a:xfrm>
            <a:prstGeom prst="line">
              <a:avLst/>
            </a:prstGeom>
            <a:noFill/>
            <a:ln w="9360">
              <a:solidFill>
                <a:srgbClr val="000000"/>
              </a:solidFill>
              <a:miter lim="800000"/>
              <a:headEnd/>
              <a:tailEnd type="triangle" w="med" len="med"/>
            </a:ln>
          </p:spPr>
          <p:txBody>
            <a:bodyPr/>
            <a:lstStyle/>
            <a:p>
              <a:endParaRPr lang="en-US"/>
            </a:p>
          </p:txBody>
        </p:sp>
        <p:sp>
          <p:nvSpPr>
            <p:cNvPr id="3107" name="Line 31"/>
            <p:cNvSpPr>
              <a:spLocks noChangeShapeType="1"/>
            </p:cNvSpPr>
            <p:nvPr/>
          </p:nvSpPr>
          <p:spPr bwMode="auto">
            <a:xfrm>
              <a:off x="3504" y="2832"/>
              <a:ext cx="1" cy="144"/>
            </a:xfrm>
            <a:prstGeom prst="line">
              <a:avLst/>
            </a:prstGeom>
            <a:noFill/>
            <a:ln w="9360">
              <a:solidFill>
                <a:srgbClr val="000000"/>
              </a:solidFill>
              <a:miter lim="800000"/>
              <a:headEnd/>
              <a:tailEnd type="triangle" w="med" len="med"/>
            </a:ln>
          </p:spPr>
          <p:txBody>
            <a:bodyPr/>
            <a:lstStyle/>
            <a:p>
              <a:endParaRPr lang="en-US"/>
            </a:p>
          </p:txBody>
        </p:sp>
        <p:sp>
          <p:nvSpPr>
            <p:cNvPr id="3108" name="Line 32"/>
            <p:cNvSpPr>
              <a:spLocks noChangeShapeType="1"/>
            </p:cNvSpPr>
            <p:nvPr/>
          </p:nvSpPr>
          <p:spPr bwMode="auto">
            <a:xfrm flipH="1">
              <a:off x="3022" y="3264"/>
              <a:ext cx="484" cy="96"/>
            </a:xfrm>
            <a:prstGeom prst="line">
              <a:avLst/>
            </a:prstGeom>
            <a:noFill/>
            <a:ln w="9360">
              <a:solidFill>
                <a:srgbClr val="000000"/>
              </a:solidFill>
              <a:miter lim="800000"/>
              <a:headEnd/>
              <a:tailEnd type="triangle" w="med" len="med"/>
            </a:ln>
          </p:spPr>
          <p:txBody>
            <a:bodyPr/>
            <a:lstStyle/>
            <a:p>
              <a:endParaRPr lang="en-US"/>
            </a:p>
          </p:txBody>
        </p:sp>
        <p:sp>
          <p:nvSpPr>
            <p:cNvPr id="3109" name="Line 33"/>
            <p:cNvSpPr>
              <a:spLocks noChangeShapeType="1"/>
            </p:cNvSpPr>
            <p:nvPr/>
          </p:nvSpPr>
          <p:spPr bwMode="auto">
            <a:xfrm>
              <a:off x="2544" y="3648"/>
              <a:ext cx="1" cy="96"/>
            </a:xfrm>
            <a:prstGeom prst="line">
              <a:avLst/>
            </a:prstGeom>
            <a:noFill/>
            <a:ln w="9360">
              <a:solidFill>
                <a:srgbClr val="000000"/>
              </a:solidFill>
              <a:miter lim="800000"/>
              <a:headEnd/>
              <a:tailEnd type="triangle" w="med" len="med"/>
            </a:ln>
          </p:spPr>
          <p:txBody>
            <a:bodyPr/>
            <a:lstStyle/>
            <a:p>
              <a:endParaRPr lang="en-US"/>
            </a:p>
          </p:txBody>
        </p:sp>
        <p:sp>
          <p:nvSpPr>
            <p:cNvPr id="3110" name="Line 34"/>
            <p:cNvSpPr>
              <a:spLocks noChangeShapeType="1"/>
            </p:cNvSpPr>
            <p:nvPr/>
          </p:nvSpPr>
          <p:spPr bwMode="auto">
            <a:xfrm>
              <a:off x="2976" y="2208"/>
              <a:ext cx="720" cy="1"/>
            </a:xfrm>
            <a:prstGeom prst="line">
              <a:avLst/>
            </a:prstGeom>
            <a:noFill/>
            <a:ln w="9360">
              <a:solidFill>
                <a:srgbClr val="000000"/>
              </a:solidFill>
              <a:miter lim="800000"/>
              <a:headEnd/>
              <a:tailEnd type="triangle" w="med" len="med"/>
            </a:ln>
          </p:spPr>
          <p:txBody>
            <a:bodyPr/>
            <a:lstStyle/>
            <a:p>
              <a:endParaRPr lang="en-US"/>
            </a:p>
          </p:txBody>
        </p:sp>
        <p:sp>
          <p:nvSpPr>
            <p:cNvPr id="3111" name="Text Box 35"/>
            <p:cNvSpPr txBox="1">
              <a:spLocks noChangeArrowheads="1"/>
            </p:cNvSpPr>
            <p:nvPr/>
          </p:nvSpPr>
          <p:spPr bwMode="auto">
            <a:xfrm>
              <a:off x="3142" y="3888"/>
              <a:ext cx="1168" cy="232"/>
            </a:xfrm>
            <a:prstGeom prst="rect">
              <a:avLst/>
            </a:prstGeom>
            <a:no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rPr>
                <a:t>Discovery science</a:t>
              </a:r>
            </a:p>
          </p:txBody>
        </p:sp>
        <p:sp>
          <p:nvSpPr>
            <p:cNvPr id="3112" name="Text Box 36"/>
            <p:cNvSpPr txBox="1">
              <a:spLocks noChangeArrowheads="1"/>
            </p:cNvSpPr>
            <p:nvPr/>
          </p:nvSpPr>
          <p:spPr bwMode="auto">
            <a:xfrm>
              <a:off x="1132" y="3888"/>
              <a:ext cx="843" cy="232"/>
            </a:xfrm>
            <a:prstGeom prst="rect">
              <a:avLst/>
            </a:prstGeom>
            <a:no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rPr>
                <a:t>Experiments</a:t>
              </a:r>
            </a:p>
          </p:txBody>
        </p:sp>
        <p:sp>
          <p:nvSpPr>
            <p:cNvPr id="3113" name="Line 37"/>
            <p:cNvSpPr>
              <a:spLocks noChangeShapeType="1"/>
            </p:cNvSpPr>
            <p:nvPr/>
          </p:nvSpPr>
          <p:spPr bwMode="auto">
            <a:xfrm flipV="1">
              <a:off x="2064" y="3934"/>
              <a:ext cx="192" cy="1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3114" name="Line 38"/>
            <p:cNvSpPr>
              <a:spLocks noChangeShapeType="1"/>
            </p:cNvSpPr>
            <p:nvPr/>
          </p:nvSpPr>
          <p:spPr bwMode="auto">
            <a:xfrm>
              <a:off x="2832" y="3936"/>
              <a:ext cx="192" cy="96"/>
            </a:xfrm>
            <a:prstGeom prst="line">
              <a:avLst/>
            </a:prstGeom>
            <a:noFill/>
            <a:ln w="9360">
              <a:solidFill>
                <a:srgbClr val="000000"/>
              </a:solidFill>
              <a:miter lim="800000"/>
              <a:headEnd type="triangle" w="med" len="med"/>
              <a:tailEnd type="triangle" w="med" len="med"/>
            </a:ln>
          </p:spPr>
          <p:txBody>
            <a:bodyPr/>
            <a:lstStyle/>
            <a:p>
              <a:endParaRPr lang="en-US"/>
            </a:p>
          </p:txBody>
        </p:sp>
      </p:grpSp>
      <p:sp>
        <p:nvSpPr>
          <p:cNvPr id="3078" name="Text Box 39"/>
          <p:cNvSpPr txBox="1">
            <a:spLocks noChangeArrowheads="1"/>
          </p:cNvSpPr>
          <p:nvPr/>
        </p:nvSpPr>
        <p:spPr bwMode="auto">
          <a:xfrm>
            <a:off x="417513" y="2514600"/>
            <a:ext cx="1235075" cy="368300"/>
          </a:xfrm>
          <a:prstGeom prst="rect">
            <a:avLst/>
          </a:prstGeom>
          <a:solidFill>
            <a:srgbClr val="FF0000"/>
          </a:solidFill>
          <a:ln w="1260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rPr>
              <a:t>Framework</a:t>
            </a:r>
          </a:p>
        </p:txBody>
      </p:sp>
      <p:sp>
        <p:nvSpPr>
          <p:cNvPr id="3079" name="Line 40"/>
          <p:cNvSpPr>
            <a:spLocks noChangeShapeType="1"/>
          </p:cNvSpPr>
          <p:nvPr/>
        </p:nvSpPr>
        <p:spPr bwMode="auto">
          <a:xfrm>
            <a:off x="1752600" y="2743200"/>
            <a:ext cx="304800" cy="1588"/>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3080" name="Text Box 41"/>
          <p:cNvSpPr txBox="1">
            <a:spLocks noChangeArrowheads="1"/>
          </p:cNvSpPr>
          <p:nvPr/>
        </p:nvSpPr>
        <p:spPr bwMode="auto">
          <a:xfrm>
            <a:off x="2606675" y="5414963"/>
            <a:ext cx="2651125" cy="368300"/>
          </a:xfrm>
          <a:prstGeom prst="rect">
            <a:avLst/>
          </a:prstGeom>
          <a:solidFill>
            <a:srgbClr val="00FF00"/>
          </a:solidFill>
          <a:ln w="9360">
            <a:solidFill>
              <a:srgbClr val="000000"/>
            </a:solidFill>
            <a:prstDash val="sysDot"/>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rPr>
              <a:t>Component execution plan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152400"/>
            <a:ext cx="8229600" cy="609600"/>
          </a:xfrm>
        </p:spPr>
        <p:txBody>
          <a:bodyPr>
            <a:noAutofit/>
          </a:bodyPr>
          <a:lstStyle/>
          <a:p>
            <a:r>
              <a:rPr lang="en-US" sz="3400" dirty="0" smtClean="0"/>
              <a:t>March workshop report</a:t>
            </a:r>
          </a:p>
        </p:txBody>
      </p:sp>
      <p:sp>
        <p:nvSpPr>
          <p:cNvPr id="9219"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9220" name="Text Placeholder 6"/>
          <p:cNvSpPr>
            <a:spLocks noGrp="1"/>
          </p:cNvSpPr>
          <p:nvPr>
            <p:ph type="body" idx="1"/>
          </p:nvPr>
        </p:nvSpPr>
        <p:spPr>
          <a:xfrm>
            <a:off x="457200" y="1524000"/>
            <a:ext cx="8001000" cy="4038600"/>
          </a:xfrm>
        </p:spPr>
        <p:txBody>
          <a:bodyPr>
            <a:normAutofit/>
          </a:bodyPr>
          <a:lstStyle/>
          <a:p>
            <a:pPr>
              <a:buFont typeface="Wingdings" pitchFamily="2" charset="2"/>
              <a:buChar char="Ø"/>
            </a:pPr>
            <a:r>
              <a:rPr lang="en-US" dirty="0" smtClean="0"/>
              <a:t>Component factorization + coupling scheme for all six science drivers with near term and long term perspectives</a:t>
            </a:r>
          </a:p>
          <a:p>
            <a:pPr lvl="1">
              <a:buFont typeface="Wingdings" pitchFamily="2" charset="2"/>
              <a:buChar char="Ø"/>
            </a:pPr>
            <a:r>
              <a:rPr lang="en-US" dirty="0" smtClean="0"/>
              <a:t>Pedestal science driver</a:t>
            </a:r>
          </a:p>
          <a:p>
            <a:pPr lvl="1">
              <a:buFont typeface="Wingdings" pitchFamily="2" charset="2"/>
              <a:buChar char="Ø"/>
            </a:pPr>
            <a:r>
              <a:rPr lang="en-US" dirty="0" smtClean="0"/>
              <a:t>Edge-wall science driver</a:t>
            </a:r>
          </a:p>
          <a:p>
            <a:pPr lvl="1">
              <a:buFont typeface="Wingdings" pitchFamily="2" charset="2"/>
              <a:buChar char="Ø"/>
            </a:pPr>
            <a:r>
              <a:rPr lang="en-US" dirty="0" smtClean="0"/>
              <a:t>Disruption science driver</a:t>
            </a:r>
          </a:p>
          <a:p>
            <a:pPr lvl="1">
              <a:buFont typeface="Wingdings" pitchFamily="2" charset="2"/>
              <a:buChar char="Ø"/>
            </a:pPr>
            <a:r>
              <a:rPr lang="en-US" dirty="0" smtClean="0"/>
              <a:t>Wave-particle science driver</a:t>
            </a:r>
          </a:p>
          <a:p>
            <a:pPr lvl="1">
              <a:buFont typeface="Wingdings" pitchFamily="2" charset="2"/>
              <a:buChar char="Ø"/>
            </a:pPr>
            <a:r>
              <a:rPr lang="en-US" dirty="0" smtClean="0"/>
              <a:t>Core profile science driver</a:t>
            </a:r>
          </a:p>
          <a:p>
            <a:pPr lvl="1">
              <a:buFont typeface="Wingdings" pitchFamily="2" charset="2"/>
              <a:buChar char="Ø"/>
            </a:pPr>
            <a:r>
              <a:rPr lang="en-US" dirty="0" smtClean="0"/>
              <a:t>Whole device modeling science driver	</a:t>
            </a:r>
          </a:p>
          <a:p>
            <a:pPr lvl="1">
              <a:buFont typeface="Wingdings" pitchFamily="2" charset="2"/>
              <a:buChar char="Ø"/>
            </a:pPr>
            <a:r>
              <a:rPr lang="en-US" dirty="0" smtClean="0">
                <a:solidFill>
                  <a:srgbClr val="FF0000"/>
                </a:solidFill>
              </a:rPr>
              <a:t>See the March workshop report and the FSP-PAC presentation from 3/2010.</a:t>
            </a:r>
          </a:p>
        </p:txBody>
      </p:sp>
      <p:sp>
        <p:nvSpPr>
          <p:cNvPr id="5" name="TextBox 4"/>
          <p:cNvSpPr txBox="1"/>
          <p:nvPr/>
        </p:nvSpPr>
        <p:spPr>
          <a:xfrm>
            <a:off x="685800" y="5791200"/>
            <a:ext cx="7779694" cy="369332"/>
          </a:xfrm>
          <a:prstGeom prst="rect">
            <a:avLst/>
          </a:prstGeom>
          <a:noFill/>
          <a:ln w="6350">
            <a:solidFill>
              <a:schemeClr val="tx1"/>
            </a:solidFill>
          </a:ln>
        </p:spPr>
        <p:txBody>
          <a:bodyPr wrap="none" rtlCol="0">
            <a:spAutoFit/>
          </a:bodyPr>
          <a:lstStyle/>
          <a:p>
            <a:r>
              <a:rPr lang="en-US" sz="1800" dirty="0" smtClean="0">
                <a:solidFill>
                  <a:schemeClr val="tx1"/>
                </a:solidFill>
              </a:rPr>
              <a:t>www.pppl.gov/fsp/documents/Briefings/FSP_PLANWKSHP_REPORT_2010.pdf</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152400"/>
            <a:ext cx="8077200" cy="609600"/>
          </a:xfrm>
        </p:spPr>
        <p:txBody>
          <a:bodyPr/>
          <a:lstStyle/>
          <a:p>
            <a:r>
              <a:rPr lang="en-US" sz="3400" dirty="0" smtClean="0"/>
              <a:t>Original follow-up plan</a:t>
            </a:r>
          </a:p>
        </p:txBody>
      </p:sp>
      <p:sp>
        <p:nvSpPr>
          <p:cNvPr id="13315" name="Content Placeholder 3"/>
          <p:cNvSpPr>
            <a:spLocks noGrp="1"/>
          </p:cNvSpPr>
          <p:nvPr>
            <p:ph sz="half" idx="2"/>
          </p:nvPr>
        </p:nvSpPr>
        <p:spPr>
          <a:xfrm>
            <a:off x="457200" y="1219200"/>
            <a:ext cx="4038600" cy="5410200"/>
          </a:xfrm>
        </p:spPr>
        <p:txBody>
          <a:bodyPr/>
          <a:lstStyle/>
          <a:p>
            <a:pPr marL="0" indent="0">
              <a:buFont typeface="Wingdings" pitchFamily="2" charset="2"/>
              <a:buChar char="Ø"/>
            </a:pPr>
            <a:r>
              <a:rPr lang="en-US" dirty="0" smtClean="0"/>
              <a:t>Complete the reports</a:t>
            </a:r>
          </a:p>
          <a:p>
            <a:pPr marL="400050" lvl="1" indent="0">
              <a:buFont typeface="Wingdings" pitchFamily="2" charset="2"/>
              <a:buChar char="Ø"/>
            </a:pPr>
            <a:r>
              <a:rPr lang="en-US" dirty="0" smtClean="0"/>
              <a:t>Science challenges</a:t>
            </a:r>
          </a:p>
          <a:p>
            <a:pPr marL="400050" lvl="1" indent="0">
              <a:buFont typeface="Wingdings" pitchFamily="2" charset="2"/>
              <a:buChar char="Ø"/>
            </a:pPr>
            <a:r>
              <a:rPr lang="en-US" dirty="0" smtClean="0"/>
              <a:t>Near  and long term perspectives by SD</a:t>
            </a:r>
          </a:p>
          <a:p>
            <a:pPr marL="800100" lvl="2" indent="0">
              <a:buFont typeface="Wingdings" pitchFamily="2" charset="2"/>
              <a:buChar char="Ø"/>
            </a:pPr>
            <a:r>
              <a:rPr lang="en-US" dirty="0" smtClean="0"/>
              <a:t>Component factorization </a:t>
            </a:r>
          </a:p>
          <a:p>
            <a:pPr marL="800100" lvl="2" indent="0">
              <a:buFont typeface="Wingdings" pitchFamily="2" charset="2"/>
              <a:buChar char="Ø"/>
            </a:pPr>
            <a:r>
              <a:rPr lang="en-US" dirty="0" smtClean="0"/>
              <a:t>Component functionality and coupling scheme specification</a:t>
            </a:r>
          </a:p>
          <a:p>
            <a:pPr marL="800100" lvl="2" indent="0">
              <a:buFont typeface="Wingdings" pitchFamily="2" charset="2"/>
              <a:buChar char="Ø"/>
            </a:pPr>
            <a:r>
              <a:rPr lang="en-US" dirty="0" smtClean="0"/>
              <a:t>Requirements and gaps </a:t>
            </a:r>
          </a:p>
          <a:p>
            <a:pPr marL="0" indent="0">
              <a:buFont typeface="Wingdings" pitchFamily="2" charset="2"/>
              <a:buChar char="Ø"/>
            </a:pPr>
            <a:r>
              <a:rPr lang="en-US" dirty="0" smtClean="0"/>
              <a:t>Complete the analysis/report</a:t>
            </a:r>
          </a:p>
          <a:p>
            <a:pPr marL="400050" lvl="1" indent="0">
              <a:buFont typeface="Wingdings" pitchFamily="2" charset="2"/>
              <a:buChar char="Ø"/>
            </a:pPr>
            <a:r>
              <a:rPr lang="en-US" dirty="0" smtClean="0"/>
              <a:t>Across SD’s</a:t>
            </a:r>
          </a:p>
          <a:p>
            <a:pPr marL="800100" lvl="2" indent="0">
              <a:buFont typeface="Wingdings" pitchFamily="2" charset="2"/>
              <a:buChar char="Ø"/>
            </a:pPr>
            <a:r>
              <a:rPr lang="en-US" dirty="0" smtClean="0"/>
              <a:t>Common components</a:t>
            </a:r>
          </a:p>
          <a:p>
            <a:pPr marL="800100" lvl="2" indent="0">
              <a:buFont typeface="Wingdings" pitchFamily="2" charset="2"/>
              <a:buChar char="Ø"/>
            </a:pPr>
            <a:r>
              <a:rPr lang="en-US" dirty="0" smtClean="0"/>
              <a:t>SD-unique components</a:t>
            </a:r>
          </a:p>
          <a:p>
            <a:pPr marL="800100" lvl="2" indent="0">
              <a:buFont typeface="Wingdings" pitchFamily="2" charset="2"/>
              <a:buChar char="Ø"/>
            </a:pPr>
            <a:r>
              <a:rPr lang="en-US" dirty="0" smtClean="0"/>
              <a:t>Common physics/integration challenges</a:t>
            </a:r>
          </a:p>
        </p:txBody>
      </p:sp>
      <p:sp>
        <p:nvSpPr>
          <p:cNvPr id="13316" name="Content Placeholder 5"/>
          <p:cNvSpPr>
            <a:spLocks noGrp="1"/>
          </p:cNvSpPr>
          <p:nvPr>
            <p:ph sz="quarter" idx="4"/>
          </p:nvPr>
        </p:nvSpPr>
        <p:spPr>
          <a:xfrm>
            <a:off x="4645025" y="1219200"/>
            <a:ext cx="3965575" cy="5257800"/>
          </a:xfrm>
        </p:spPr>
        <p:txBody>
          <a:bodyPr/>
          <a:lstStyle/>
          <a:p>
            <a:pPr marL="0" indent="0">
              <a:buFont typeface="Wingdings" pitchFamily="2" charset="2"/>
              <a:buChar char="Ø"/>
            </a:pPr>
            <a:r>
              <a:rPr lang="en-US" dirty="0" smtClean="0"/>
              <a:t>Reach out to broader fusion community for comments &amp; suggestions on the workshop findings.</a:t>
            </a:r>
          </a:p>
          <a:p>
            <a:pPr marL="0" indent="0">
              <a:buFont typeface="Wingdings" pitchFamily="2" charset="2"/>
              <a:buChar char="Ø"/>
            </a:pPr>
            <a:r>
              <a:rPr lang="en-US" dirty="0" smtClean="0"/>
              <a:t>Engage OASCR on algorithmic needs and performance issues (with specificity).</a:t>
            </a:r>
          </a:p>
          <a:p>
            <a:pPr marL="0" indent="0">
              <a:buFont typeface="Wingdings" pitchFamily="2" charset="2"/>
              <a:buChar char="Ø"/>
            </a:pPr>
            <a:r>
              <a:rPr lang="en-US" dirty="0" smtClean="0"/>
              <a:t>Call for community input to address critical gaps.</a:t>
            </a:r>
          </a:p>
          <a:p>
            <a:pPr marL="0" indent="0">
              <a:buFont typeface="Wingdings" pitchFamily="2" charset="2"/>
              <a:buChar char="Ø"/>
            </a:pPr>
            <a:r>
              <a:rPr lang="en-US" dirty="0" smtClean="0"/>
              <a:t>Evaluate community input on ideas/approaches to address critical gaps.</a:t>
            </a:r>
          </a:p>
        </p:txBody>
      </p:sp>
      <p:sp>
        <p:nvSpPr>
          <p:cNvPr id="13317"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152400"/>
            <a:ext cx="8077200" cy="609600"/>
          </a:xfrm>
        </p:spPr>
        <p:txBody>
          <a:bodyPr/>
          <a:lstStyle/>
          <a:p>
            <a:r>
              <a:rPr lang="en-US" sz="3400" dirty="0" smtClean="0"/>
              <a:t>Adjusted path</a:t>
            </a:r>
          </a:p>
        </p:txBody>
      </p:sp>
      <p:sp>
        <p:nvSpPr>
          <p:cNvPr id="10243" name="Content Placeholder 3"/>
          <p:cNvSpPr>
            <a:spLocks noGrp="1"/>
          </p:cNvSpPr>
          <p:nvPr>
            <p:ph sz="half" idx="2"/>
          </p:nvPr>
        </p:nvSpPr>
        <p:spPr>
          <a:xfrm>
            <a:off x="457200" y="1905000"/>
            <a:ext cx="8077200" cy="3962400"/>
          </a:xfrm>
        </p:spPr>
        <p:txBody>
          <a:bodyPr/>
          <a:lstStyle/>
          <a:p>
            <a:pPr marL="0" indent="0">
              <a:buFont typeface="Wingdings" pitchFamily="2" charset="2"/>
              <a:buChar char="Ø"/>
            </a:pPr>
            <a:r>
              <a:rPr lang="en-US" dirty="0" smtClean="0">
                <a:solidFill>
                  <a:srgbClr val="FF0000"/>
                </a:solidFill>
              </a:rPr>
              <a:t>From 4/2010 to 9/2010, fold the component planning into the Integrated Planning Exercise by science drivers</a:t>
            </a:r>
            <a:endParaRPr lang="en-US" dirty="0" smtClean="0"/>
          </a:p>
          <a:p>
            <a:pPr marL="457200" lvl="1" indent="0">
              <a:buFont typeface="Wingdings" pitchFamily="2" charset="2"/>
              <a:buChar char="Ø"/>
            </a:pPr>
            <a:r>
              <a:rPr lang="en-US" dirty="0" smtClean="0"/>
              <a:t>March workshop report provides the basis for alignment and refinement.</a:t>
            </a:r>
          </a:p>
          <a:p>
            <a:pPr marL="457200" lvl="1" indent="0">
              <a:buFont typeface="Wingdings" pitchFamily="2" charset="2"/>
              <a:buChar char="Ø"/>
            </a:pPr>
            <a:r>
              <a:rPr lang="en-US" dirty="0" smtClean="0"/>
              <a:t>Charge provided with specific tasks in the component area.</a:t>
            </a:r>
          </a:p>
          <a:p>
            <a:pPr marL="457200" lvl="1" indent="0">
              <a:buFont typeface="Wingdings" pitchFamily="2" charset="2"/>
              <a:buChar char="Ø"/>
            </a:pPr>
            <a:r>
              <a:rPr lang="en-US" dirty="0" smtClean="0"/>
              <a:t>Component team members are dispersed into the integrated planning teams.</a:t>
            </a:r>
          </a:p>
          <a:p>
            <a:pPr marL="0" indent="0">
              <a:buFont typeface="Wingdings" pitchFamily="2" charset="2"/>
              <a:buChar char="Ø"/>
            </a:pPr>
            <a:r>
              <a:rPr lang="en-US" dirty="0" smtClean="0"/>
              <a:t>Rationale:</a:t>
            </a:r>
          </a:p>
          <a:p>
            <a:pPr marL="400050" lvl="1" indent="0">
              <a:buFont typeface="Wingdings" pitchFamily="2" charset="2"/>
              <a:buChar char="Ø"/>
            </a:pPr>
            <a:r>
              <a:rPr lang="en-US" dirty="0" smtClean="0"/>
              <a:t>Ensure the component planning and the eventual execution plan is consistent with the overall science driver roadmap.</a:t>
            </a:r>
          </a:p>
          <a:p>
            <a:pPr marL="400050" lvl="1" indent="0">
              <a:buFont typeface="Wingdings" pitchFamily="2" charset="2"/>
              <a:buChar char="Ø"/>
            </a:pPr>
            <a:endParaRPr lang="en-US" dirty="0" smtClean="0"/>
          </a:p>
        </p:txBody>
      </p:sp>
      <p:sp>
        <p:nvSpPr>
          <p:cNvPr id="1024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10245" name="Text Placeholder 2"/>
          <p:cNvSpPr>
            <a:spLocks noGrp="1"/>
          </p:cNvSpPr>
          <p:nvPr>
            <p:ph type="body" idx="1"/>
          </p:nvPr>
        </p:nvSpPr>
        <p:spPr>
          <a:xfrm>
            <a:off x="457200" y="1219200"/>
            <a:ext cx="7696200" cy="457200"/>
          </a:xfrm>
        </p:spPr>
        <p:txBody>
          <a:bodyPr/>
          <a:lstStyle/>
          <a:p>
            <a:r>
              <a:rPr lang="en-US" dirty="0" smtClean="0"/>
              <a:t>Alignment with other parts of the FSP planning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152400"/>
            <a:ext cx="8077200" cy="609600"/>
          </a:xfrm>
        </p:spPr>
        <p:txBody>
          <a:bodyPr/>
          <a:lstStyle/>
          <a:p>
            <a:r>
              <a:rPr lang="en-US" sz="3400" dirty="0" smtClean="0"/>
              <a:t>What’s to expect in a few weeks</a:t>
            </a:r>
          </a:p>
        </p:txBody>
      </p:sp>
      <p:sp>
        <p:nvSpPr>
          <p:cNvPr id="10243" name="Content Placeholder 3"/>
          <p:cNvSpPr>
            <a:spLocks noGrp="1"/>
          </p:cNvSpPr>
          <p:nvPr>
            <p:ph sz="half" idx="2"/>
          </p:nvPr>
        </p:nvSpPr>
        <p:spPr>
          <a:xfrm>
            <a:off x="457200" y="2057400"/>
            <a:ext cx="8077200" cy="4191000"/>
          </a:xfrm>
        </p:spPr>
        <p:txBody>
          <a:bodyPr/>
          <a:lstStyle/>
          <a:p>
            <a:r>
              <a:rPr lang="en-US" dirty="0" smtClean="0"/>
              <a:t>The primary tasks in the component area, which will be carried out, for both near-term and long-term perspectives, are:</a:t>
            </a:r>
          </a:p>
          <a:p>
            <a:pPr lvl="0">
              <a:buFont typeface="Wingdings" pitchFamily="2" charset="2"/>
              <a:buChar char="Ø"/>
            </a:pPr>
            <a:r>
              <a:rPr lang="en-US" dirty="0" smtClean="0"/>
              <a:t>Translate the science challenges in each science driver into computable integrated physics models.</a:t>
            </a:r>
          </a:p>
          <a:p>
            <a:pPr lvl="0">
              <a:buFont typeface="Wingdings" pitchFamily="2" charset="2"/>
              <a:buChar char="Ø"/>
            </a:pPr>
            <a:r>
              <a:rPr lang="en-US" dirty="0" smtClean="0"/>
              <a:t>Develop a detailed component factorization in the context of specific coupling schemes for the integrated physics model required to resolve each science driver.  In cases where applicable, an alternative analysis of the required components and coupling scheme from the Boulder workshop should be carried out.</a:t>
            </a:r>
          </a:p>
          <a:p>
            <a:pPr marL="0" indent="0">
              <a:buFont typeface="Wingdings" pitchFamily="2" charset="2"/>
              <a:buChar char="Ø"/>
            </a:pPr>
            <a:endParaRPr lang="en-US" dirty="0" smtClean="0"/>
          </a:p>
          <a:p>
            <a:pPr marL="400050" lvl="1" indent="0">
              <a:buFont typeface="Wingdings" pitchFamily="2" charset="2"/>
              <a:buChar char="Ø"/>
            </a:pPr>
            <a:endParaRPr lang="en-US" dirty="0" smtClean="0"/>
          </a:p>
        </p:txBody>
      </p:sp>
      <p:sp>
        <p:nvSpPr>
          <p:cNvPr id="1024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10245" name="Text Placeholder 2"/>
          <p:cNvSpPr>
            <a:spLocks noGrp="1"/>
          </p:cNvSpPr>
          <p:nvPr>
            <p:ph type="body" idx="1"/>
          </p:nvPr>
        </p:nvSpPr>
        <p:spPr>
          <a:xfrm>
            <a:off x="609600" y="1066800"/>
            <a:ext cx="7543800" cy="914400"/>
          </a:xfrm>
        </p:spPr>
        <p:txBody>
          <a:bodyPr/>
          <a:lstStyle/>
          <a:p>
            <a:r>
              <a:rPr lang="en-US" dirty="0" smtClean="0"/>
              <a:t>Charge to the Integrated Planning Teams; reports due 9/30/2010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152400"/>
            <a:ext cx="8077200" cy="609600"/>
          </a:xfrm>
        </p:spPr>
        <p:txBody>
          <a:bodyPr/>
          <a:lstStyle/>
          <a:p>
            <a:r>
              <a:rPr lang="en-US" sz="3400" dirty="0" smtClean="0"/>
              <a:t>What’s to expect in a few weeks</a:t>
            </a:r>
          </a:p>
        </p:txBody>
      </p:sp>
      <p:sp>
        <p:nvSpPr>
          <p:cNvPr id="10243" name="Content Placeholder 3"/>
          <p:cNvSpPr>
            <a:spLocks noGrp="1"/>
          </p:cNvSpPr>
          <p:nvPr>
            <p:ph sz="half" idx="2"/>
          </p:nvPr>
        </p:nvSpPr>
        <p:spPr>
          <a:xfrm>
            <a:off x="457200" y="2057400"/>
            <a:ext cx="8077200" cy="4495800"/>
          </a:xfrm>
        </p:spPr>
        <p:txBody>
          <a:bodyPr/>
          <a:lstStyle/>
          <a:p>
            <a:pPr lvl="0">
              <a:buFont typeface="Wingdings" pitchFamily="2" charset="2"/>
              <a:buChar char="Ø"/>
            </a:pPr>
            <a:r>
              <a:rPr lang="en-US" dirty="0" smtClean="0"/>
              <a:t>Specify the component functionality in terms of the physics model and identify required computational algorithms, and software implementation, along with the functionality of the underlying coupling schemes.</a:t>
            </a:r>
          </a:p>
          <a:p>
            <a:pPr lvl="0">
              <a:buFont typeface="Wingdings" pitchFamily="2" charset="2"/>
              <a:buChar char="Ø"/>
            </a:pPr>
            <a:r>
              <a:rPr lang="en-US" dirty="0" smtClean="0"/>
              <a:t>Specify the requirements/gaps of the primary components and coupling schemes.</a:t>
            </a:r>
          </a:p>
          <a:p>
            <a:pPr lvl="0">
              <a:buFont typeface="Wingdings" pitchFamily="2" charset="2"/>
              <a:buChar char="Ø"/>
            </a:pPr>
            <a:r>
              <a:rPr lang="en-US" dirty="0" smtClean="0"/>
              <a:t>Assess the readiness of existing component candidates and required FSP resources to port them into FSP.</a:t>
            </a:r>
          </a:p>
          <a:p>
            <a:pPr lvl="0">
              <a:buFont typeface="Wingdings" pitchFamily="2" charset="2"/>
              <a:buChar char="Ø"/>
            </a:pPr>
            <a:r>
              <a:rPr lang="en-US" dirty="0" smtClean="0"/>
              <a:t>Assess the feasibility of innovative approaches to address critical component gaps and the required FSP investment.</a:t>
            </a:r>
          </a:p>
          <a:p>
            <a:pPr marL="0" indent="0">
              <a:buFont typeface="Wingdings" pitchFamily="2" charset="2"/>
              <a:buChar char="Ø"/>
            </a:pPr>
            <a:endParaRPr lang="en-US" dirty="0" smtClean="0"/>
          </a:p>
          <a:p>
            <a:pPr marL="400050" lvl="1" indent="0">
              <a:buFont typeface="Wingdings" pitchFamily="2" charset="2"/>
              <a:buChar char="Ø"/>
            </a:pPr>
            <a:endParaRPr lang="en-US" dirty="0" smtClean="0"/>
          </a:p>
        </p:txBody>
      </p:sp>
      <p:sp>
        <p:nvSpPr>
          <p:cNvPr id="1024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10245" name="Text Placeholder 2"/>
          <p:cNvSpPr>
            <a:spLocks noGrp="1"/>
          </p:cNvSpPr>
          <p:nvPr>
            <p:ph type="body" idx="1"/>
          </p:nvPr>
        </p:nvSpPr>
        <p:spPr>
          <a:xfrm>
            <a:off x="609600" y="1066800"/>
            <a:ext cx="7543800" cy="914400"/>
          </a:xfrm>
        </p:spPr>
        <p:txBody>
          <a:bodyPr/>
          <a:lstStyle/>
          <a:p>
            <a:r>
              <a:rPr lang="en-US" dirty="0" smtClean="0"/>
              <a:t>Charge to the Integrated Planning Teams; reports due 9/30/2010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152400"/>
            <a:ext cx="8382000" cy="609600"/>
          </a:xfrm>
        </p:spPr>
        <p:txBody>
          <a:bodyPr/>
          <a:lstStyle/>
          <a:p>
            <a:r>
              <a:rPr lang="en-US" sz="3400" dirty="0" smtClean="0"/>
              <a:t>Example: Component update on disruption SD</a:t>
            </a:r>
          </a:p>
        </p:txBody>
      </p:sp>
      <p:sp>
        <p:nvSpPr>
          <p:cNvPr id="11267" name="Text Placeholder 2"/>
          <p:cNvSpPr>
            <a:spLocks noGrp="1"/>
          </p:cNvSpPr>
          <p:nvPr>
            <p:ph type="body" idx="1"/>
          </p:nvPr>
        </p:nvSpPr>
        <p:spPr>
          <a:xfrm>
            <a:off x="457200" y="1219200"/>
            <a:ext cx="8077200" cy="381000"/>
          </a:xfrm>
        </p:spPr>
        <p:txBody>
          <a:bodyPr/>
          <a:lstStyle/>
          <a:p>
            <a:r>
              <a:rPr lang="en-US" dirty="0" smtClean="0"/>
              <a:t>Refinement &amp; broaden scope in response to PAC suggestion</a:t>
            </a:r>
          </a:p>
        </p:txBody>
      </p:sp>
      <p:sp>
        <p:nvSpPr>
          <p:cNvPr id="11268" name="Content Placeholder 3"/>
          <p:cNvSpPr>
            <a:spLocks noGrp="1"/>
          </p:cNvSpPr>
          <p:nvPr>
            <p:ph sz="half" idx="2"/>
          </p:nvPr>
        </p:nvSpPr>
        <p:spPr>
          <a:xfrm>
            <a:off x="533400" y="1828800"/>
            <a:ext cx="3810000" cy="4572000"/>
          </a:xfrm>
        </p:spPr>
        <p:txBody>
          <a:bodyPr/>
          <a:lstStyle/>
          <a:p>
            <a:pPr marL="0" indent="0">
              <a:buFont typeface="Wingdings" pitchFamily="2" charset="2"/>
              <a:buChar char="Ø"/>
            </a:pPr>
            <a:r>
              <a:rPr lang="en-US" dirty="0" smtClean="0"/>
              <a:t>PAC suggested previous disruption too narrow</a:t>
            </a:r>
          </a:p>
          <a:p>
            <a:pPr marL="457200" lvl="1" indent="0">
              <a:buFont typeface="Wingdings" pitchFamily="2" charset="2"/>
              <a:buChar char="Ø"/>
            </a:pPr>
            <a:r>
              <a:rPr lang="en-US" dirty="0" smtClean="0"/>
              <a:t>The SD now includes disruption </a:t>
            </a:r>
            <a:r>
              <a:rPr lang="en-US" dirty="0" smtClean="0">
                <a:solidFill>
                  <a:srgbClr val="C00000"/>
                </a:solidFill>
              </a:rPr>
              <a:t>prediction, avoidance, consequences, and mitigation</a:t>
            </a:r>
          </a:p>
          <a:p>
            <a:pPr marL="0" indent="0">
              <a:buFont typeface="Wingdings" pitchFamily="2" charset="2"/>
              <a:buChar char="Ø"/>
            </a:pPr>
            <a:r>
              <a:rPr lang="en-US" dirty="0" smtClean="0"/>
              <a:t>SD roadmap &amp; component and component coupling requirements are significantly updated.</a:t>
            </a:r>
          </a:p>
        </p:txBody>
      </p:sp>
      <p:sp>
        <p:nvSpPr>
          <p:cNvPr id="11269" name="Content Placeholder 5"/>
          <p:cNvSpPr>
            <a:spLocks noGrp="1"/>
          </p:cNvSpPr>
          <p:nvPr>
            <p:ph sz="quarter" idx="4"/>
          </p:nvPr>
        </p:nvSpPr>
        <p:spPr>
          <a:xfrm>
            <a:off x="4267200" y="1828800"/>
            <a:ext cx="4114801" cy="4495800"/>
          </a:xfrm>
        </p:spPr>
        <p:txBody>
          <a:bodyPr/>
          <a:lstStyle/>
          <a:p>
            <a:pPr marL="0" indent="0">
              <a:buFont typeface="Wingdings" pitchFamily="2" charset="2"/>
              <a:buChar char="Ø"/>
            </a:pPr>
            <a:r>
              <a:rPr lang="en-US" dirty="0" smtClean="0"/>
              <a:t>SD specific goals</a:t>
            </a:r>
          </a:p>
          <a:p>
            <a:pPr marL="400050" lvl="1" indent="0">
              <a:buFont typeface="Wingdings" pitchFamily="2" charset="2"/>
              <a:buChar char="Ø"/>
            </a:pPr>
            <a:r>
              <a:rPr lang="en-US" dirty="0" smtClean="0"/>
              <a:t>Disruption onset prediction &amp; avoidance</a:t>
            </a:r>
          </a:p>
          <a:p>
            <a:pPr marL="800100" lvl="2" indent="0">
              <a:buFont typeface="Wingdings" pitchFamily="2" charset="2"/>
              <a:buChar char="Ø"/>
            </a:pPr>
            <a:r>
              <a:rPr lang="en-US" dirty="0" smtClean="0"/>
              <a:t>Types of disruptions</a:t>
            </a:r>
          </a:p>
          <a:p>
            <a:pPr marL="800100" lvl="2" indent="0">
              <a:buFont typeface="Wingdings" pitchFamily="2" charset="2"/>
              <a:buChar char="Ø"/>
            </a:pPr>
            <a:r>
              <a:rPr lang="en-US" dirty="0" smtClean="0"/>
              <a:t>Feedback control</a:t>
            </a:r>
          </a:p>
          <a:p>
            <a:pPr marL="400050" lvl="1" indent="0">
              <a:buFont typeface="Wingdings" pitchFamily="2" charset="2"/>
              <a:buChar char="Ø"/>
            </a:pPr>
            <a:r>
              <a:rPr lang="en-US" dirty="0" smtClean="0"/>
              <a:t>Consequence predictions and mitigations</a:t>
            </a:r>
          </a:p>
          <a:p>
            <a:pPr marL="800100" lvl="2" indent="0">
              <a:buFont typeface="Wingdings" pitchFamily="2" charset="2"/>
              <a:buChar char="Ø"/>
            </a:pPr>
            <a:r>
              <a:rPr lang="en-US" dirty="0" smtClean="0"/>
              <a:t>Runaway electrons</a:t>
            </a:r>
          </a:p>
          <a:p>
            <a:pPr marL="800100" lvl="2" indent="0">
              <a:buFont typeface="Wingdings" pitchFamily="2" charset="2"/>
              <a:buChar char="Ø"/>
            </a:pPr>
            <a:r>
              <a:rPr lang="en-US" dirty="0" smtClean="0"/>
              <a:t>Materials wall</a:t>
            </a:r>
          </a:p>
          <a:p>
            <a:pPr marL="800100" lvl="2" indent="0">
              <a:buFont typeface="Wingdings" pitchFamily="2" charset="2"/>
              <a:buChar char="Ø"/>
            </a:pPr>
            <a:r>
              <a:rPr lang="en-US" dirty="0" smtClean="0"/>
              <a:t>Structural forces</a:t>
            </a:r>
          </a:p>
          <a:p>
            <a:pPr marL="800100" lvl="2" indent="0">
              <a:buFont typeface="Wingdings" pitchFamily="2" charset="2"/>
              <a:buChar char="Ø"/>
            </a:pPr>
            <a:r>
              <a:rPr lang="en-US" dirty="0" smtClean="0"/>
              <a:t>Active disruption mitigation </a:t>
            </a:r>
          </a:p>
        </p:txBody>
      </p:sp>
      <p:sp>
        <p:nvSpPr>
          <p:cNvPr id="11270"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152400"/>
            <a:ext cx="8077200" cy="609600"/>
          </a:xfrm>
        </p:spPr>
        <p:txBody>
          <a:bodyPr/>
          <a:lstStyle/>
          <a:p>
            <a:r>
              <a:rPr lang="en-US" dirty="0" smtClean="0"/>
              <a:t>Outline</a:t>
            </a:r>
          </a:p>
        </p:txBody>
      </p:sp>
      <p:sp>
        <p:nvSpPr>
          <p:cNvPr id="9219"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9220" name="Text Placeholder 6"/>
          <p:cNvSpPr>
            <a:spLocks noGrp="1"/>
          </p:cNvSpPr>
          <p:nvPr>
            <p:ph type="body" idx="1"/>
          </p:nvPr>
        </p:nvSpPr>
        <p:spPr>
          <a:xfrm>
            <a:off x="609600" y="3810000"/>
            <a:ext cx="8305800" cy="1143000"/>
          </a:xfrm>
        </p:spPr>
        <p:txBody>
          <a:bodyPr/>
          <a:lstStyle/>
          <a:p>
            <a:endParaRPr lang="en-US" dirty="0" smtClean="0"/>
          </a:p>
          <a:p>
            <a:pPr>
              <a:buFont typeface="Wingdings" pitchFamily="2" charset="2"/>
              <a:buChar char="Ø"/>
            </a:pPr>
            <a:r>
              <a:rPr lang="en-US" dirty="0" smtClean="0"/>
              <a:t>Role of component team in FSP execution</a:t>
            </a:r>
          </a:p>
          <a:p>
            <a:pPr>
              <a:buFont typeface="Wingdings" pitchFamily="2" charset="2"/>
              <a:buChar char="Ø"/>
            </a:pPr>
            <a:r>
              <a:rPr lang="en-US" dirty="0" smtClean="0"/>
              <a:t>Completing the component execution plan</a:t>
            </a:r>
          </a:p>
        </p:txBody>
      </p:sp>
      <p:sp>
        <p:nvSpPr>
          <p:cNvPr id="5" name="Text Placeholder 6"/>
          <p:cNvSpPr>
            <a:spLocks noGrp="1"/>
          </p:cNvSpPr>
          <p:nvPr>
            <p:ph type="body" idx="1"/>
          </p:nvPr>
        </p:nvSpPr>
        <p:spPr>
          <a:xfrm>
            <a:off x="609600" y="1066800"/>
            <a:ext cx="8305800" cy="2514600"/>
          </a:xfrm>
        </p:spPr>
        <p:txBody>
          <a:bodyPr/>
          <a:lstStyle/>
          <a:p>
            <a:pPr>
              <a:buFont typeface="Arial" pitchFamily="34" charset="0"/>
              <a:buChar char="•"/>
            </a:pPr>
            <a:r>
              <a:rPr lang="en-US" dirty="0" smtClean="0"/>
              <a:t>PAC charge addressed</a:t>
            </a:r>
          </a:p>
          <a:p>
            <a:pPr lvl="1">
              <a:buFont typeface="Arial" pitchFamily="34" charset="0"/>
              <a:buChar char="•"/>
            </a:pPr>
            <a:r>
              <a:rPr lang="en-US" dirty="0" smtClean="0">
                <a:solidFill>
                  <a:srgbClr val="C00000"/>
                </a:solidFill>
              </a:rPr>
              <a:t>Achieving FSP science goals</a:t>
            </a:r>
          </a:p>
          <a:p>
            <a:pPr lvl="2">
              <a:buFont typeface="Arial" pitchFamily="34" charset="0"/>
              <a:buChar char="•"/>
            </a:pPr>
            <a:r>
              <a:rPr lang="en-US" dirty="0" smtClean="0">
                <a:solidFill>
                  <a:srgbClr val="C00000"/>
                </a:solidFill>
              </a:rPr>
              <a:t>Role and responsibilities of the component team in FSP execution</a:t>
            </a:r>
          </a:p>
          <a:p>
            <a:pPr lvl="3">
              <a:buFont typeface="Arial" pitchFamily="34" charset="0"/>
              <a:buChar char="•"/>
            </a:pPr>
            <a:r>
              <a:rPr lang="en-US" dirty="0" smtClean="0">
                <a:solidFill>
                  <a:srgbClr val="C00000"/>
                </a:solidFill>
              </a:rPr>
              <a:t>Question from previous PAC meetings.</a:t>
            </a:r>
          </a:p>
          <a:p>
            <a:pPr lvl="2">
              <a:buFont typeface="Arial" pitchFamily="34" charset="0"/>
              <a:buChar char="•"/>
            </a:pPr>
            <a:r>
              <a:rPr lang="en-US" dirty="0" smtClean="0">
                <a:solidFill>
                  <a:srgbClr val="C00000"/>
                </a:solidFill>
              </a:rPr>
              <a:t>Prioritization and scheduling in component planning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152400"/>
            <a:ext cx="8305800" cy="609600"/>
          </a:xfrm>
        </p:spPr>
        <p:txBody>
          <a:bodyPr/>
          <a:lstStyle/>
          <a:p>
            <a:r>
              <a:rPr lang="en-US" sz="3400" dirty="0" smtClean="0"/>
              <a:t>Example: Component update on disruption SD</a:t>
            </a:r>
          </a:p>
        </p:txBody>
      </p:sp>
      <p:sp>
        <p:nvSpPr>
          <p:cNvPr id="11269" name="Content Placeholder 5"/>
          <p:cNvSpPr>
            <a:spLocks noGrp="1"/>
          </p:cNvSpPr>
          <p:nvPr>
            <p:ph sz="quarter" idx="4"/>
          </p:nvPr>
        </p:nvSpPr>
        <p:spPr>
          <a:xfrm>
            <a:off x="533400" y="1143000"/>
            <a:ext cx="8001001" cy="5334000"/>
          </a:xfrm>
        </p:spPr>
        <p:txBody>
          <a:bodyPr/>
          <a:lstStyle/>
          <a:p>
            <a:pPr marL="0" indent="0">
              <a:buFont typeface="Wingdings" pitchFamily="2" charset="2"/>
              <a:buChar char="Ø"/>
            </a:pPr>
            <a:r>
              <a:rPr lang="en-US" dirty="0" smtClean="0"/>
              <a:t>Component requirements are refined to address the SD goals</a:t>
            </a:r>
          </a:p>
          <a:p>
            <a:pPr marL="457200" lvl="1" indent="0">
              <a:buFont typeface="Wingdings" pitchFamily="2" charset="2"/>
              <a:buChar char="Ø"/>
            </a:pPr>
            <a:r>
              <a:rPr lang="en-US" dirty="0" smtClean="0"/>
              <a:t>WDM: 2D plasma states </a:t>
            </a:r>
          </a:p>
          <a:p>
            <a:pPr marL="457200" lvl="1" indent="0">
              <a:buFont typeface="Wingdings" pitchFamily="2" charset="2"/>
              <a:buChar char="Ø"/>
            </a:pPr>
            <a:r>
              <a:rPr lang="en-US" dirty="0" smtClean="0"/>
              <a:t>Linear MHD: instability onset</a:t>
            </a:r>
          </a:p>
          <a:p>
            <a:pPr marL="457200" lvl="1" indent="0">
              <a:buFont typeface="Wingdings" pitchFamily="2" charset="2"/>
              <a:buChar char="Ø"/>
            </a:pPr>
            <a:r>
              <a:rPr lang="en-US" dirty="0" smtClean="0"/>
              <a:t>3D equilibrium: model 3D evolution quasi-statically</a:t>
            </a:r>
          </a:p>
          <a:p>
            <a:pPr marL="457200" lvl="1" indent="0">
              <a:buFont typeface="Wingdings" pitchFamily="2" charset="2"/>
              <a:buChar char="Ø"/>
            </a:pPr>
            <a:r>
              <a:rPr lang="en-US" dirty="0" smtClean="0"/>
              <a:t>External source: heating and current drive</a:t>
            </a:r>
          </a:p>
          <a:p>
            <a:pPr marL="457200" lvl="1" indent="0">
              <a:buFont typeface="Wingdings" pitchFamily="2" charset="2"/>
              <a:buChar char="Ø"/>
            </a:pPr>
            <a:r>
              <a:rPr lang="en-US" dirty="0" smtClean="0"/>
              <a:t>Fokker-Planck: runaway electrons </a:t>
            </a:r>
          </a:p>
          <a:p>
            <a:pPr marL="457200" lvl="1" indent="0">
              <a:buFont typeface="Wingdings" pitchFamily="2" charset="2"/>
              <a:buChar char="Ø"/>
            </a:pPr>
            <a:r>
              <a:rPr lang="en-US" dirty="0" smtClean="0"/>
              <a:t>Plasma control: which type of disruption (instability) </a:t>
            </a:r>
          </a:p>
          <a:p>
            <a:pPr marL="857250" lvl="2" indent="0">
              <a:buFont typeface="Wingdings" pitchFamily="2" charset="2"/>
              <a:buChar char="Ø"/>
            </a:pPr>
            <a:r>
              <a:rPr lang="en-US" dirty="0" smtClean="0"/>
              <a:t>very different requirements for linear and nonlinear control </a:t>
            </a:r>
          </a:p>
          <a:p>
            <a:pPr marL="457200" lvl="1" indent="0">
              <a:buFont typeface="Wingdings" pitchFamily="2" charset="2"/>
              <a:buChar char="Ø"/>
            </a:pPr>
            <a:r>
              <a:rPr lang="en-US" dirty="0" smtClean="0"/>
              <a:t>Extended MHD: this is a large box</a:t>
            </a:r>
          </a:p>
          <a:p>
            <a:pPr marL="457200" lvl="1" indent="0">
              <a:buFont typeface="Wingdings" pitchFamily="2" charset="2"/>
              <a:buChar char="Ø"/>
            </a:pPr>
            <a:r>
              <a:rPr lang="en-US" dirty="0" smtClean="0"/>
              <a:t>PMI: a big box in need by other SD’s as well</a:t>
            </a:r>
          </a:p>
          <a:p>
            <a:pPr marL="57150" indent="0">
              <a:buFont typeface="Wingdings" pitchFamily="2" charset="2"/>
              <a:buChar char="Ø"/>
            </a:pPr>
            <a:r>
              <a:rPr lang="en-US" dirty="0" smtClean="0"/>
              <a:t>Adaptation and new development are identified</a:t>
            </a:r>
          </a:p>
          <a:p>
            <a:pPr marL="457200" lvl="1" indent="0">
              <a:buFont typeface="Wingdings" pitchFamily="2" charset="2"/>
              <a:buChar char="Ø"/>
            </a:pPr>
            <a:r>
              <a:rPr lang="en-US" dirty="0" smtClean="0"/>
              <a:t>Advanced kinetic/MHD component</a:t>
            </a:r>
          </a:p>
          <a:p>
            <a:pPr marL="457200" lvl="1" indent="0">
              <a:buFont typeface="Wingdings" pitchFamily="2" charset="2"/>
              <a:buChar char="Ø"/>
            </a:pPr>
            <a:r>
              <a:rPr lang="en-US" dirty="0" smtClean="0"/>
              <a:t>Controlling PMI physics for this SD </a:t>
            </a:r>
          </a:p>
        </p:txBody>
      </p:sp>
      <p:sp>
        <p:nvSpPr>
          <p:cNvPr id="11270"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152400"/>
            <a:ext cx="8077200" cy="609600"/>
          </a:xfrm>
        </p:spPr>
        <p:txBody>
          <a:bodyPr/>
          <a:lstStyle/>
          <a:p>
            <a:r>
              <a:rPr lang="en-US" sz="3400" dirty="0" smtClean="0"/>
              <a:t>Action items for the next period</a:t>
            </a:r>
          </a:p>
        </p:txBody>
      </p:sp>
      <p:sp>
        <p:nvSpPr>
          <p:cNvPr id="10243" name="Content Placeholder 3"/>
          <p:cNvSpPr>
            <a:spLocks noGrp="1"/>
          </p:cNvSpPr>
          <p:nvPr>
            <p:ph sz="half" idx="2"/>
          </p:nvPr>
        </p:nvSpPr>
        <p:spPr>
          <a:xfrm>
            <a:off x="533400" y="1143000"/>
            <a:ext cx="8077200" cy="4419600"/>
          </a:xfrm>
        </p:spPr>
        <p:txBody>
          <a:bodyPr/>
          <a:lstStyle/>
          <a:p>
            <a:pPr marL="0" indent="0"/>
            <a:endParaRPr lang="en-US" dirty="0" smtClean="0"/>
          </a:p>
          <a:p>
            <a:pPr marL="0" indent="0">
              <a:buFont typeface="Wingdings" pitchFamily="2" charset="2"/>
              <a:buChar char="Ø"/>
            </a:pPr>
            <a:r>
              <a:rPr lang="en-US" dirty="0" smtClean="0"/>
              <a:t>After the Integrated Planning Reports (10/2010), component team will reconvene to look across the needs from six science drivers and complete the draft component execution plan.</a:t>
            </a:r>
          </a:p>
          <a:p>
            <a:pPr marL="400050" lvl="1" indent="0">
              <a:buFont typeface="Wingdings" pitchFamily="2" charset="2"/>
              <a:buChar char="Ø"/>
            </a:pPr>
            <a:r>
              <a:rPr lang="en-US" dirty="0" smtClean="0"/>
              <a:t>Prioritization and scheduling.</a:t>
            </a:r>
          </a:p>
          <a:p>
            <a:pPr marL="400050" lvl="1" indent="0">
              <a:buFont typeface="Wingdings" pitchFamily="2" charset="2"/>
              <a:buChar char="Ø"/>
            </a:pPr>
            <a:r>
              <a:rPr lang="en-US" dirty="0" smtClean="0"/>
              <a:t>Gaps and opportunities.</a:t>
            </a:r>
          </a:p>
          <a:p>
            <a:pPr marL="400050" lvl="1" indent="0">
              <a:buFont typeface="Wingdings" pitchFamily="2" charset="2"/>
              <a:buChar char="Ø"/>
            </a:pPr>
            <a:r>
              <a:rPr lang="en-US" dirty="0" smtClean="0"/>
              <a:t> Balancing urgency versus importance in execution plan. </a:t>
            </a:r>
          </a:p>
          <a:p>
            <a:pPr marL="400050" lvl="1" indent="0">
              <a:buFont typeface="Wingdings" pitchFamily="2" charset="2"/>
              <a:buChar char="Ø"/>
            </a:pPr>
            <a:endParaRPr lang="en-US" dirty="0" smtClean="0"/>
          </a:p>
        </p:txBody>
      </p:sp>
      <p:sp>
        <p:nvSpPr>
          <p:cNvPr id="1024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2362200"/>
            <a:ext cx="8229600" cy="1600200"/>
          </a:xfrm>
        </p:spPr>
        <p:txBody>
          <a:bodyPr>
            <a:normAutofit fontScale="90000"/>
          </a:bodyPr>
          <a:lstStyle/>
          <a:p>
            <a:r>
              <a:rPr lang="en-US" dirty="0" smtClean="0"/>
              <a:t>Role and responsibility of component team in FSP execution phase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73460" y="228600"/>
            <a:ext cx="7579940" cy="463846"/>
          </a:xfrm>
          <a:prstGeom prst="rect">
            <a:avLst/>
          </a:prstGeom>
          <a:noFill/>
          <a:ln w="9525">
            <a:noFill/>
            <a:round/>
            <a:headEnd/>
            <a:tailEnd/>
          </a:ln>
        </p:spPr>
        <p:txBody>
          <a:bodyPr wrap="squar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a:solidFill>
                  <a:srgbClr val="000000"/>
                </a:solidFill>
              </a:rPr>
              <a:t> </a:t>
            </a:r>
            <a:r>
              <a:rPr lang="en-US" dirty="0" smtClean="0">
                <a:solidFill>
                  <a:srgbClr val="000000"/>
                </a:solidFill>
              </a:rPr>
              <a:t>FSP scope/deliverables are guided by science drivers (SD)</a:t>
            </a:r>
            <a:endParaRPr lang="en-US" dirty="0">
              <a:solidFill>
                <a:srgbClr val="000000"/>
              </a:solidFill>
            </a:endParaRPr>
          </a:p>
        </p:txBody>
      </p:sp>
      <p:grpSp>
        <p:nvGrpSpPr>
          <p:cNvPr id="5123" name="Group 2"/>
          <p:cNvGrpSpPr>
            <a:grpSpLocks/>
          </p:cNvGrpSpPr>
          <p:nvPr/>
        </p:nvGrpSpPr>
        <p:grpSpPr bwMode="auto">
          <a:xfrm>
            <a:off x="305466" y="1524000"/>
            <a:ext cx="8609645" cy="4578348"/>
            <a:chOff x="171" y="1138"/>
            <a:chExt cx="4940" cy="2297"/>
          </a:xfrm>
        </p:grpSpPr>
        <p:sp>
          <p:nvSpPr>
            <p:cNvPr id="5125" name="Text Box 3"/>
            <p:cNvSpPr txBox="1">
              <a:spLocks noChangeArrowheads="1"/>
            </p:cNvSpPr>
            <p:nvPr/>
          </p:nvSpPr>
          <p:spPr bwMode="auto">
            <a:xfrm>
              <a:off x="1094" y="3233"/>
              <a:ext cx="2399" cy="20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rPr>
                <a:t>FSP framework/software infrastructure</a:t>
              </a:r>
            </a:p>
          </p:txBody>
        </p:sp>
        <p:sp>
          <p:nvSpPr>
            <p:cNvPr id="5126" name="Text Box 4"/>
            <p:cNvSpPr txBox="1">
              <a:spLocks noChangeArrowheads="1"/>
            </p:cNvSpPr>
            <p:nvPr/>
          </p:nvSpPr>
          <p:spPr bwMode="auto">
            <a:xfrm>
              <a:off x="171" y="2629"/>
              <a:ext cx="2337" cy="20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B050"/>
                  </a:solidFill>
                </a:rPr>
                <a:t>SD-specific integration + components</a:t>
              </a:r>
            </a:p>
          </p:txBody>
        </p:sp>
        <p:sp>
          <p:nvSpPr>
            <p:cNvPr id="5127" name="Text Box 5"/>
            <p:cNvSpPr txBox="1">
              <a:spLocks noChangeArrowheads="1"/>
            </p:cNvSpPr>
            <p:nvPr/>
          </p:nvSpPr>
          <p:spPr bwMode="auto">
            <a:xfrm>
              <a:off x="171" y="1930"/>
              <a:ext cx="2069" cy="20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B050"/>
                  </a:solidFill>
                </a:rPr>
                <a:t>Verification + UQ on specific SD</a:t>
              </a:r>
            </a:p>
          </p:txBody>
        </p:sp>
        <p:sp>
          <p:nvSpPr>
            <p:cNvPr id="5128" name="Text Box 6"/>
            <p:cNvSpPr txBox="1">
              <a:spLocks noChangeArrowheads="1"/>
            </p:cNvSpPr>
            <p:nvPr/>
          </p:nvSpPr>
          <p:spPr bwMode="auto">
            <a:xfrm>
              <a:off x="171" y="1138"/>
              <a:ext cx="2123" cy="233"/>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solidFill>
                    <a:srgbClr val="006600"/>
                  </a:solidFill>
                </a:rPr>
                <a:t>SD-specific software </a:t>
              </a:r>
              <a:r>
                <a:rPr lang="en-US" dirty="0">
                  <a:solidFill>
                    <a:srgbClr val="006600"/>
                  </a:solidFill>
                </a:rPr>
                <a:t>release</a:t>
              </a:r>
            </a:p>
          </p:txBody>
        </p:sp>
        <p:sp>
          <p:nvSpPr>
            <p:cNvPr id="5129" name="Text Box 7"/>
            <p:cNvSpPr txBox="1">
              <a:spLocks noChangeArrowheads="1"/>
            </p:cNvSpPr>
            <p:nvPr/>
          </p:nvSpPr>
          <p:spPr bwMode="auto">
            <a:xfrm>
              <a:off x="2715" y="1444"/>
              <a:ext cx="1259" cy="20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rPr>
                <a:t>Production services</a:t>
              </a:r>
            </a:p>
          </p:txBody>
        </p:sp>
        <p:sp>
          <p:nvSpPr>
            <p:cNvPr id="5130" name="Text Box 8"/>
            <p:cNvSpPr txBox="1">
              <a:spLocks noChangeArrowheads="1"/>
            </p:cNvSpPr>
            <p:nvPr/>
          </p:nvSpPr>
          <p:spPr bwMode="auto">
            <a:xfrm>
              <a:off x="3505" y="1968"/>
              <a:ext cx="1169" cy="20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rPr>
                <a:t>Data management</a:t>
              </a:r>
            </a:p>
          </p:txBody>
        </p:sp>
        <p:sp>
          <p:nvSpPr>
            <p:cNvPr id="5131" name="Text Box 9"/>
            <p:cNvSpPr txBox="1">
              <a:spLocks noChangeArrowheads="1"/>
            </p:cNvSpPr>
            <p:nvPr/>
          </p:nvSpPr>
          <p:spPr bwMode="auto">
            <a:xfrm>
              <a:off x="4264" y="1436"/>
              <a:ext cx="847" cy="20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FF3300"/>
                  </a:solidFill>
                </a:rPr>
                <a:t>Experiments</a:t>
              </a:r>
            </a:p>
          </p:txBody>
        </p:sp>
        <p:sp>
          <p:nvSpPr>
            <p:cNvPr id="5132" name="Text Box 10"/>
            <p:cNvSpPr txBox="1">
              <a:spLocks noChangeArrowheads="1"/>
            </p:cNvSpPr>
            <p:nvPr/>
          </p:nvSpPr>
          <p:spPr bwMode="auto">
            <a:xfrm>
              <a:off x="2956" y="2556"/>
              <a:ext cx="1980" cy="202"/>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B050"/>
                  </a:solidFill>
                </a:rPr>
                <a:t>Validation + UQ on specific SD</a:t>
              </a:r>
            </a:p>
          </p:txBody>
        </p:sp>
        <p:sp>
          <p:nvSpPr>
            <p:cNvPr id="5136" name="Line 14"/>
            <p:cNvSpPr>
              <a:spLocks noChangeShapeType="1"/>
            </p:cNvSpPr>
            <p:nvPr/>
          </p:nvSpPr>
          <p:spPr bwMode="auto">
            <a:xfrm flipV="1">
              <a:off x="1175" y="1482"/>
              <a:ext cx="1" cy="340"/>
            </a:xfrm>
            <a:prstGeom prst="line">
              <a:avLst/>
            </a:prstGeom>
            <a:noFill/>
            <a:ln w="44450">
              <a:solidFill>
                <a:srgbClr val="000000"/>
              </a:solidFill>
              <a:miter lim="800000"/>
              <a:headEnd/>
              <a:tailEnd type="triangle" w="med" len="med"/>
            </a:ln>
          </p:spPr>
          <p:txBody>
            <a:bodyPr/>
            <a:lstStyle/>
            <a:p>
              <a:endParaRPr lang="en-US"/>
            </a:p>
          </p:txBody>
        </p:sp>
      </p:grpSp>
      <p:sp>
        <p:nvSpPr>
          <p:cNvPr id="512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21" name="Line 14"/>
          <p:cNvSpPr>
            <a:spLocks noChangeShapeType="1"/>
          </p:cNvSpPr>
          <p:nvPr/>
        </p:nvSpPr>
        <p:spPr bwMode="auto">
          <a:xfrm flipV="1">
            <a:off x="2057400" y="3733800"/>
            <a:ext cx="1743" cy="677683"/>
          </a:xfrm>
          <a:prstGeom prst="line">
            <a:avLst/>
          </a:prstGeom>
          <a:noFill/>
          <a:ln w="44450">
            <a:solidFill>
              <a:srgbClr val="000000"/>
            </a:solidFill>
            <a:miter lim="800000"/>
            <a:headEnd/>
            <a:tailEnd type="triangle" w="med" len="med"/>
          </a:ln>
        </p:spPr>
        <p:txBody>
          <a:bodyPr/>
          <a:lstStyle/>
          <a:p>
            <a:endParaRPr lang="en-US"/>
          </a:p>
        </p:txBody>
      </p:sp>
      <p:sp>
        <p:nvSpPr>
          <p:cNvPr id="22" name="Line 14"/>
          <p:cNvSpPr>
            <a:spLocks noChangeShapeType="1"/>
          </p:cNvSpPr>
          <p:nvPr/>
        </p:nvSpPr>
        <p:spPr bwMode="auto">
          <a:xfrm flipV="1">
            <a:off x="3351057" y="4961117"/>
            <a:ext cx="1743" cy="677683"/>
          </a:xfrm>
          <a:prstGeom prst="line">
            <a:avLst/>
          </a:prstGeom>
          <a:noFill/>
          <a:ln w="44450">
            <a:solidFill>
              <a:srgbClr val="000000"/>
            </a:solidFill>
            <a:miter lim="800000"/>
            <a:headEnd/>
            <a:tailEnd type="triangle" w="med" len="med"/>
          </a:ln>
        </p:spPr>
        <p:txBody>
          <a:bodyPr/>
          <a:lstStyle/>
          <a:p>
            <a:endParaRPr lang="en-US"/>
          </a:p>
        </p:txBody>
      </p:sp>
      <p:cxnSp>
        <p:nvCxnSpPr>
          <p:cNvPr id="24" name="Straight Arrow Connector 23"/>
          <p:cNvCxnSpPr/>
          <p:nvPr/>
        </p:nvCxnSpPr>
        <p:spPr bwMode="auto">
          <a:xfrm>
            <a:off x="4191000" y="1905000"/>
            <a:ext cx="381000" cy="228600"/>
          </a:xfrm>
          <a:prstGeom prst="straightConnector1">
            <a:avLst/>
          </a:prstGeom>
          <a:solidFill>
            <a:srgbClr val="00B8FF"/>
          </a:solidFill>
          <a:ln w="38100"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rot="5400000">
            <a:off x="6286500" y="2857500"/>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rot="5400000">
            <a:off x="7658100" y="2857500"/>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rot="5400000">
            <a:off x="6819900" y="3999706"/>
            <a:ext cx="5334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rot="10800000">
            <a:off x="4495800" y="4648200"/>
            <a:ext cx="5334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
        <p:nvSpPr>
          <p:cNvPr id="26" name="TextBox 25"/>
          <p:cNvSpPr txBox="1"/>
          <p:nvPr/>
        </p:nvSpPr>
        <p:spPr>
          <a:xfrm>
            <a:off x="5486400" y="6248400"/>
            <a:ext cx="3511410" cy="461665"/>
          </a:xfrm>
          <a:prstGeom prst="rect">
            <a:avLst/>
          </a:prstGeom>
          <a:noFill/>
        </p:spPr>
        <p:txBody>
          <a:bodyPr wrap="none" rtlCol="0">
            <a:spAutoFit/>
          </a:bodyPr>
          <a:lstStyle/>
          <a:p>
            <a:r>
              <a:rPr lang="en-US" sz="2000" dirty="0" smtClean="0">
                <a:solidFill>
                  <a:schemeClr val="tx1"/>
                </a:solidFill>
              </a:rPr>
              <a:t>(FSP-PAC presentation 3/2010)</a:t>
            </a: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79" name="Rectangle 78"/>
          <p:cNvSpPr/>
          <p:nvPr/>
        </p:nvSpPr>
        <p:spPr>
          <a:xfrm>
            <a:off x="914400" y="224135"/>
            <a:ext cx="7315200" cy="461665"/>
          </a:xfrm>
          <a:prstGeom prst="rect">
            <a:avLst/>
          </a:prstGeom>
        </p:spPr>
        <p:txBody>
          <a:bodyPr wrap="square">
            <a:spAutoFit/>
          </a:bodyPr>
          <a:lstStyle/>
          <a:p>
            <a:r>
              <a:rPr lang="en-US" dirty="0" smtClean="0">
                <a:solidFill>
                  <a:srgbClr val="000000"/>
                </a:solidFill>
              </a:rPr>
              <a:t>FSP organization tailored to carry out this mission </a:t>
            </a:r>
            <a:endParaRPr lang="en-US" dirty="0"/>
          </a:p>
        </p:txBody>
      </p:sp>
      <p:sp>
        <p:nvSpPr>
          <p:cNvPr id="136" name="Rectangle 135"/>
          <p:cNvSpPr/>
          <p:nvPr/>
        </p:nvSpPr>
        <p:spPr>
          <a:xfrm>
            <a:off x="2514600" y="1143000"/>
            <a:ext cx="3657600" cy="1828800"/>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a:r>
              <a:rPr lang="en-US" sz="1600" b="1" u="sng">
                <a:solidFill>
                  <a:schemeClr val="tx1"/>
                </a:solidFill>
                <a:ea typeface="ＭＳ Ｐゴシック" charset="-128"/>
              </a:rPr>
              <a:t>FSP Directorate</a:t>
            </a:r>
          </a:p>
          <a:p>
            <a:pPr algn="ctr"/>
            <a:r>
              <a:rPr lang="en-US" sz="1400">
                <a:solidFill>
                  <a:schemeClr val="tx1"/>
                </a:solidFill>
                <a:ea typeface="ＭＳ Ｐゴシック" charset="-128"/>
              </a:rPr>
              <a:t>Director</a:t>
            </a:r>
          </a:p>
          <a:p>
            <a:pPr algn="ctr"/>
            <a:r>
              <a:rPr lang="en-US" sz="1400">
                <a:solidFill>
                  <a:schemeClr val="tx1"/>
                </a:solidFill>
                <a:ea typeface="ＭＳ Ｐゴシック" charset="-128"/>
              </a:rPr>
              <a:t>Project Manager </a:t>
            </a:r>
          </a:p>
          <a:p>
            <a:pPr algn="ctr">
              <a:lnSpc>
                <a:spcPct val="150000"/>
              </a:lnSpc>
            </a:pPr>
            <a:r>
              <a:rPr lang="en-US" sz="1400">
                <a:solidFill>
                  <a:schemeClr val="tx1"/>
                </a:solidFill>
                <a:ea typeface="ＭＳ Ｐゴシック" charset="-128"/>
              </a:rPr>
              <a:t>Deputy Directors: </a:t>
            </a:r>
          </a:p>
          <a:p>
            <a:pPr algn="ctr">
              <a:lnSpc>
                <a:spcPct val="150000"/>
              </a:lnSpc>
            </a:pPr>
            <a:endParaRPr lang="en-US" sz="1400">
              <a:solidFill>
                <a:schemeClr val="bg1"/>
              </a:solidFill>
              <a:ea typeface="ＭＳ Ｐゴシック" charset="-128"/>
            </a:endParaRPr>
          </a:p>
        </p:txBody>
      </p:sp>
      <p:cxnSp>
        <p:nvCxnSpPr>
          <p:cNvPr id="137" name="Straight Connector 136"/>
          <p:cNvCxnSpPr>
            <a:stCxn id="138" idx="2"/>
          </p:cNvCxnSpPr>
          <p:nvPr/>
        </p:nvCxnSpPr>
        <p:spPr>
          <a:xfrm rot="5400000">
            <a:off x="4038601" y="5067300"/>
            <a:ext cx="2514600" cy="31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8" name="Rectangle 137"/>
          <p:cNvSpPr/>
          <p:nvPr/>
        </p:nvSpPr>
        <p:spPr>
          <a:xfrm>
            <a:off x="4572000" y="3429000"/>
            <a:ext cx="1447800" cy="381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schemeClr val="tx1"/>
                </a:solidFill>
                <a:ea typeface="MS PGothic" pitchFamily="34" charset="-128"/>
              </a:rPr>
              <a:t>Head, Software Integration</a:t>
            </a:r>
          </a:p>
        </p:txBody>
      </p:sp>
      <p:sp>
        <p:nvSpPr>
          <p:cNvPr id="139" name="Rectangle 138"/>
          <p:cNvSpPr/>
          <p:nvPr/>
        </p:nvSpPr>
        <p:spPr>
          <a:xfrm>
            <a:off x="4495800" y="4114800"/>
            <a:ext cx="16002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Physics Coupling and Integration</a:t>
            </a:r>
          </a:p>
        </p:txBody>
      </p:sp>
      <p:sp>
        <p:nvSpPr>
          <p:cNvPr id="140" name="Rectangle 139"/>
          <p:cNvSpPr/>
          <p:nvPr/>
        </p:nvSpPr>
        <p:spPr>
          <a:xfrm>
            <a:off x="4495800" y="4572000"/>
            <a:ext cx="16002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Task Composition Workflow</a:t>
            </a:r>
          </a:p>
        </p:txBody>
      </p:sp>
      <p:sp>
        <p:nvSpPr>
          <p:cNvPr id="141" name="Rectangle 140"/>
          <p:cNvSpPr/>
          <p:nvPr/>
        </p:nvSpPr>
        <p:spPr>
          <a:xfrm>
            <a:off x="4495800" y="5029200"/>
            <a:ext cx="16002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Integrated Data Management</a:t>
            </a:r>
          </a:p>
        </p:txBody>
      </p:sp>
      <p:sp>
        <p:nvSpPr>
          <p:cNvPr id="142" name="Rectangle 141"/>
          <p:cNvSpPr/>
          <p:nvPr/>
        </p:nvSpPr>
        <p:spPr>
          <a:xfrm>
            <a:off x="4495800" y="5562600"/>
            <a:ext cx="1600200" cy="762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Enabling Computational Technologies &amp; Tools</a:t>
            </a:r>
          </a:p>
        </p:txBody>
      </p:sp>
      <p:sp>
        <p:nvSpPr>
          <p:cNvPr id="143" name="Rectangle 142"/>
          <p:cNvSpPr/>
          <p:nvPr/>
        </p:nvSpPr>
        <p:spPr>
          <a:xfrm>
            <a:off x="3048000" y="25146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For Science</a:t>
            </a:r>
          </a:p>
        </p:txBody>
      </p:sp>
      <p:sp>
        <p:nvSpPr>
          <p:cNvPr id="144" name="Rectangle 143"/>
          <p:cNvSpPr/>
          <p:nvPr/>
        </p:nvSpPr>
        <p:spPr>
          <a:xfrm>
            <a:off x="4267200" y="25146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For Code Architecture</a:t>
            </a:r>
          </a:p>
        </p:txBody>
      </p:sp>
      <p:cxnSp>
        <p:nvCxnSpPr>
          <p:cNvPr id="145" name="Straight Connector 144"/>
          <p:cNvCxnSpPr>
            <a:stCxn id="148" idx="2"/>
            <a:endCxn id="191" idx="0"/>
          </p:cNvCxnSpPr>
          <p:nvPr/>
        </p:nvCxnSpPr>
        <p:spPr>
          <a:xfrm rot="5400000">
            <a:off x="2019300" y="5105400"/>
            <a:ext cx="2590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147" idx="2"/>
            <a:endCxn id="153" idx="0"/>
          </p:cNvCxnSpPr>
          <p:nvPr/>
        </p:nvCxnSpPr>
        <p:spPr>
          <a:xfrm rot="5400000">
            <a:off x="190501" y="5105400"/>
            <a:ext cx="2590800" cy="31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7" name="Rectangle 146"/>
          <p:cNvSpPr/>
          <p:nvPr/>
        </p:nvSpPr>
        <p:spPr>
          <a:xfrm>
            <a:off x="685800" y="3429000"/>
            <a:ext cx="1600200" cy="381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schemeClr val="tx1"/>
                </a:solidFill>
                <a:ea typeface="MS PGothic" pitchFamily="34" charset="-128"/>
              </a:rPr>
              <a:t>Head, Integrated Science Applications</a:t>
            </a:r>
          </a:p>
        </p:txBody>
      </p:sp>
      <p:sp>
        <p:nvSpPr>
          <p:cNvPr id="148" name="Rectangle 147"/>
          <p:cNvSpPr/>
          <p:nvPr/>
        </p:nvSpPr>
        <p:spPr>
          <a:xfrm>
            <a:off x="2590800" y="3429000"/>
            <a:ext cx="1447800" cy="381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Head, Physics Components</a:t>
            </a:r>
          </a:p>
        </p:txBody>
      </p:sp>
      <p:sp>
        <p:nvSpPr>
          <p:cNvPr id="149" name="Rectangle 148"/>
          <p:cNvSpPr/>
          <p:nvPr/>
        </p:nvSpPr>
        <p:spPr>
          <a:xfrm>
            <a:off x="685800" y="4114800"/>
            <a:ext cx="1600200" cy="381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Core Profiles</a:t>
            </a:r>
          </a:p>
        </p:txBody>
      </p:sp>
      <p:sp>
        <p:nvSpPr>
          <p:cNvPr id="150" name="Rectangle 149"/>
          <p:cNvSpPr/>
          <p:nvPr/>
        </p:nvSpPr>
        <p:spPr>
          <a:xfrm>
            <a:off x="685800" y="4572000"/>
            <a:ext cx="1600200" cy="381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Wave -Particle Interactions</a:t>
            </a:r>
          </a:p>
        </p:txBody>
      </p:sp>
      <p:sp>
        <p:nvSpPr>
          <p:cNvPr id="151" name="Rectangle 150"/>
          <p:cNvSpPr/>
          <p:nvPr/>
        </p:nvSpPr>
        <p:spPr>
          <a:xfrm>
            <a:off x="685800" y="5029200"/>
            <a:ext cx="1600200" cy="381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Boundary Layer</a:t>
            </a:r>
          </a:p>
        </p:txBody>
      </p:sp>
      <p:sp>
        <p:nvSpPr>
          <p:cNvPr id="152" name="Rectangle 151"/>
          <p:cNvSpPr/>
          <p:nvPr/>
        </p:nvSpPr>
        <p:spPr>
          <a:xfrm>
            <a:off x="685800" y="5486400"/>
            <a:ext cx="1600200" cy="381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Pedestal</a:t>
            </a:r>
          </a:p>
        </p:txBody>
      </p:sp>
      <p:sp>
        <p:nvSpPr>
          <p:cNvPr id="153" name="Rectangle 152"/>
          <p:cNvSpPr/>
          <p:nvPr/>
        </p:nvSpPr>
        <p:spPr>
          <a:xfrm>
            <a:off x="685800" y="6400800"/>
            <a:ext cx="1600200" cy="381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Whole Device Modeling</a:t>
            </a:r>
          </a:p>
        </p:txBody>
      </p:sp>
      <p:sp>
        <p:nvSpPr>
          <p:cNvPr id="154" name="Rectangle 153"/>
          <p:cNvSpPr/>
          <p:nvPr/>
        </p:nvSpPr>
        <p:spPr>
          <a:xfrm>
            <a:off x="685800" y="5943600"/>
            <a:ext cx="1600200" cy="381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Disruptions</a:t>
            </a:r>
          </a:p>
        </p:txBody>
      </p:sp>
      <p:sp>
        <p:nvSpPr>
          <p:cNvPr id="155" name="Rectangle 154"/>
          <p:cNvSpPr/>
          <p:nvPr/>
        </p:nvSpPr>
        <p:spPr>
          <a:xfrm>
            <a:off x="2514600" y="4114800"/>
            <a:ext cx="16002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MHD</a:t>
            </a:r>
          </a:p>
        </p:txBody>
      </p:sp>
      <p:sp>
        <p:nvSpPr>
          <p:cNvPr id="156" name="Rectangle 155"/>
          <p:cNvSpPr/>
          <p:nvPr/>
        </p:nvSpPr>
        <p:spPr>
          <a:xfrm>
            <a:off x="2514600" y="4572000"/>
            <a:ext cx="16002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Turbulence and Transport</a:t>
            </a:r>
          </a:p>
        </p:txBody>
      </p:sp>
      <p:sp>
        <p:nvSpPr>
          <p:cNvPr id="157" name="Rectangle 156"/>
          <p:cNvSpPr/>
          <p:nvPr/>
        </p:nvSpPr>
        <p:spPr>
          <a:xfrm>
            <a:off x="2514600" y="5029200"/>
            <a:ext cx="16002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Heating &amp; RF</a:t>
            </a:r>
          </a:p>
        </p:txBody>
      </p:sp>
      <p:sp>
        <p:nvSpPr>
          <p:cNvPr id="158" name="Rectangle 157"/>
          <p:cNvSpPr/>
          <p:nvPr/>
        </p:nvSpPr>
        <p:spPr>
          <a:xfrm>
            <a:off x="2514600" y="5486400"/>
            <a:ext cx="16002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Energetic Particles</a:t>
            </a:r>
          </a:p>
        </p:txBody>
      </p:sp>
      <p:sp>
        <p:nvSpPr>
          <p:cNvPr id="159" name="Rectangle 158"/>
          <p:cNvSpPr/>
          <p:nvPr/>
        </p:nvSpPr>
        <p:spPr>
          <a:xfrm>
            <a:off x="2514600" y="5943600"/>
            <a:ext cx="16002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Edge Plasmas</a:t>
            </a:r>
          </a:p>
        </p:txBody>
      </p:sp>
      <p:sp>
        <p:nvSpPr>
          <p:cNvPr id="160" name="TextBox 52"/>
          <p:cNvSpPr txBox="1">
            <a:spLocks noChangeArrowheads="1"/>
          </p:cNvSpPr>
          <p:nvPr/>
        </p:nvSpPr>
        <p:spPr bwMode="auto">
          <a:xfrm>
            <a:off x="76200" y="1066800"/>
            <a:ext cx="2286000" cy="646113"/>
          </a:xfrm>
          <a:prstGeom prst="rect">
            <a:avLst/>
          </a:prstGeom>
          <a:noFill/>
          <a:ln w="9525">
            <a:noFill/>
            <a:miter lim="800000"/>
            <a:headEnd/>
            <a:tailEnd/>
          </a:ln>
        </p:spPr>
        <p:txBody>
          <a:bodyPr>
            <a:spAutoFit/>
          </a:bodyPr>
          <a:lstStyle/>
          <a:p>
            <a:r>
              <a:rPr lang="en-US" b="1" u="sng" dirty="0">
                <a:latin typeface="Arial Narrow" pitchFamily="-110" charset="0"/>
              </a:rPr>
              <a:t>FSP Management</a:t>
            </a:r>
          </a:p>
          <a:p>
            <a:r>
              <a:rPr lang="en-US" b="1" u="sng" dirty="0">
                <a:latin typeface="Arial Narrow" pitchFamily="-110" charset="0"/>
              </a:rPr>
              <a:t>Organization Chart </a:t>
            </a:r>
          </a:p>
        </p:txBody>
      </p:sp>
      <p:cxnSp>
        <p:nvCxnSpPr>
          <p:cNvPr id="161" name="Straight Connector 160"/>
          <p:cNvCxnSpPr>
            <a:cxnSpLocks noChangeShapeType="1"/>
          </p:cNvCxnSpPr>
          <p:nvPr/>
        </p:nvCxnSpPr>
        <p:spPr bwMode="auto">
          <a:xfrm>
            <a:off x="1524000" y="3200400"/>
            <a:ext cx="2133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62" name="Straight Connector 161"/>
          <p:cNvCxnSpPr>
            <a:cxnSpLocks noChangeShapeType="1"/>
          </p:cNvCxnSpPr>
          <p:nvPr/>
        </p:nvCxnSpPr>
        <p:spPr bwMode="auto">
          <a:xfrm rot="5400000">
            <a:off x="3429001" y="3200400"/>
            <a:ext cx="457200" cy="3175"/>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63" name="Straight Connector 162"/>
          <p:cNvCxnSpPr>
            <a:cxnSpLocks noChangeShapeType="1"/>
          </p:cNvCxnSpPr>
          <p:nvPr/>
        </p:nvCxnSpPr>
        <p:spPr bwMode="auto">
          <a:xfrm rot="5400000">
            <a:off x="1409701" y="3314700"/>
            <a:ext cx="228600" cy="3175"/>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64" name="Straight Connector 163"/>
          <p:cNvCxnSpPr>
            <a:cxnSpLocks noChangeShapeType="1"/>
          </p:cNvCxnSpPr>
          <p:nvPr/>
        </p:nvCxnSpPr>
        <p:spPr bwMode="auto">
          <a:xfrm>
            <a:off x="4419600" y="3200400"/>
            <a:ext cx="38100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sp>
        <p:nvSpPr>
          <p:cNvPr id="165" name="Rectangle 164"/>
          <p:cNvSpPr/>
          <p:nvPr/>
        </p:nvSpPr>
        <p:spPr>
          <a:xfrm>
            <a:off x="6324600" y="3429000"/>
            <a:ext cx="1219200"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schemeClr val="tx1"/>
                </a:solidFill>
                <a:ea typeface="MS PGothic" pitchFamily="34" charset="-128"/>
              </a:rPr>
              <a:t>Head, Quality</a:t>
            </a:r>
          </a:p>
          <a:p>
            <a:pPr algn="ctr">
              <a:defRPr/>
            </a:pPr>
            <a:r>
              <a:rPr lang="en-US" sz="1200">
                <a:solidFill>
                  <a:schemeClr val="tx1"/>
                </a:solidFill>
                <a:ea typeface="MS PGothic" pitchFamily="34" charset="-128"/>
              </a:rPr>
              <a:t> Assurance</a:t>
            </a:r>
          </a:p>
        </p:txBody>
      </p:sp>
      <p:sp>
        <p:nvSpPr>
          <p:cNvPr id="166" name="Rectangle 165"/>
          <p:cNvSpPr/>
          <p:nvPr/>
        </p:nvSpPr>
        <p:spPr>
          <a:xfrm>
            <a:off x="7696200" y="3429000"/>
            <a:ext cx="12954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schemeClr val="tx1"/>
                </a:solidFill>
                <a:ea typeface="MS PGothic" pitchFamily="34" charset="-128"/>
              </a:rPr>
              <a:t>Head, Operational/User Support</a:t>
            </a:r>
          </a:p>
        </p:txBody>
      </p:sp>
      <p:cxnSp>
        <p:nvCxnSpPr>
          <p:cNvPr id="167" name="Straight Connector 166"/>
          <p:cNvCxnSpPr>
            <a:cxnSpLocks noChangeShapeType="1"/>
          </p:cNvCxnSpPr>
          <p:nvPr/>
        </p:nvCxnSpPr>
        <p:spPr bwMode="auto">
          <a:xfrm rot="5400000">
            <a:off x="6895307" y="3313906"/>
            <a:ext cx="228600" cy="1587"/>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68" name="Straight Connector 167"/>
          <p:cNvCxnSpPr>
            <a:cxnSpLocks noChangeShapeType="1"/>
          </p:cNvCxnSpPr>
          <p:nvPr/>
        </p:nvCxnSpPr>
        <p:spPr bwMode="auto">
          <a:xfrm rot="5400000">
            <a:off x="8116094" y="3313906"/>
            <a:ext cx="228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69" name="Straight Connector 168"/>
          <p:cNvCxnSpPr>
            <a:cxnSpLocks noChangeShapeType="1"/>
          </p:cNvCxnSpPr>
          <p:nvPr/>
        </p:nvCxnSpPr>
        <p:spPr bwMode="auto">
          <a:xfrm rot="5400000">
            <a:off x="5144294" y="3313906"/>
            <a:ext cx="228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70" name="Straight Connector 169"/>
          <p:cNvCxnSpPr>
            <a:cxnSpLocks noChangeShapeType="1"/>
          </p:cNvCxnSpPr>
          <p:nvPr/>
        </p:nvCxnSpPr>
        <p:spPr bwMode="auto">
          <a:xfrm rot="5400000">
            <a:off x="4306094" y="3085306"/>
            <a:ext cx="228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sp>
        <p:nvSpPr>
          <p:cNvPr id="171" name="Rectangle 38"/>
          <p:cNvSpPr>
            <a:spLocks noChangeArrowheads="1"/>
          </p:cNvSpPr>
          <p:nvPr/>
        </p:nvSpPr>
        <p:spPr bwMode="auto">
          <a:xfrm>
            <a:off x="6248400" y="4114800"/>
            <a:ext cx="1371600" cy="381000"/>
          </a:xfrm>
          <a:prstGeom prst="rect">
            <a:avLst/>
          </a:prstGeom>
          <a:solidFill>
            <a:srgbClr val="FBF700"/>
          </a:solidFill>
          <a:ln w="28575">
            <a:solidFill>
              <a:schemeClr val="accent1"/>
            </a:solidFill>
            <a:miter lim="800000"/>
            <a:headEnd/>
            <a:tailEnd/>
          </a:ln>
        </p:spPr>
        <p:txBody>
          <a:bodyPr wrap="none" anchor="ctr"/>
          <a:lstStyle/>
          <a:p>
            <a:pPr algn="ctr">
              <a:buFont typeface="Times New Roman" pitchFamily="-110" charset="0"/>
              <a:buNone/>
            </a:pPr>
            <a:r>
              <a:rPr lang="en-US" sz="1200"/>
              <a:t>Software quality </a:t>
            </a:r>
          </a:p>
          <a:p>
            <a:pPr algn="ctr">
              <a:buFont typeface="Times New Roman" pitchFamily="-110" charset="0"/>
              <a:buNone/>
            </a:pPr>
            <a:r>
              <a:rPr lang="en-US" sz="1200"/>
              <a:t>support</a:t>
            </a:r>
          </a:p>
        </p:txBody>
      </p:sp>
      <p:sp>
        <p:nvSpPr>
          <p:cNvPr id="172" name="Rectangle 42"/>
          <p:cNvSpPr>
            <a:spLocks noChangeArrowheads="1"/>
          </p:cNvSpPr>
          <p:nvPr/>
        </p:nvSpPr>
        <p:spPr bwMode="auto">
          <a:xfrm>
            <a:off x="6248400" y="5029200"/>
            <a:ext cx="1371600" cy="381000"/>
          </a:xfrm>
          <a:prstGeom prst="rect">
            <a:avLst/>
          </a:prstGeom>
          <a:solidFill>
            <a:srgbClr val="FBF700"/>
          </a:solidFill>
          <a:ln w="28575">
            <a:solidFill>
              <a:schemeClr val="accent1"/>
            </a:solidFill>
            <a:miter lim="800000"/>
            <a:headEnd/>
            <a:tailEnd/>
          </a:ln>
        </p:spPr>
        <p:txBody>
          <a:bodyPr wrap="none" anchor="ctr"/>
          <a:lstStyle/>
          <a:p>
            <a:pPr algn="ctr">
              <a:buFont typeface="Times New Roman" pitchFamily="-110" charset="0"/>
              <a:buNone/>
            </a:pPr>
            <a:r>
              <a:rPr lang="en-US" sz="1200"/>
              <a:t>V&amp;V, UQ Guidelines</a:t>
            </a:r>
          </a:p>
        </p:txBody>
      </p:sp>
      <p:sp>
        <p:nvSpPr>
          <p:cNvPr id="173" name="Rectangle 43"/>
          <p:cNvSpPr>
            <a:spLocks noChangeArrowheads="1"/>
          </p:cNvSpPr>
          <p:nvPr/>
        </p:nvSpPr>
        <p:spPr bwMode="auto">
          <a:xfrm>
            <a:off x="6248400" y="5486400"/>
            <a:ext cx="1371600" cy="381000"/>
          </a:xfrm>
          <a:prstGeom prst="rect">
            <a:avLst/>
          </a:prstGeom>
          <a:solidFill>
            <a:srgbClr val="FBF700"/>
          </a:solidFill>
          <a:ln w="28575">
            <a:solidFill>
              <a:schemeClr val="accent1"/>
            </a:solidFill>
            <a:miter lim="800000"/>
            <a:headEnd/>
            <a:tailEnd/>
          </a:ln>
        </p:spPr>
        <p:txBody>
          <a:bodyPr wrap="none" anchor="ctr"/>
          <a:lstStyle/>
          <a:p>
            <a:pPr algn="ctr"/>
            <a:r>
              <a:rPr lang="en-US" sz="1200"/>
              <a:t>Design review</a:t>
            </a:r>
          </a:p>
          <a:p>
            <a:pPr algn="ctr"/>
            <a:r>
              <a:rPr lang="en-US" sz="1200"/>
              <a:t>support</a:t>
            </a:r>
          </a:p>
        </p:txBody>
      </p:sp>
      <p:sp>
        <p:nvSpPr>
          <p:cNvPr id="174" name="Rectangle 44"/>
          <p:cNvSpPr>
            <a:spLocks noChangeArrowheads="1"/>
          </p:cNvSpPr>
          <p:nvPr/>
        </p:nvSpPr>
        <p:spPr bwMode="auto">
          <a:xfrm>
            <a:off x="6248400" y="5943600"/>
            <a:ext cx="1371600" cy="381000"/>
          </a:xfrm>
          <a:prstGeom prst="rect">
            <a:avLst/>
          </a:prstGeom>
          <a:solidFill>
            <a:srgbClr val="FBF700"/>
          </a:solidFill>
          <a:ln w="28575">
            <a:solidFill>
              <a:schemeClr val="accent1"/>
            </a:solidFill>
            <a:miter lim="800000"/>
            <a:headEnd/>
            <a:tailEnd/>
          </a:ln>
        </p:spPr>
        <p:txBody>
          <a:bodyPr wrap="none" anchor="ctr"/>
          <a:lstStyle/>
          <a:p>
            <a:pPr algn="ctr"/>
            <a:r>
              <a:rPr lang="en-US" sz="1200"/>
              <a:t>Etc.</a:t>
            </a:r>
          </a:p>
        </p:txBody>
      </p:sp>
      <p:sp>
        <p:nvSpPr>
          <p:cNvPr id="175" name="Rectangle 45"/>
          <p:cNvSpPr>
            <a:spLocks noChangeArrowheads="1"/>
          </p:cNvSpPr>
          <p:nvPr/>
        </p:nvSpPr>
        <p:spPr bwMode="auto">
          <a:xfrm>
            <a:off x="6248400" y="4572000"/>
            <a:ext cx="1371600" cy="381000"/>
          </a:xfrm>
          <a:prstGeom prst="rect">
            <a:avLst/>
          </a:prstGeom>
          <a:solidFill>
            <a:srgbClr val="FBF700"/>
          </a:solidFill>
          <a:ln w="28575">
            <a:solidFill>
              <a:schemeClr val="accent1"/>
            </a:solidFill>
            <a:miter lim="800000"/>
            <a:headEnd/>
            <a:tailEnd/>
          </a:ln>
        </p:spPr>
        <p:txBody>
          <a:bodyPr wrap="none" anchor="ctr"/>
          <a:lstStyle/>
          <a:p>
            <a:pPr algn="ctr"/>
            <a:r>
              <a:rPr lang="en-US" sz="1200"/>
              <a:t>Testing </a:t>
            </a:r>
          </a:p>
        </p:txBody>
      </p:sp>
      <p:sp>
        <p:nvSpPr>
          <p:cNvPr id="176" name="Line 46"/>
          <p:cNvSpPr>
            <a:spLocks noChangeShapeType="1"/>
          </p:cNvSpPr>
          <p:nvPr/>
        </p:nvSpPr>
        <p:spPr bwMode="auto">
          <a:xfrm>
            <a:off x="6934200" y="3810000"/>
            <a:ext cx="0" cy="304800"/>
          </a:xfrm>
          <a:prstGeom prst="line">
            <a:avLst/>
          </a:prstGeom>
          <a:noFill/>
          <a:ln w="38100">
            <a:solidFill>
              <a:schemeClr val="accent1"/>
            </a:solidFill>
            <a:round/>
            <a:headEnd/>
            <a:tailEnd/>
          </a:ln>
        </p:spPr>
        <p:txBody>
          <a:bodyPr wrap="none" anchor="ctr"/>
          <a:lstStyle/>
          <a:p>
            <a:endParaRPr lang="en-US"/>
          </a:p>
        </p:txBody>
      </p:sp>
      <p:sp>
        <p:nvSpPr>
          <p:cNvPr id="177" name="Line 48"/>
          <p:cNvSpPr>
            <a:spLocks noChangeShapeType="1"/>
          </p:cNvSpPr>
          <p:nvPr/>
        </p:nvSpPr>
        <p:spPr bwMode="auto">
          <a:xfrm>
            <a:off x="6934200" y="4495800"/>
            <a:ext cx="0" cy="76200"/>
          </a:xfrm>
          <a:prstGeom prst="line">
            <a:avLst/>
          </a:prstGeom>
          <a:noFill/>
          <a:ln w="38100">
            <a:solidFill>
              <a:schemeClr val="accent1"/>
            </a:solidFill>
            <a:round/>
            <a:headEnd/>
            <a:tailEnd/>
          </a:ln>
        </p:spPr>
        <p:txBody>
          <a:bodyPr wrap="none" anchor="ctr"/>
          <a:lstStyle/>
          <a:p>
            <a:endParaRPr lang="en-US"/>
          </a:p>
        </p:txBody>
      </p:sp>
      <p:sp>
        <p:nvSpPr>
          <p:cNvPr id="178" name="Line 49"/>
          <p:cNvSpPr>
            <a:spLocks noChangeShapeType="1"/>
          </p:cNvSpPr>
          <p:nvPr/>
        </p:nvSpPr>
        <p:spPr bwMode="auto">
          <a:xfrm>
            <a:off x="6934200" y="4953000"/>
            <a:ext cx="0" cy="76200"/>
          </a:xfrm>
          <a:prstGeom prst="line">
            <a:avLst/>
          </a:prstGeom>
          <a:noFill/>
          <a:ln w="38100">
            <a:solidFill>
              <a:schemeClr val="accent1"/>
            </a:solidFill>
            <a:round/>
            <a:headEnd/>
            <a:tailEnd/>
          </a:ln>
        </p:spPr>
        <p:txBody>
          <a:bodyPr wrap="none" anchor="ctr"/>
          <a:lstStyle/>
          <a:p>
            <a:endParaRPr lang="en-US"/>
          </a:p>
        </p:txBody>
      </p:sp>
      <p:sp>
        <p:nvSpPr>
          <p:cNvPr id="179" name="Line 50"/>
          <p:cNvSpPr>
            <a:spLocks noChangeShapeType="1"/>
          </p:cNvSpPr>
          <p:nvPr/>
        </p:nvSpPr>
        <p:spPr bwMode="auto">
          <a:xfrm>
            <a:off x="6934200" y="5410200"/>
            <a:ext cx="0" cy="76200"/>
          </a:xfrm>
          <a:prstGeom prst="line">
            <a:avLst/>
          </a:prstGeom>
          <a:noFill/>
          <a:ln w="38100">
            <a:solidFill>
              <a:schemeClr val="accent1"/>
            </a:solidFill>
            <a:round/>
            <a:headEnd/>
            <a:tailEnd/>
          </a:ln>
        </p:spPr>
        <p:txBody>
          <a:bodyPr wrap="none" anchor="ctr"/>
          <a:lstStyle/>
          <a:p>
            <a:endParaRPr lang="en-US"/>
          </a:p>
        </p:txBody>
      </p:sp>
      <p:sp>
        <p:nvSpPr>
          <p:cNvPr id="180" name="Line 51"/>
          <p:cNvSpPr>
            <a:spLocks noChangeShapeType="1"/>
          </p:cNvSpPr>
          <p:nvPr/>
        </p:nvSpPr>
        <p:spPr bwMode="auto">
          <a:xfrm>
            <a:off x="6934200" y="5867400"/>
            <a:ext cx="0" cy="76200"/>
          </a:xfrm>
          <a:prstGeom prst="line">
            <a:avLst/>
          </a:prstGeom>
          <a:noFill/>
          <a:ln w="38100">
            <a:solidFill>
              <a:schemeClr val="accent1"/>
            </a:solidFill>
            <a:round/>
            <a:headEnd/>
            <a:tailEnd/>
          </a:ln>
        </p:spPr>
        <p:txBody>
          <a:bodyPr wrap="none" anchor="ctr"/>
          <a:lstStyle/>
          <a:p>
            <a:endParaRPr lang="en-US"/>
          </a:p>
        </p:txBody>
      </p:sp>
      <p:sp>
        <p:nvSpPr>
          <p:cNvPr id="181" name="Rectangle 87"/>
          <p:cNvSpPr/>
          <p:nvPr/>
        </p:nvSpPr>
        <p:spPr>
          <a:xfrm>
            <a:off x="7696200" y="4114800"/>
            <a:ext cx="10668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Times New Roman" charset="0"/>
              <a:buNone/>
              <a:defRPr/>
            </a:pPr>
            <a:r>
              <a:rPr lang="en-US" sz="1200" dirty="0">
                <a:solidFill>
                  <a:schemeClr val="tx1"/>
                </a:solidFill>
              </a:rPr>
              <a:t>Developer support</a:t>
            </a:r>
          </a:p>
        </p:txBody>
      </p:sp>
      <p:sp>
        <p:nvSpPr>
          <p:cNvPr id="182" name="Rectangle 87"/>
          <p:cNvSpPr/>
          <p:nvPr/>
        </p:nvSpPr>
        <p:spPr>
          <a:xfrm>
            <a:off x="7696200" y="4572000"/>
            <a:ext cx="10668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Times New Roman" charset="0"/>
              <a:buNone/>
              <a:defRPr/>
            </a:pPr>
            <a:r>
              <a:rPr lang="en-US" sz="1200" dirty="0">
                <a:solidFill>
                  <a:schemeClr val="tx1"/>
                </a:solidFill>
              </a:rPr>
              <a:t>User support</a:t>
            </a:r>
          </a:p>
        </p:txBody>
      </p:sp>
      <p:sp>
        <p:nvSpPr>
          <p:cNvPr id="183" name="Rectangle 87"/>
          <p:cNvSpPr/>
          <p:nvPr/>
        </p:nvSpPr>
        <p:spPr>
          <a:xfrm>
            <a:off x="7696200" y="5029200"/>
            <a:ext cx="1295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8" charset="0"/>
              <a:buNone/>
              <a:defRPr/>
            </a:pPr>
            <a:r>
              <a:rPr lang="en-US" sz="1200" dirty="0">
                <a:solidFill>
                  <a:schemeClr val="tx1"/>
                </a:solidFill>
                <a:ea typeface="MS PGothic" pitchFamily="34" charset="-128"/>
              </a:rPr>
              <a:t>FSP Systems support</a:t>
            </a:r>
          </a:p>
        </p:txBody>
      </p:sp>
      <p:sp>
        <p:nvSpPr>
          <p:cNvPr id="184" name="Rectangle 87"/>
          <p:cNvSpPr/>
          <p:nvPr/>
        </p:nvSpPr>
        <p:spPr>
          <a:xfrm>
            <a:off x="7696200" y="5486400"/>
            <a:ext cx="10668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schemeClr val="tx1"/>
                </a:solidFill>
                <a:ea typeface="ＭＳ Ｐゴシック" pitchFamily="30" charset="-128"/>
                <a:cs typeface="ＭＳ Ｐゴシック" pitchFamily="30" charset="-128"/>
              </a:rPr>
              <a:t>Job monitoring</a:t>
            </a:r>
          </a:p>
        </p:txBody>
      </p:sp>
      <p:sp>
        <p:nvSpPr>
          <p:cNvPr id="185" name="Rectangle 87"/>
          <p:cNvSpPr/>
          <p:nvPr/>
        </p:nvSpPr>
        <p:spPr>
          <a:xfrm>
            <a:off x="7696200" y="5943600"/>
            <a:ext cx="1295400" cy="5222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Troubleshooting/Triage</a:t>
            </a:r>
          </a:p>
        </p:txBody>
      </p:sp>
      <p:sp>
        <p:nvSpPr>
          <p:cNvPr id="186" name="Line 59"/>
          <p:cNvSpPr>
            <a:spLocks noChangeShapeType="1"/>
          </p:cNvSpPr>
          <p:nvPr/>
        </p:nvSpPr>
        <p:spPr bwMode="auto">
          <a:xfrm>
            <a:off x="8229600" y="3962400"/>
            <a:ext cx="0" cy="152400"/>
          </a:xfrm>
          <a:prstGeom prst="line">
            <a:avLst/>
          </a:prstGeom>
          <a:noFill/>
          <a:ln w="38100">
            <a:solidFill>
              <a:schemeClr val="accent1"/>
            </a:solidFill>
            <a:round/>
            <a:headEnd/>
            <a:tailEnd/>
          </a:ln>
        </p:spPr>
        <p:txBody>
          <a:bodyPr wrap="none" anchor="ctr"/>
          <a:lstStyle/>
          <a:p>
            <a:endParaRPr lang="en-US"/>
          </a:p>
        </p:txBody>
      </p:sp>
      <p:sp>
        <p:nvSpPr>
          <p:cNvPr id="187" name="Line 60"/>
          <p:cNvSpPr>
            <a:spLocks noChangeShapeType="1"/>
          </p:cNvSpPr>
          <p:nvPr/>
        </p:nvSpPr>
        <p:spPr bwMode="auto">
          <a:xfrm>
            <a:off x="8229600" y="4495800"/>
            <a:ext cx="0" cy="76200"/>
          </a:xfrm>
          <a:prstGeom prst="line">
            <a:avLst/>
          </a:prstGeom>
          <a:noFill/>
          <a:ln w="38100">
            <a:solidFill>
              <a:schemeClr val="accent1"/>
            </a:solidFill>
            <a:round/>
            <a:headEnd/>
            <a:tailEnd/>
          </a:ln>
        </p:spPr>
        <p:txBody>
          <a:bodyPr wrap="none" anchor="ctr"/>
          <a:lstStyle/>
          <a:p>
            <a:endParaRPr lang="en-US"/>
          </a:p>
        </p:txBody>
      </p:sp>
      <p:sp>
        <p:nvSpPr>
          <p:cNvPr id="188" name="Line 61"/>
          <p:cNvSpPr>
            <a:spLocks noChangeShapeType="1"/>
          </p:cNvSpPr>
          <p:nvPr/>
        </p:nvSpPr>
        <p:spPr bwMode="auto">
          <a:xfrm>
            <a:off x="8229600" y="4953000"/>
            <a:ext cx="0" cy="76200"/>
          </a:xfrm>
          <a:prstGeom prst="line">
            <a:avLst/>
          </a:prstGeom>
          <a:noFill/>
          <a:ln w="38100">
            <a:solidFill>
              <a:schemeClr val="accent1"/>
            </a:solidFill>
            <a:round/>
            <a:headEnd/>
            <a:tailEnd/>
          </a:ln>
        </p:spPr>
        <p:txBody>
          <a:bodyPr wrap="none" anchor="ctr"/>
          <a:lstStyle/>
          <a:p>
            <a:endParaRPr lang="en-US"/>
          </a:p>
        </p:txBody>
      </p:sp>
      <p:sp>
        <p:nvSpPr>
          <p:cNvPr id="189" name="Line 62"/>
          <p:cNvSpPr>
            <a:spLocks noChangeShapeType="1"/>
          </p:cNvSpPr>
          <p:nvPr/>
        </p:nvSpPr>
        <p:spPr bwMode="auto">
          <a:xfrm>
            <a:off x="8229600" y="5410200"/>
            <a:ext cx="0" cy="76200"/>
          </a:xfrm>
          <a:prstGeom prst="line">
            <a:avLst/>
          </a:prstGeom>
          <a:noFill/>
          <a:ln w="38100">
            <a:solidFill>
              <a:schemeClr val="accent1"/>
            </a:solidFill>
            <a:round/>
            <a:headEnd/>
            <a:tailEnd/>
          </a:ln>
        </p:spPr>
        <p:txBody>
          <a:bodyPr wrap="none" anchor="ctr"/>
          <a:lstStyle/>
          <a:p>
            <a:endParaRPr lang="en-US"/>
          </a:p>
        </p:txBody>
      </p:sp>
      <p:sp>
        <p:nvSpPr>
          <p:cNvPr id="190" name="Line 63"/>
          <p:cNvSpPr>
            <a:spLocks noChangeShapeType="1"/>
          </p:cNvSpPr>
          <p:nvPr/>
        </p:nvSpPr>
        <p:spPr bwMode="auto">
          <a:xfrm>
            <a:off x="8229600" y="5867400"/>
            <a:ext cx="0" cy="76200"/>
          </a:xfrm>
          <a:prstGeom prst="line">
            <a:avLst/>
          </a:prstGeom>
          <a:noFill/>
          <a:ln w="38100">
            <a:solidFill>
              <a:schemeClr val="accent1"/>
            </a:solidFill>
            <a:round/>
            <a:headEnd/>
            <a:tailEnd/>
          </a:ln>
        </p:spPr>
        <p:txBody>
          <a:bodyPr wrap="none" anchor="ctr"/>
          <a:lstStyle/>
          <a:p>
            <a:endParaRPr lang="en-US"/>
          </a:p>
        </p:txBody>
      </p:sp>
      <p:sp>
        <p:nvSpPr>
          <p:cNvPr id="191" name="Rectangle 190"/>
          <p:cNvSpPr/>
          <p:nvPr/>
        </p:nvSpPr>
        <p:spPr>
          <a:xfrm>
            <a:off x="2514600" y="6400800"/>
            <a:ext cx="16002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152400"/>
            <a:ext cx="8229600" cy="609600"/>
          </a:xfrm>
        </p:spPr>
        <p:txBody>
          <a:bodyPr>
            <a:noAutofit/>
          </a:bodyPr>
          <a:lstStyle/>
          <a:p>
            <a:r>
              <a:rPr lang="en-US" sz="3400" dirty="0" smtClean="0"/>
              <a:t>Role of the component team</a:t>
            </a:r>
          </a:p>
        </p:txBody>
      </p:sp>
      <p:sp>
        <p:nvSpPr>
          <p:cNvPr id="9219"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9220" name="Text Placeholder 6"/>
          <p:cNvSpPr>
            <a:spLocks noGrp="1"/>
          </p:cNvSpPr>
          <p:nvPr>
            <p:ph type="body" idx="1"/>
          </p:nvPr>
        </p:nvSpPr>
        <p:spPr>
          <a:xfrm>
            <a:off x="533400" y="1143000"/>
            <a:ext cx="8001000" cy="5029200"/>
          </a:xfrm>
        </p:spPr>
        <p:txBody>
          <a:bodyPr>
            <a:normAutofit fontScale="85000" lnSpcReduction="20000"/>
          </a:bodyPr>
          <a:lstStyle/>
          <a:p>
            <a:pPr>
              <a:buFont typeface="Wingdings" pitchFamily="2" charset="2"/>
              <a:buChar char="Ø"/>
            </a:pPr>
            <a:r>
              <a:rPr lang="en-US" b="0" dirty="0" smtClean="0"/>
              <a:t>Role of the component team is defined in relation to other parts of FSP, particularly the horizontal science application integration effort:</a:t>
            </a:r>
          </a:p>
          <a:p>
            <a:pPr lvl="1">
              <a:buFont typeface="Wingdings" pitchFamily="2" charset="2"/>
              <a:buChar char="Ø"/>
            </a:pPr>
            <a:r>
              <a:rPr lang="en-US" b="0" dirty="0" smtClean="0"/>
              <a:t>It is a capability organization </a:t>
            </a:r>
          </a:p>
          <a:p>
            <a:pPr lvl="2">
              <a:buFont typeface="Wingdings" pitchFamily="2" charset="2"/>
              <a:buChar char="Ø"/>
            </a:pPr>
            <a:r>
              <a:rPr lang="en-US" b="0" dirty="0" smtClean="0">
                <a:solidFill>
                  <a:srgbClr val="C00000"/>
                </a:solidFill>
              </a:rPr>
              <a:t>Holds the technical capability in developing advanced physics components to be integrated into one or multiple science apps to address one or more science drivers.</a:t>
            </a:r>
          </a:p>
          <a:p>
            <a:pPr lvl="3">
              <a:buFont typeface="Wingdings" pitchFamily="2" charset="2"/>
              <a:buChar char="Ø"/>
            </a:pPr>
            <a:r>
              <a:rPr lang="en-US" b="0" dirty="0" smtClean="0">
                <a:solidFill>
                  <a:srgbClr val="C00000"/>
                </a:solidFill>
              </a:rPr>
              <a:t>Team has regular and collaborative members.</a:t>
            </a:r>
          </a:p>
          <a:p>
            <a:pPr lvl="1">
              <a:buFont typeface="Wingdings" pitchFamily="2" charset="2"/>
              <a:buChar char="Ø"/>
            </a:pPr>
            <a:r>
              <a:rPr lang="en-US" b="0" dirty="0" smtClean="0"/>
              <a:t>It provides stewardship of  the component library</a:t>
            </a:r>
          </a:p>
          <a:p>
            <a:pPr lvl="2">
              <a:buFont typeface="Wingdings" pitchFamily="2" charset="2"/>
              <a:buChar char="Ø"/>
            </a:pPr>
            <a:r>
              <a:rPr lang="en-US" dirty="0" smtClean="0"/>
              <a:t> </a:t>
            </a:r>
            <a:r>
              <a:rPr lang="en-US" b="0" dirty="0" smtClean="0">
                <a:solidFill>
                  <a:srgbClr val="C00000"/>
                </a:solidFill>
              </a:rPr>
              <a:t>Continuously standardize/maintain the suite of physics component codes for FSP science apps.</a:t>
            </a:r>
          </a:p>
          <a:p>
            <a:pPr lvl="1">
              <a:buFont typeface="Wingdings" pitchFamily="2" charset="2"/>
              <a:buChar char="Ø"/>
            </a:pPr>
            <a:r>
              <a:rPr lang="en-US" b="0" dirty="0" smtClean="0"/>
              <a:t>It plans and executes, or manages the execution of,</a:t>
            </a:r>
          </a:p>
          <a:p>
            <a:pPr lvl="2">
              <a:buFont typeface="Wingdings" pitchFamily="2" charset="2"/>
              <a:buChar char="Ø"/>
            </a:pPr>
            <a:r>
              <a:rPr lang="en-US" b="0" dirty="0" smtClean="0"/>
              <a:t> </a:t>
            </a:r>
            <a:r>
              <a:rPr lang="en-US" b="0" dirty="0" smtClean="0">
                <a:solidFill>
                  <a:srgbClr val="C00000"/>
                </a:solidFill>
              </a:rPr>
              <a:t>new component adaptation/development projects and the related enabling exploratory research and prototyping.</a:t>
            </a:r>
          </a:p>
          <a:p>
            <a:pPr>
              <a:buFont typeface="Wingdings" pitchFamily="2" charset="2"/>
              <a:buChar char="Ø"/>
            </a:pPr>
            <a:r>
              <a:rPr lang="en-US" dirty="0" smtClean="0"/>
              <a:t>Illustrative examples </a:t>
            </a:r>
          </a:p>
          <a:p>
            <a:pPr lvl="1">
              <a:buFont typeface="Wingdings" pitchFamily="2" charset="2"/>
              <a:buChar char="Ø"/>
            </a:pPr>
            <a:r>
              <a:rPr lang="en-US" b="0" dirty="0" smtClean="0">
                <a:solidFill>
                  <a:schemeClr val="tx1"/>
                </a:solidFill>
              </a:rPr>
              <a:t>It recruits leading subject experts in computational MHD.</a:t>
            </a:r>
          </a:p>
          <a:p>
            <a:pPr lvl="1">
              <a:buFont typeface="Wingdings" pitchFamily="2" charset="2"/>
              <a:buChar char="Ø"/>
            </a:pPr>
            <a:r>
              <a:rPr lang="en-US" b="0" dirty="0" smtClean="0">
                <a:solidFill>
                  <a:schemeClr val="tx1"/>
                </a:solidFill>
              </a:rPr>
              <a:t>It maintains a suite of standardized MHD component codes.</a:t>
            </a:r>
          </a:p>
          <a:p>
            <a:pPr lvl="1">
              <a:buFont typeface="Wingdings" pitchFamily="2" charset="2"/>
              <a:buChar char="Ø"/>
            </a:pPr>
            <a:r>
              <a:rPr lang="en-US" b="0" dirty="0" smtClean="0">
                <a:solidFill>
                  <a:schemeClr val="tx1"/>
                </a:solidFill>
              </a:rPr>
              <a:t>It initiates and carries out development projects of adapting existing fusion MHD codes into FSP and prototyping new physics models and/or numerical algorithms in response to evolving science driver needs.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73460" y="228600"/>
            <a:ext cx="7579940" cy="463846"/>
          </a:xfrm>
          <a:prstGeom prst="rect">
            <a:avLst/>
          </a:prstGeom>
          <a:noFill/>
          <a:ln w="9525">
            <a:noFill/>
            <a:round/>
            <a:headEnd/>
            <a:tailEnd/>
          </a:ln>
        </p:spPr>
        <p:txBody>
          <a:bodyPr wrap="squar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a:solidFill>
                  <a:srgbClr val="000000"/>
                </a:solidFill>
              </a:rPr>
              <a:t> </a:t>
            </a:r>
            <a:r>
              <a:rPr lang="en-US" dirty="0" smtClean="0">
                <a:solidFill>
                  <a:srgbClr val="000000"/>
                </a:solidFill>
              </a:rPr>
              <a:t>Developing component capability from the FSP roadmap</a:t>
            </a:r>
            <a:endParaRPr lang="en-US" dirty="0">
              <a:solidFill>
                <a:srgbClr val="000000"/>
              </a:solidFill>
            </a:endParaRPr>
          </a:p>
        </p:txBody>
      </p:sp>
      <p:grpSp>
        <p:nvGrpSpPr>
          <p:cNvPr id="2" name="Group 2"/>
          <p:cNvGrpSpPr>
            <a:grpSpLocks/>
          </p:cNvGrpSpPr>
          <p:nvPr/>
        </p:nvGrpSpPr>
        <p:grpSpPr bwMode="auto">
          <a:xfrm>
            <a:off x="420009" y="1143000"/>
            <a:ext cx="8266306" cy="4874632"/>
            <a:chOff x="302" y="1100"/>
            <a:chExt cx="4743" cy="2268"/>
          </a:xfrm>
        </p:grpSpPr>
        <p:sp>
          <p:nvSpPr>
            <p:cNvPr id="5125" name="Text Box 3"/>
            <p:cNvSpPr txBox="1">
              <a:spLocks noChangeArrowheads="1"/>
            </p:cNvSpPr>
            <p:nvPr/>
          </p:nvSpPr>
          <p:spPr bwMode="auto">
            <a:xfrm>
              <a:off x="302" y="2341"/>
              <a:ext cx="1476" cy="330"/>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Component adaptation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project initiated</a:t>
              </a:r>
              <a:endParaRPr lang="en-US" sz="2000" dirty="0">
                <a:solidFill>
                  <a:srgbClr val="000000"/>
                </a:solidFill>
              </a:endParaRPr>
            </a:p>
          </p:txBody>
        </p:sp>
        <p:sp>
          <p:nvSpPr>
            <p:cNvPr id="5126" name="Text Box 4"/>
            <p:cNvSpPr txBox="1">
              <a:spLocks noChangeArrowheads="1"/>
            </p:cNvSpPr>
            <p:nvPr/>
          </p:nvSpPr>
          <p:spPr bwMode="auto">
            <a:xfrm>
              <a:off x="367" y="1906"/>
              <a:ext cx="1866"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Available in base &amp; </a:t>
              </a:r>
              <a:r>
                <a:rPr lang="en-US" sz="2000" dirty="0" err="1" smtClean="0">
                  <a:solidFill>
                    <a:srgbClr val="00B050"/>
                  </a:solidFill>
                </a:rPr>
                <a:t>SciDAC</a:t>
              </a:r>
              <a:r>
                <a:rPr lang="en-US" sz="2000" dirty="0" smtClean="0">
                  <a:solidFill>
                    <a:srgbClr val="00B050"/>
                  </a:solidFill>
                </a:rPr>
                <a:t>?</a:t>
              </a:r>
              <a:endParaRPr lang="en-US" sz="2000" dirty="0">
                <a:solidFill>
                  <a:srgbClr val="00B050"/>
                </a:solidFill>
              </a:endParaRPr>
            </a:p>
          </p:txBody>
        </p:sp>
        <p:sp>
          <p:nvSpPr>
            <p:cNvPr id="5127" name="Text Box 5"/>
            <p:cNvSpPr txBox="1">
              <a:spLocks noChangeArrowheads="1"/>
            </p:cNvSpPr>
            <p:nvPr/>
          </p:nvSpPr>
          <p:spPr bwMode="auto">
            <a:xfrm>
              <a:off x="389" y="1490"/>
              <a:ext cx="1593"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Component requirements</a:t>
              </a:r>
              <a:endParaRPr lang="en-US" sz="2000" dirty="0">
                <a:solidFill>
                  <a:srgbClr val="00B050"/>
                </a:solidFill>
              </a:endParaRPr>
            </a:p>
          </p:txBody>
        </p:sp>
        <p:sp>
          <p:nvSpPr>
            <p:cNvPr id="5128" name="Text Box 6"/>
            <p:cNvSpPr txBox="1">
              <a:spLocks noChangeArrowheads="1"/>
            </p:cNvSpPr>
            <p:nvPr/>
          </p:nvSpPr>
          <p:spPr bwMode="auto">
            <a:xfrm>
              <a:off x="389" y="1100"/>
              <a:ext cx="3007" cy="216"/>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solidFill>
                    <a:srgbClr val="006600"/>
                  </a:solidFill>
                </a:rPr>
                <a:t>FSP scientific &amp; developmental roadmap</a:t>
              </a:r>
              <a:endParaRPr lang="en-US" dirty="0">
                <a:solidFill>
                  <a:srgbClr val="006600"/>
                </a:solidFill>
              </a:endParaRPr>
            </a:p>
          </p:txBody>
        </p:sp>
        <p:sp>
          <p:nvSpPr>
            <p:cNvPr id="5129" name="Text Box 7"/>
            <p:cNvSpPr txBox="1">
              <a:spLocks noChangeArrowheads="1"/>
            </p:cNvSpPr>
            <p:nvPr/>
          </p:nvSpPr>
          <p:spPr bwMode="auto">
            <a:xfrm>
              <a:off x="1897" y="2812"/>
              <a:ext cx="1586" cy="330"/>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Component development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Project initiated</a:t>
              </a:r>
              <a:endParaRPr lang="en-US" sz="2000" dirty="0">
                <a:solidFill>
                  <a:srgbClr val="000000"/>
                </a:solidFill>
              </a:endParaRPr>
            </a:p>
          </p:txBody>
        </p:sp>
        <p:sp>
          <p:nvSpPr>
            <p:cNvPr id="5131" name="Text Box 9"/>
            <p:cNvSpPr txBox="1">
              <a:spLocks noChangeArrowheads="1"/>
            </p:cNvSpPr>
            <p:nvPr/>
          </p:nvSpPr>
          <p:spPr bwMode="auto">
            <a:xfrm>
              <a:off x="3602" y="2894"/>
              <a:ext cx="1443" cy="474"/>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fund exploratory R&amp;D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 + partnership with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base &amp; </a:t>
              </a:r>
              <a:r>
                <a:rPr lang="en-US" sz="2000" dirty="0" err="1" smtClean="0">
                  <a:solidFill>
                    <a:srgbClr val="FF3300"/>
                  </a:solidFill>
                </a:rPr>
                <a:t>SciDAC</a:t>
              </a:r>
              <a:endParaRPr lang="en-US" sz="2000" dirty="0" smtClean="0">
                <a:solidFill>
                  <a:srgbClr val="FF3300"/>
                </a:solidFill>
              </a:endParaRPr>
            </a:p>
          </p:txBody>
        </p:sp>
        <p:sp>
          <p:nvSpPr>
            <p:cNvPr id="5132" name="Text Box 10"/>
            <p:cNvSpPr txBox="1">
              <a:spLocks noChangeArrowheads="1"/>
            </p:cNvSpPr>
            <p:nvPr/>
          </p:nvSpPr>
          <p:spPr bwMode="auto">
            <a:xfrm>
              <a:off x="2218" y="2341"/>
              <a:ext cx="1275"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Credible prototype?</a:t>
              </a:r>
              <a:endParaRPr lang="en-US" sz="2000" dirty="0">
                <a:solidFill>
                  <a:srgbClr val="00B050"/>
                </a:solidFill>
              </a:endParaRPr>
            </a:p>
          </p:txBody>
        </p:sp>
      </p:grpSp>
      <p:sp>
        <p:nvSpPr>
          <p:cNvPr id="512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cxnSp>
        <p:nvCxnSpPr>
          <p:cNvPr id="27" name="Straight Arrow Connector 26"/>
          <p:cNvCxnSpPr/>
          <p:nvPr/>
        </p:nvCxnSpPr>
        <p:spPr bwMode="auto">
          <a:xfrm rot="5400000">
            <a:off x="1486694" y="17899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rot="5400000">
            <a:off x="1486694" y="26281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rot="5400000">
            <a:off x="1486694" y="35425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rot="5400000">
            <a:off x="4837906" y="45331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
        <p:nvSpPr>
          <p:cNvPr id="35" name="Flowchart: Decision 34"/>
          <p:cNvSpPr/>
          <p:nvPr/>
        </p:nvSpPr>
        <p:spPr bwMode="auto">
          <a:xfrm>
            <a:off x="7010400" y="3733800"/>
            <a:ext cx="762000" cy="533400"/>
          </a:xfrm>
          <a:prstGeom prst="flowChartDecision">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dirty="0" smtClean="0"/>
              <a:t>N</a:t>
            </a:r>
            <a:endParaRPr kumimoji="0" lang="en-US" sz="2400" b="0" i="0" u="none" strike="noStrike" cap="none" normalizeH="0" baseline="0" dirty="0" smtClean="0">
              <a:ln>
                <a:noFill/>
              </a:ln>
              <a:solidFill>
                <a:schemeClr val="bg1"/>
              </a:solidFill>
              <a:effectLst/>
              <a:latin typeface="Times New Roman" pitchFamily="16" charset="0"/>
            </a:endParaRPr>
          </a:p>
        </p:txBody>
      </p:sp>
      <p:sp>
        <p:nvSpPr>
          <p:cNvPr id="37" name="Flowchart: Decision 36"/>
          <p:cNvSpPr/>
          <p:nvPr/>
        </p:nvSpPr>
        <p:spPr bwMode="auto">
          <a:xfrm>
            <a:off x="4648200" y="2743200"/>
            <a:ext cx="762000" cy="533400"/>
          </a:xfrm>
          <a:prstGeom prst="flowChartDecision">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dirty="0" smtClean="0"/>
              <a:t>N</a:t>
            </a:r>
            <a:endParaRPr kumimoji="0" lang="en-US" sz="2400" b="0" i="0" u="none" strike="noStrike" cap="none" normalizeH="0" baseline="0" dirty="0" smtClean="0">
              <a:ln>
                <a:noFill/>
              </a:ln>
              <a:solidFill>
                <a:schemeClr val="bg1"/>
              </a:solidFill>
              <a:effectLst/>
              <a:latin typeface="Times New Roman" pitchFamily="16" charset="0"/>
            </a:endParaRPr>
          </a:p>
        </p:txBody>
      </p:sp>
      <p:cxnSp>
        <p:nvCxnSpPr>
          <p:cNvPr id="39" name="Straight Arrow Connector 38"/>
          <p:cNvCxnSpPr/>
          <p:nvPr/>
        </p:nvCxnSpPr>
        <p:spPr bwMode="auto">
          <a:xfrm rot="5400000">
            <a:off x="4839494" y="35425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42" name="Straight Arrow Connector 41"/>
          <p:cNvCxnSpPr/>
          <p:nvPr/>
        </p:nvCxnSpPr>
        <p:spPr bwMode="auto">
          <a:xfrm>
            <a:off x="4114800" y="3046412"/>
            <a:ext cx="274320" cy="1588"/>
          </a:xfrm>
          <a:prstGeom prst="straightConnector1">
            <a:avLst/>
          </a:prstGeom>
          <a:solidFill>
            <a:srgbClr val="00B8FF"/>
          </a:solidFill>
          <a:ln w="41275" cap="flat" cmpd="sng" algn="ctr">
            <a:solidFill>
              <a:schemeClr val="tx1"/>
            </a:solidFill>
            <a:prstDash val="solid"/>
            <a:round/>
            <a:headEnd type="none" w="med" len="med"/>
            <a:tailEnd type="arrow"/>
          </a:ln>
          <a:effectLst/>
        </p:spPr>
      </p:cxnSp>
      <p:cxnSp>
        <p:nvCxnSpPr>
          <p:cNvPr id="43" name="Straight Arrow Connector 42"/>
          <p:cNvCxnSpPr/>
          <p:nvPr/>
        </p:nvCxnSpPr>
        <p:spPr bwMode="auto">
          <a:xfrm>
            <a:off x="6431280" y="4037012"/>
            <a:ext cx="274320" cy="1588"/>
          </a:xfrm>
          <a:prstGeom prst="straightConnector1">
            <a:avLst/>
          </a:prstGeom>
          <a:solidFill>
            <a:srgbClr val="00B8FF"/>
          </a:solidFill>
          <a:ln w="41275" cap="flat" cmpd="sng" algn="ctr">
            <a:solidFill>
              <a:schemeClr val="tx1"/>
            </a:solidFill>
            <a:prstDash val="solid"/>
            <a:round/>
            <a:headEnd type="none" w="med" len="med"/>
            <a:tailEnd type="arrow"/>
          </a:ln>
          <a:effectLst/>
        </p:spPr>
      </p:cxnSp>
      <p:cxnSp>
        <p:nvCxnSpPr>
          <p:cNvPr id="44" name="Straight Arrow Connector 43"/>
          <p:cNvCxnSpPr/>
          <p:nvPr/>
        </p:nvCxnSpPr>
        <p:spPr bwMode="auto">
          <a:xfrm rot="5400000">
            <a:off x="7200106" y="46093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152400"/>
            <a:ext cx="7315200" cy="609600"/>
          </a:xfrm>
        </p:spPr>
        <p:txBody>
          <a:bodyPr>
            <a:noAutofit/>
          </a:bodyPr>
          <a:lstStyle/>
          <a:p>
            <a:r>
              <a:rPr lang="en-US" sz="3400" dirty="0" smtClean="0"/>
              <a:t>Working with sci. apps team</a:t>
            </a:r>
          </a:p>
        </p:txBody>
      </p:sp>
      <p:sp>
        <p:nvSpPr>
          <p:cNvPr id="9219"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sp>
        <p:nvSpPr>
          <p:cNvPr id="9220" name="Text Placeholder 6"/>
          <p:cNvSpPr>
            <a:spLocks noGrp="1"/>
          </p:cNvSpPr>
          <p:nvPr>
            <p:ph type="body" idx="1"/>
          </p:nvPr>
        </p:nvSpPr>
        <p:spPr>
          <a:xfrm>
            <a:off x="457200" y="1066800"/>
            <a:ext cx="8001000" cy="5257800"/>
          </a:xfrm>
        </p:spPr>
        <p:txBody>
          <a:bodyPr>
            <a:normAutofit fontScale="77500" lnSpcReduction="20000"/>
          </a:bodyPr>
          <a:lstStyle/>
          <a:p>
            <a:pPr>
              <a:buFont typeface="Wingdings" pitchFamily="2" charset="2"/>
              <a:buChar char="Ø"/>
            </a:pPr>
            <a:r>
              <a:rPr lang="en-US" b="0" dirty="0" smtClean="0"/>
              <a:t>From the science drivers, sci. apps lead consults with component team to articulate component functionality requirements. (as done in current FSP planning for the initial set of science drivers)</a:t>
            </a:r>
          </a:p>
          <a:p>
            <a:pPr lvl="1">
              <a:buFont typeface="Wingdings" pitchFamily="2" charset="2"/>
              <a:buChar char="Ø"/>
            </a:pPr>
            <a:r>
              <a:rPr lang="en-US" b="0" dirty="0" smtClean="0"/>
              <a:t>Community is engaged to initiate science apps integration effort in response to the FSP call for white papers.</a:t>
            </a:r>
          </a:p>
          <a:p>
            <a:pPr lvl="2">
              <a:buFont typeface="Wingdings" pitchFamily="2" charset="2"/>
              <a:buChar char="Ø"/>
            </a:pPr>
            <a:r>
              <a:rPr lang="en-US" b="0" dirty="0" smtClean="0"/>
              <a:t>Component team is obliged to interact with the proposers on requirement/feasibility discussions, but only enters collaborative code development for the winning science apps proposers. </a:t>
            </a:r>
          </a:p>
          <a:p>
            <a:pPr lvl="2">
              <a:buFont typeface="Wingdings" pitchFamily="2" charset="2"/>
              <a:buChar char="Ø"/>
            </a:pPr>
            <a:r>
              <a:rPr lang="en-US" b="0" dirty="0" smtClean="0"/>
              <a:t>Science apps proposers can suggest new component development/adaptation.</a:t>
            </a:r>
            <a:r>
              <a:rPr lang="en-US" dirty="0" smtClean="0"/>
              <a:t> </a:t>
            </a:r>
          </a:p>
          <a:p>
            <a:pPr>
              <a:buFont typeface="Wingdings" pitchFamily="2" charset="2"/>
              <a:buChar char="Ø"/>
            </a:pPr>
            <a:r>
              <a:rPr lang="en-US" b="0" dirty="0" smtClean="0"/>
              <a:t>Component team gathers component requirements from all ongoing science apps integration effort, coordinating and consolidating the component codes development. </a:t>
            </a:r>
          </a:p>
          <a:p>
            <a:pPr lvl="1">
              <a:buFont typeface="Wingdings" pitchFamily="2" charset="2"/>
              <a:buChar char="Ø"/>
            </a:pPr>
            <a:r>
              <a:rPr lang="en-US" dirty="0" smtClean="0">
                <a:solidFill>
                  <a:srgbClr val="FF0000"/>
                </a:solidFill>
              </a:rPr>
              <a:t>Providing the basis for prioritization and scheduling on a team level.</a:t>
            </a:r>
          </a:p>
          <a:p>
            <a:pPr>
              <a:buFont typeface="Wingdings" pitchFamily="2" charset="2"/>
              <a:buChar char="Ø"/>
            </a:pPr>
            <a:r>
              <a:rPr lang="en-US" b="0" dirty="0" smtClean="0"/>
              <a:t>Component team enters an agreement on deliverable schedules (e.g. staged functionality releases) with the science apps integration effort, formally assign component POC’s for individual pieces of component deliverables. The POC may or may not be the primary developer of the aforementioned component code.</a:t>
            </a:r>
            <a:r>
              <a:rPr lang="en-US" dirty="0" smtClean="0"/>
              <a:t>  </a:t>
            </a:r>
          </a:p>
          <a:p>
            <a:pPr lvl="1">
              <a:buFont typeface="Wingdings" pitchFamily="2" charset="2"/>
              <a:buChar char="Ø"/>
            </a:pPr>
            <a:r>
              <a:rPr lang="en-US" b="0" dirty="0" smtClean="0"/>
              <a:t>The POC will coordinate the changing requirements and development schedule, and in the latter stage, be the primary support person to ensure the component properly integrated into the science apps.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73460" y="228600"/>
            <a:ext cx="7579940" cy="463846"/>
          </a:xfrm>
          <a:prstGeom prst="rect">
            <a:avLst/>
          </a:prstGeom>
          <a:noFill/>
          <a:ln w="9525">
            <a:noFill/>
            <a:round/>
            <a:headEnd/>
            <a:tailEnd/>
          </a:ln>
        </p:spPr>
        <p:txBody>
          <a:bodyPr wrap="squar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a:solidFill>
                  <a:srgbClr val="000000"/>
                </a:solidFill>
              </a:rPr>
              <a:t> </a:t>
            </a:r>
            <a:r>
              <a:rPr lang="en-US" dirty="0" smtClean="0">
                <a:solidFill>
                  <a:srgbClr val="000000"/>
                </a:solidFill>
              </a:rPr>
              <a:t>Supplying components to science apps projects</a:t>
            </a:r>
            <a:endParaRPr lang="en-US" dirty="0">
              <a:solidFill>
                <a:srgbClr val="000000"/>
              </a:solidFill>
            </a:endParaRPr>
          </a:p>
        </p:txBody>
      </p:sp>
      <p:grpSp>
        <p:nvGrpSpPr>
          <p:cNvPr id="2" name="Group 2"/>
          <p:cNvGrpSpPr>
            <a:grpSpLocks/>
          </p:cNvGrpSpPr>
          <p:nvPr/>
        </p:nvGrpSpPr>
        <p:grpSpPr bwMode="auto">
          <a:xfrm>
            <a:off x="420009" y="1143000"/>
            <a:ext cx="8208791" cy="4565132"/>
            <a:chOff x="302" y="1100"/>
            <a:chExt cx="4710" cy="2124"/>
          </a:xfrm>
        </p:grpSpPr>
        <p:sp>
          <p:nvSpPr>
            <p:cNvPr id="5125" name="Text Box 3"/>
            <p:cNvSpPr txBox="1">
              <a:spLocks noChangeArrowheads="1"/>
            </p:cNvSpPr>
            <p:nvPr/>
          </p:nvSpPr>
          <p:spPr bwMode="auto">
            <a:xfrm>
              <a:off x="302" y="2341"/>
              <a:ext cx="1687" cy="330"/>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Component customization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initiated</a:t>
              </a:r>
              <a:endParaRPr lang="en-US" sz="2000" dirty="0">
                <a:solidFill>
                  <a:srgbClr val="000000"/>
                </a:solidFill>
              </a:endParaRPr>
            </a:p>
          </p:txBody>
        </p:sp>
        <p:sp>
          <p:nvSpPr>
            <p:cNvPr id="5126" name="Text Box 4"/>
            <p:cNvSpPr txBox="1">
              <a:spLocks noChangeArrowheads="1"/>
            </p:cNvSpPr>
            <p:nvPr/>
          </p:nvSpPr>
          <p:spPr bwMode="auto">
            <a:xfrm>
              <a:off x="367" y="1906"/>
              <a:ext cx="1998"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Available in component library?</a:t>
              </a:r>
              <a:endParaRPr lang="en-US" sz="2000" dirty="0">
                <a:solidFill>
                  <a:srgbClr val="00B050"/>
                </a:solidFill>
              </a:endParaRPr>
            </a:p>
          </p:txBody>
        </p:sp>
        <p:sp>
          <p:nvSpPr>
            <p:cNvPr id="5127" name="Text Box 5"/>
            <p:cNvSpPr txBox="1">
              <a:spLocks noChangeArrowheads="1"/>
            </p:cNvSpPr>
            <p:nvPr/>
          </p:nvSpPr>
          <p:spPr bwMode="auto">
            <a:xfrm>
              <a:off x="389" y="1490"/>
              <a:ext cx="3527"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Component requirements within specific coupling scheme</a:t>
              </a:r>
              <a:endParaRPr lang="en-US" sz="2000" dirty="0">
                <a:solidFill>
                  <a:srgbClr val="00B050"/>
                </a:solidFill>
              </a:endParaRPr>
            </a:p>
          </p:txBody>
        </p:sp>
        <p:sp>
          <p:nvSpPr>
            <p:cNvPr id="5128" name="Text Box 6"/>
            <p:cNvSpPr txBox="1">
              <a:spLocks noChangeArrowheads="1"/>
            </p:cNvSpPr>
            <p:nvPr/>
          </p:nvSpPr>
          <p:spPr bwMode="auto">
            <a:xfrm>
              <a:off x="389" y="1100"/>
              <a:ext cx="2088" cy="216"/>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solidFill>
                    <a:srgbClr val="006600"/>
                  </a:solidFill>
                </a:rPr>
                <a:t>Science apps project funded</a:t>
              </a:r>
              <a:endParaRPr lang="en-US" dirty="0">
                <a:solidFill>
                  <a:srgbClr val="006600"/>
                </a:solidFill>
              </a:endParaRPr>
            </a:p>
          </p:txBody>
        </p:sp>
        <p:sp>
          <p:nvSpPr>
            <p:cNvPr id="5129" name="Text Box 7"/>
            <p:cNvSpPr txBox="1">
              <a:spLocks noChangeArrowheads="1"/>
            </p:cNvSpPr>
            <p:nvPr/>
          </p:nvSpPr>
          <p:spPr bwMode="auto">
            <a:xfrm>
              <a:off x="1329" y="2826"/>
              <a:ext cx="2238" cy="330"/>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Component adaptation/development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Project initiated</a:t>
              </a:r>
              <a:endParaRPr lang="en-US" sz="2000" dirty="0">
                <a:solidFill>
                  <a:srgbClr val="000000"/>
                </a:solidFill>
              </a:endParaRPr>
            </a:p>
          </p:txBody>
        </p:sp>
        <p:sp>
          <p:nvSpPr>
            <p:cNvPr id="5131" name="Text Box 9"/>
            <p:cNvSpPr txBox="1">
              <a:spLocks noChangeArrowheads="1"/>
            </p:cNvSpPr>
            <p:nvPr/>
          </p:nvSpPr>
          <p:spPr bwMode="auto">
            <a:xfrm>
              <a:off x="3697" y="2894"/>
              <a:ext cx="1315" cy="330"/>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This science apps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FF3300"/>
                  </a:solidFill>
                </a:rPr>
                <a:t>project is premature </a:t>
              </a:r>
            </a:p>
          </p:txBody>
        </p:sp>
        <p:sp>
          <p:nvSpPr>
            <p:cNvPr id="5132" name="Text Box 10"/>
            <p:cNvSpPr txBox="1">
              <a:spLocks noChangeArrowheads="1"/>
            </p:cNvSpPr>
            <p:nvPr/>
          </p:nvSpPr>
          <p:spPr bwMode="auto">
            <a:xfrm>
              <a:off x="2218" y="2341"/>
              <a:ext cx="1275" cy="187"/>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B050"/>
                  </a:solidFill>
                </a:rPr>
                <a:t>Credible prototype?</a:t>
              </a:r>
              <a:endParaRPr lang="en-US" sz="2000" dirty="0">
                <a:solidFill>
                  <a:srgbClr val="00B050"/>
                </a:solidFill>
              </a:endParaRPr>
            </a:p>
          </p:txBody>
        </p:sp>
      </p:grpSp>
      <p:sp>
        <p:nvSpPr>
          <p:cNvPr id="5124" name="Rectangle 3"/>
          <p:cNvSpPr>
            <a:spLocks noChangeArrowheads="1"/>
          </p:cNvSpPr>
          <p:nvPr/>
        </p:nvSpPr>
        <p:spPr bwMode="auto">
          <a:xfrm>
            <a:off x="533400" y="914400"/>
            <a:ext cx="8001000" cy="76200"/>
          </a:xfrm>
          <a:prstGeom prst="rect">
            <a:avLst/>
          </a:prstGeom>
          <a:gradFill rotWithShape="0">
            <a:gsLst>
              <a:gs pos="0">
                <a:srgbClr val="8CF4EA"/>
              </a:gs>
              <a:gs pos="50000">
                <a:srgbClr val="467A75"/>
              </a:gs>
              <a:gs pos="100000">
                <a:srgbClr val="8CF4EA"/>
              </a:gs>
            </a:gsLst>
            <a:lin ang="10800000" scaled="1"/>
          </a:gradFill>
          <a:ln w="9525">
            <a:noFill/>
            <a:round/>
            <a:headEnd/>
            <a:tailEnd/>
          </a:ln>
        </p:spPr>
        <p:txBody>
          <a:bodyPr wrap="none" anchor="ctr"/>
          <a:lstStyle/>
          <a:p>
            <a:endParaRPr lang="en-US"/>
          </a:p>
        </p:txBody>
      </p:sp>
      <p:cxnSp>
        <p:nvCxnSpPr>
          <p:cNvPr id="27" name="Straight Arrow Connector 26"/>
          <p:cNvCxnSpPr/>
          <p:nvPr/>
        </p:nvCxnSpPr>
        <p:spPr bwMode="auto">
          <a:xfrm rot="5400000">
            <a:off x="1486694" y="17899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rot="5400000">
            <a:off x="1486694" y="26281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rot="5400000">
            <a:off x="1486694" y="35425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rot="5400000">
            <a:off x="4837906" y="45331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
        <p:nvSpPr>
          <p:cNvPr id="35" name="Flowchart: Decision 34"/>
          <p:cNvSpPr/>
          <p:nvPr/>
        </p:nvSpPr>
        <p:spPr bwMode="auto">
          <a:xfrm>
            <a:off x="7010400" y="3733800"/>
            <a:ext cx="762000" cy="533400"/>
          </a:xfrm>
          <a:prstGeom prst="flowChartDecision">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dirty="0" smtClean="0"/>
              <a:t>N</a:t>
            </a:r>
            <a:endParaRPr kumimoji="0" lang="en-US" sz="2400" b="0" i="0" u="none" strike="noStrike" cap="none" normalizeH="0" baseline="0" dirty="0" smtClean="0">
              <a:ln>
                <a:noFill/>
              </a:ln>
              <a:solidFill>
                <a:schemeClr val="bg1"/>
              </a:solidFill>
              <a:effectLst/>
              <a:latin typeface="Times New Roman" pitchFamily="16" charset="0"/>
            </a:endParaRPr>
          </a:p>
        </p:txBody>
      </p:sp>
      <p:sp>
        <p:nvSpPr>
          <p:cNvPr id="37" name="Flowchart: Decision 36"/>
          <p:cNvSpPr/>
          <p:nvPr/>
        </p:nvSpPr>
        <p:spPr bwMode="auto">
          <a:xfrm>
            <a:off x="4648200" y="2743200"/>
            <a:ext cx="762000" cy="533400"/>
          </a:xfrm>
          <a:prstGeom prst="flowChartDecision">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dirty="0" smtClean="0"/>
              <a:t>N</a:t>
            </a:r>
            <a:endParaRPr kumimoji="0" lang="en-US" sz="2400" b="0" i="0" u="none" strike="noStrike" cap="none" normalizeH="0" baseline="0" dirty="0" smtClean="0">
              <a:ln>
                <a:noFill/>
              </a:ln>
              <a:solidFill>
                <a:schemeClr val="bg1"/>
              </a:solidFill>
              <a:effectLst/>
              <a:latin typeface="Times New Roman" pitchFamily="16" charset="0"/>
            </a:endParaRPr>
          </a:p>
        </p:txBody>
      </p:sp>
      <p:cxnSp>
        <p:nvCxnSpPr>
          <p:cNvPr id="39" name="Straight Arrow Connector 38"/>
          <p:cNvCxnSpPr/>
          <p:nvPr/>
        </p:nvCxnSpPr>
        <p:spPr bwMode="auto">
          <a:xfrm rot="5400000">
            <a:off x="4839494" y="35425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42" name="Straight Arrow Connector 41"/>
          <p:cNvCxnSpPr/>
          <p:nvPr/>
        </p:nvCxnSpPr>
        <p:spPr bwMode="auto">
          <a:xfrm>
            <a:off x="4114800" y="3046412"/>
            <a:ext cx="274320" cy="1588"/>
          </a:xfrm>
          <a:prstGeom prst="straightConnector1">
            <a:avLst/>
          </a:prstGeom>
          <a:solidFill>
            <a:srgbClr val="00B8FF"/>
          </a:solidFill>
          <a:ln w="41275" cap="flat" cmpd="sng" algn="ctr">
            <a:solidFill>
              <a:schemeClr val="tx1"/>
            </a:solidFill>
            <a:prstDash val="solid"/>
            <a:round/>
            <a:headEnd type="none" w="med" len="med"/>
            <a:tailEnd type="arrow"/>
          </a:ln>
          <a:effectLst/>
        </p:spPr>
      </p:cxnSp>
      <p:cxnSp>
        <p:nvCxnSpPr>
          <p:cNvPr id="43" name="Straight Arrow Connector 42"/>
          <p:cNvCxnSpPr/>
          <p:nvPr/>
        </p:nvCxnSpPr>
        <p:spPr bwMode="auto">
          <a:xfrm>
            <a:off x="6431280" y="4037012"/>
            <a:ext cx="274320" cy="1588"/>
          </a:xfrm>
          <a:prstGeom prst="straightConnector1">
            <a:avLst/>
          </a:prstGeom>
          <a:solidFill>
            <a:srgbClr val="00B8FF"/>
          </a:solidFill>
          <a:ln w="41275" cap="flat" cmpd="sng" algn="ctr">
            <a:solidFill>
              <a:schemeClr val="tx1"/>
            </a:solidFill>
            <a:prstDash val="solid"/>
            <a:round/>
            <a:headEnd type="none" w="med" len="med"/>
            <a:tailEnd type="arrow"/>
          </a:ln>
          <a:effectLst/>
        </p:spPr>
      </p:cxnSp>
      <p:cxnSp>
        <p:nvCxnSpPr>
          <p:cNvPr id="44" name="Straight Arrow Connector 43"/>
          <p:cNvCxnSpPr/>
          <p:nvPr/>
        </p:nvCxnSpPr>
        <p:spPr bwMode="auto">
          <a:xfrm rot="5400000">
            <a:off x="7200106" y="46093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
        <p:nvSpPr>
          <p:cNvPr id="22" name="Text Box 7"/>
          <p:cNvSpPr txBox="1">
            <a:spLocks noChangeArrowheads="1"/>
          </p:cNvSpPr>
          <p:nvPr/>
        </p:nvSpPr>
        <p:spPr bwMode="auto">
          <a:xfrm>
            <a:off x="381000" y="6096000"/>
            <a:ext cx="5394723" cy="402291"/>
          </a:xfrm>
          <a:prstGeom prst="rect">
            <a:avLst/>
          </a:prstGeom>
          <a:noFill/>
          <a:ln w="19080">
            <a:solidFill>
              <a:srgbClr val="000000"/>
            </a:solidFill>
            <a:miter lim="800000"/>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smtClean="0">
                <a:solidFill>
                  <a:srgbClr val="000000"/>
                </a:solidFill>
              </a:rPr>
              <a:t>POC supports component integration into sci. apps</a:t>
            </a:r>
          </a:p>
        </p:txBody>
      </p:sp>
      <p:cxnSp>
        <p:nvCxnSpPr>
          <p:cNvPr id="23" name="Straight Arrow Connector 22"/>
          <p:cNvCxnSpPr/>
          <p:nvPr/>
        </p:nvCxnSpPr>
        <p:spPr bwMode="auto">
          <a:xfrm rot="5400000">
            <a:off x="3618706" y="5828506"/>
            <a:ext cx="3810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rot="5400000">
            <a:off x="915194" y="5333206"/>
            <a:ext cx="1371600" cy="1588"/>
          </a:xfrm>
          <a:prstGeom prst="straightConnector1">
            <a:avLst/>
          </a:prstGeom>
          <a:solidFill>
            <a:srgbClr val="00B8FF"/>
          </a:solidFill>
          <a:ln w="44450"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1520</Words>
  <Application>Microsoft Office PowerPoint</Application>
  <PresentationFormat>On-screen Show (4:3)</PresentationFormat>
  <Paragraphs>238</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Progress &amp; plans for advanced components</vt:lpstr>
      <vt:lpstr>Outline</vt:lpstr>
      <vt:lpstr>Role and responsibility of component team in FSP execution phase</vt:lpstr>
      <vt:lpstr>Slide 4</vt:lpstr>
      <vt:lpstr>Slide 5</vt:lpstr>
      <vt:lpstr>Role of the component team</vt:lpstr>
      <vt:lpstr>Slide 7</vt:lpstr>
      <vt:lpstr>Working with sci. apps team</vt:lpstr>
      <vt:lpstr>Slide 9</vt:lpstr>
      <vt:lpstr>Slide 10</vt:lpstr>
      <vt:lpstr>Working with the framework team</vt:lpstr>
      <vt:lpstr>Completing component execution plan</vt:lpstr>
      <vt:lpstr>Slide 13</vt:lpstr>
      <vt:lpstr>March workshop report</vt:lpstr>
      <vt:lpstr>Original follow-up plan</vt:lpstr>
      <vt:lpstr>Adjusted path</vt:lpstr>
      <vt:lpstr>What’s to expect in a few weeks</vt:lpstr>
      <vt:lpstr>What’s to expect in a few weeks</vt:lpstr>
      <vt:lpstr>Example: Component update on disruption SD</vt:lpstr>
      <vt:lpstr>Example: Component update on disruption SD</vt:lpstr>
      <vt:lpstr>Action items for the next period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FSP WBS</dc:subject>
  <dc:creator>Xianzhu Tang</dc:creator>
  <cp:lastModifiedBy>xtang</cp:lastModifiedBy>
  <cp:revision>177</cp:revision>
  <cp:lastPrinted>1601-01-01T00:00:00Z</cp:lastPrinted>
  <dcterms:created xsi:type="dcterms:W3CDTF">2010-03-19T19:24:08Z</dcterms:created>
  <dcterms:modified xsi:type="dcterms:W3CDTF">2010-09-20T16:08:17Z</dcterms:modified>
</cp:coreProperties>
</file>