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4"/>
  </p:notesMasterIdLst>
  <p:sldIdLst>
    <p:sldId id="292" r:id="rId2"/>
    <p:sldId id="293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32" autoAdjust="0"/>
  </p:normalViewPr>
  <p:slideViewPr>
    <p:cSldViewPr snapToGrid="0">
      <p:cViewPr>
        <p:scale>
          <a:sx n="139" d="100"/>
          <a:sy n="139" d="100"/>
        </p:scale>
        <p:origin x="-87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C1522F-F817-E04F-BAE1-9CE17BEB7D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36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4E4191-3CC9-7245-9B9F-AE96A56FC53D}" type="slidenum">
              <a:rPr lang="en-US"/>
              <a:pPr/>
              <a:t>1</a:t>
            </a:fld>
            <a:endParaRPr lang="en-US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BAD95501-A342-7A43-ABFB-8A4985E48661}" type="slidenum">
              <a:rPr lang="en-US">
                <a:latin typeface="Times New Roman" charset="0"/>
              </a:rPr>
              <a:pPr algn="r"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4688"/>
            <a:ext cx="4595813" cy="3446462"/>
          </a:xfrm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4346575"/>
            <a:ext cx="5067300" cy="41227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6486" tIns="43243" rIns="86486" bIns="43243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4E4191-3CC9-7245-9B9F-AE96A56FC53D}" type="slidenum">
              <a:rPr lang="en-US"/>
              <a:pPr/>
              <a:t>2</a:t>
            </a:fld>
            <a:endParaRPr lang="en-US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BAD95501-A342-7A43-ABFB-8A4985E48661}" type="slidenum">
              <a:rPr lang="en-US">
                <a:latin typeface="Times New Roman" charset="0"/>
              </a:rPr>
              <a:pPr algn="r"/>
              <a:t>2</a:t>
            </a:fld>
            <a:endParaRPr lang="en-US">
              <a:latin typeface="Times New Roman" charset="0"/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74688"/>
            <a:ext cx="4595813" cy="3446462"/>
          </a:xfrm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4346575"/>
            <a:ext cx="5067300" cy="41227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6486" tIns="43243" rIns="86486" bIns="43243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5D5CD-EBDF-CA42-BF28-12EAA7A7BF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ABCCF-A3C6-1048-A248-CE773F6568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7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94A440-41C4-2F40-8AE1-D3B25B0554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0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2C0C0-5209-2F42-8E59-C767498D59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4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2480C-8699-1F40-AE09-73314C5FD8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4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68667-0A89-9745-A4DE-4F4EF02FD9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3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D049-D780-2D42-B1EA-B9D102294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1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C0CBE-4DB1-2640-8488-2AE8DC169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4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AE46D-8BA2-144E-81BF-08CE52D88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3CD03-9F9A-7941-828F-A6E3F0C57A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8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4A7CC-9999-1649-AB16-EDF5A59634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9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fld id="{BE6C66BE-CAA1-6045-9DAB-1D6138276B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2" descr="MartinNuclearFusion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65" t="9268" r="25282" b="18535"/>
          <a:stretch>
            <a:fillRect/>
          </a:stretch>
        </p:blipFill>
        <p:spPr bwMode="auto">
          <a:xfrm>
            <a:off x="5832141" y="4680775"/>
            <a:ext cx="1131533" cy="107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79388" y="1052513"/>
            <a:ext cx="840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590" y="2"/>
            <a:ext cx="914373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b="1" dirty="0" smtClean="0">
                <a:solidFill>
                  <a:srgbClr val="0000FF"/>
                </a:solidFill>
                <a:latin typeface="+mj-lt"/>
              </a:rPr>
              <a:t>Stepped Pressure Equilibrium Code computes </a:t>
            </a:r>
            <a:r>
              <a:rPr lang="en-US" sz="2800" b="1" dirty="0" err="1" smtClean="0">
                <a:solidFill>
                  <a:srgbClr val="0000FF"/>
                </a:solidFill>
                <a:latin typeface="+mj-lt"/>
              </a:rPr>
              <a:t>extrema</a:t>
            </a:r>
            <a:r>
              <a:rPr lang="en-US" sz="2800" b="1" dirty="0" smtClean="0">
                <a:solidFill>
                  <a:srgbClr val="0000FF"/>
                </a:solidFill>
                <a:latin typeface="+mj-lt"/>
              </a:rPr>
              <a:t> of </a:t>
            </a:r>
            <a:r>
              <a:rPr lang="en-US" sz="2800" b="1" dirty="0" smtClean="0">
                <a:solidFill>
                  <a:srgbClr val="0000FF"/>
                </a:solidFill>
                <a:latin typeface="+mj-lt"/>
              </a:rPr>
              <a:t>the multi-region</a:t>
            </a:r>
            <a:r>
              <a:rPr lang="en-US" sz="2800" b="1" dirty="0" smtClean="0">
                <a:solidFill>
                  <a:srgbClr val="0000FF"/>
                </a:solidFill>
                <a:latin typeface="+mj-lt"/>
              </a:rPr>
              <a:t>, relaxed MHD energy principle</a:t>
            </a:r>
            <a:endParaRPr lang="en-US" sz="2800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589" y="1247775"/>
            <a:ext cx="91372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latin typeface="+mn-lt"/>
              </a:rPr>
              <a:t>The </a:t>
            </a:r>
            <a:r>
              <a:rPr lang="en-US" sz="1800" b="1" dirty="0">
                <a:latin typeface="+mn-lt"/>
              </a:rPr>
              <a:t>plasma is partitioned into N “relaxed </a:t>
            </a:r>
            <a:r>
              <a:rPr lang="en-US" sz="1800" b="1" dirty="0" smtClean="0">
                <a:latin typeface="+mn-lt"/>
              </a:rPr>
              <a:t>volumes”, separated by “ideal </a:t>
            </a:r>
            <a:r>
              <a:rPr lang="en-US" sz="1800" b="1" dirty="0">
                <a:latin typeface="+mn-lt"/>
              </a:rPr>
              <a:t>interfaces</a:t>
            </a:r>
            <a:r>
              <a:rPr lang="en-US" sz="1800" b="1" dirty="0" smtClean="0">
                <a:latin typeface="+mn-lt"/>
              </a:rPr>
              <a:t>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b="1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latin typeface="+mn-lt"/>
              </a:rPr>
              <a:t>Minimize </a:t>
            </a:r>
            <a:r>
              <a:rPr lang="en-US" sz="1800" b="1" dirty="0">
                <a:latin typeface="+mn-lt"/>
              </a:rPr>
              <a:t>the total energy, subject to the </a:t>
            </a:r>
            <a:r>
              <a:rPr lang="en-US" sz="1800" b="1" dirty="0" smtClean="0">
                <a:latin typeface="+mn-lt"/>
              </a:rPr>
              <a:t>constraints of conserved </a:t>
            </a:r>
            <a:r>
              <a:rPr lang="en-US" sz="1800" b="1" dirty="0">
                <a:latin typeface="+mn-lt"/>
              </a:rPr>
              <a:t>fluxes and </a:t>
            </a:r>
            <a:r>
              <a:rPr lang="en-US" sz="1800" b="1" dirty="0" err="1">
                <a:latin typeface="+mn-lt"/>
              </a:rPr>
              <a:t>helicity</a:t>
            </a:r>
            <a:r>
              <a:rPr lang="en-US" sz="1800" b="1" dirty="0">
                <a:latin typeface="+mn-lt"/>
              </a:rPr>
              <a:t> in each </a:t>
            </a:r>
            <a:r>
              <a:rPr lang="en-US" sz="1800" b="1" dirty="0" smtClean="0">
                <a:latin typeface="+mn-lt"/>
              </a:rPr>
              <a:t>region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60" y="2145069"/>
            <a:ext cx="5493215" cy="1027344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588" y="3222748"/>
            <a:ext cx="9140412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In the relaxed volumes,  </a:t>
            </a:r>
            <a:r>
              <a:rPr lang="en-US" sz="1800" dirty="0">
                <a:sym typeface="Symbol"/>
              </a:rPr>
              <a:t>×</a:t>
            </a:r>
            <a:r>
              <a:rPr lang="en-US" sz="1800" b="1" dirty="0">
                <a:sym typeface="Symbol"/>
              </a:rPr>
              <a:t>B</a:t>
            </a:r>
            <a:r>
              <a:rPr lang="en-US" sz="1800" dirty="0">
                <a:sym typeface="Symbol"/>
              </a:rPr>
              <a:t>=</a:t>
            </a:r>
            <a:r>
              <a:rPr lang="en-US" sz="1800" b="1" dirty="0" smtClean="0">
                <a:sym typeface="Symbol"/>
              </a:rPr>
              <a:t>B</a:t>
            </a:r>
            <a:r>
              <a:rPr lang="en-US" sz="1800" dirty="0">
                <a:sym typeface="Symbol"/>
              </a:rPr>
              <a:t>;</a:t>
            </a:r>
            <a:r>
              <a:rPr lang="en-US" sz="1800" dirty="0" smtClean="0">
                <a:sym typeface="Symbol"/>
              </a:rPr>
              <a:t>  </a:t>
            </a:r>
            <a:r>
              <a:rPr lang="en-US" sz="1800" dirty="0">
                <a:sym typeface="Symbol"/>
              </a:rPr>
              <a:t>and </a:t>
            </a:r>
            <a:r>
              <a:rPr lang="en-US" sz="1800" dirty="0"/>
              <a:t>islands, </a:t>
            </a:r>
            <a:r>
              <a:rPr lang="en-US" sz="1800" dirty="0" smtClean="0"/>
              <a:t>chaotic fields </a:t>
            </a:r>
            <a:r>
              <a:rPr lang="en-US" sz="1800" dirty="0"/>
              <a:t>are </a:t>
            </a:r>
            <a:r>
              <a:rPr lang="en-US" sz="1800" dirty="0" smtClean="0"/>
              <a:t>allowed.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Across </a:t>
            </a:r>
            <a:r>
              <a:rPr lang="en-US" sz="1800" dirty="0"/>
              <a:t>the </a:t>
            </a:r>
            <a:r>
              <a:rPr lang="en-US" sz="1800" dirty="0" smtClean="0"/>
              <a:t>ideal interfaces,   </a:t>
            </a:r>
            <a:r>
              <a:rPr lang="en-US" sz="1800" dirty="0"/>
              <a:t>[[p+B</a:t>
            </a:r>
            <a:r>
              <a:rPr lang="en-US" sz="1800" baseline="30000" dirty="0"/>
              <a:t>2</a:t>
            </a:r>
            <a:r>
              <a:rPr lang="en-US" sz="1800" dirty="0"/>
              <a:t>/2]]=0, </a:t>
            </a:r>
            <a:r>
              <a:rPr lang="en-US" sz="1800" dirty="0" smtClean="0"/>
              <a:t>  and </a:t>
            </a:r>
            <a:r>
              <a:rPr lang="en-US" sz="1800" dirty="0" smtClean="0"/>
              <a:t>arbitrary pressure profiles are allowed.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Main publication: [Hudson, Dewar, Dennis, Hole </a:t>
            </a:r>
            <a:r>
              <a:rPr lang="en-US" sz="1400" i="1" dirty="0" smtClean="0"/>
              <a:t>et al., </a:t>
            </a:r>
            <a:r>
              <a:rPr lang="en-US" sz="1400" dirty="0" err="1" smtClean="0"/>
              <a:t>PoP</a:t>
            </a:r>
            <a:r>
              <a:rPr lang="en-US" sz="1400" dirty="0" smtClean="0"/>
              <a:t> 2012] 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If </a:t>
            </a:r>
            <a:r>
              <a:rPr lang="en-US" sz="1400" dirty="0"/>
              <a:t>N = 1 , obtain a </a:t>
            </a:r>
            <a:r>
              <a:rPr lang="en-US" sz="1400" dirty="0" smtClean="0"/>
              <a:t>globally-relaxed, </a:t>
            </a:r>
            <a:r>
              <a:rPr lang="en-US" sz="1400" dirty="0"/>
              <a:t>Taylor </a:t>
            </a:r>
            <a:r>
              <a:rPr lang="en-US" sz="1400" dirty="0" smtClean="0"/>
              <a:t>state.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ym typeface="Symbol"/>
              </a:rPr>
              <a:t>If N = 2 , explains helical states in </a:t>
            </a:r>
            <a:r>
              <a:rPr lang="en-US" sz="1400" dirty="0" smtClean="0">
                <a:sym typeface="Symbol"/>
              </a:rPr>
              <a:t>RFP, shown below [Dennis, Hudson, </a:t>
            </a:r>
            <a:r>
              <a:rPr lang="en-US" sz="1400" i="1" dirty="0" smtClean="0">
                <a:sym typeface="Symbol"/>
              </a:rPr>
              <a:t>et al. </a:t>
            </a:r>
            <a:r>
              <a:rPr lang="en-US" sz="1400" dirty="0" smtClean="0">
                <a:sym typeface="Symbol"/>
              </a:rPr>
              <a:t>PRL, 2013]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If </a:t>
            </a:r>
            <a:r>
              <a:rPr lang="en-US" sz="1400" dirty="0"/>
              <a:t>N</a:t>
            </a:r>
            <a:r>
              <a:rPr lang="en-US" sz="1400" dirty="0">
                <a:sym typeface="Symbol"/>
              </a:rPr>
              <a:t>, recover </a:t>
            </a:r>
            <a:r>
              <a:rPr lang="en-US" sz="1400" dirty="0" smtClean="0">
                <a:sym typeface="Symbol"/>
              </a:rPr>
              <a:t>ideal MHD </a:t>
            </a:r>
            <a:r>
              <a:rPr lang="en-US" sz="1400" dirty="0" smtClean="0">
                <a:sym typeface="Symbol"/>
              </a:rPr>
              <a:t>p=</a:t>
            </a:r>
            <a:r>
              <a:rPr lang="en-US" sz="1400" b="1" dirty="0" err="1" smtClean="0">
                <a:sym typeface="Symbol"/>
              </a:rPr>
              <a:t>j</a:t>
            </a:r>
            <a:r>
              <a:rPr lang="en-US" sz="1400" dirty="0" err="1" smtClean="0">
                <a:sym typeface="Symbol"/>
              </a:rPr>
              <a:t>×</a:t>
            </a:r>
            <a:r>
              <a:rPr lang="en-US" sz="1400" b="1" dirty="0" err="1" smtClean="0">
                <a:sym typeface="Symbol"/>
              </a:rPr>
              <a:t>B</a:t>
            </a:r>
            <a:r>
              <a:rPr lang="en-US" sz="1400" dirty="0">
                <a:sym typeface="Symbol"/>
              </a:rPr>
              <a:t> </a:t>
            </a:r>
            <a:r>
              <a:rPr lang="en-US" sz="1400" dirty="0" smtClean="0">
                <a:sym typeface="Symbol"/>
              </a:rPr>
              <a:t>[Dennis, Hudson </a:t>
            </a:r>
            <a:r>
              <a:rPr lang="en-US" sz="1400" i="1" dirty="0" smtClean="0">
                <a:sym typeface="Symbol"/>
              </a:rPr>
              <a:t>et al</a:t>
            </a:r>
            <a:r>
              <a:rPr lang="en-US" sz="1400" dirty="0" smtClean="0">
                <a:sym typeface="Symbol"/>
              </a:rPr>
              <a:t>. </a:t>
            </a:r>
            <a:r>
              <a:rPr lang="en-US" sz="1400" dirty="0" err="1" smtClean="0">
                <a:sym typeface="Symbol"/>
              </a:rPr>
              <a:t>PoP</a:t>
            </a:r>
            <a:r>
              <a:rPr lang="en-US" sz="1400" dirty="0" smtClean="0">
                <a:sym typeface="Symbol"/>
              </a:rPr>
              <a:t>, 2013]</a:t>
            </a:r>
            <a:endParaRPr lang="en-US" sz="1400" dirty="0" smtClean="0">
              <a:sym typeface="Symbol"/>
            </a:endParaRPr>
          </a:p>
        </p:txBody>
      </p:sp>
      <p:pic>
        <p:nvPicPr>
          <p:cNvPr id="35" name="Picture 23" descr="SPECRFPB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4"/>
          <a:stretch>
            <a:fillRect/>
          </a:stretch>
        </p:blipFill>
        <p:spPr bwMode="auto">
          <a:xfrm>
            <a:off x="5869220" y="5855331"/>
            <a:ext cx="1056294" cy="10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4" descr="SPECRFPC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0"/>
          <a:stretch>
            <a:fillRect/>
          </a:stretch>
        </p:blipFill>
        <p:spPr bwMode="auto">
          <a:xfrm>
            <a:off x="6981931" y="5844018"/>
            <a:ext cx="1056294" cy="1014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9" descr="SPECRFPA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176" y="5810508"/>
            <a:ext cx="1056294" cy="104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0" descr="SPECRFPD.pn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706" y="5810508"/>
            <a:ext cx="1056294" cy="104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0" descr="MartinNuclearFusion.pn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43" t="9268" r="1807" b="18535"/>
          <a:stretch>
            <a:fillRect/>
          </a:stretch>
        </p:blipFill>
        <p:spPr bwMode="auto">
          <a:xfrm>
            <a:off x="4594609" y="4680775"/>
            <a:ext cx="1077650" cy="107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3" descr="MartinNuclearFusion.pn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6" t="9268" r="49962" b="18535"/>
          <a:stretch>
            <a:fillRect/>
          </a:stretch>
        </p:blipFill>
        <p:spPr bwMode="auto">
          <a:xfrm>
            <a:off x="6969299" y="4680775"/>
            <a:ext cx="1073160" cy="107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4" descr="MartinNuclearFusion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" t="9268" r="74042" b="18535"/>
          <a:stretch>
            <a:fillRect/>
          </a:stretch>
        </p:blipFill>
        <p:spPr bwMode="auto">
          <a:xfrm>
            <a:off x="8056309" y="4680775"/>
            <a:ext cx="1077650" cy="107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42"/>
          <p:cNvSpPr txBox="1">
            <a:spLocks noChangeArrowheads="1"/>
          </p:cNvSpPr>
          <p:nvPr/>
        </p:nvSpPr>
        <p:spPr bwMode="auto">
          <a:xfrm>
            <a:off x="574" y="4928275"/>
            <a:ext cx="9143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200" b="1" i="0" dirty="0"/>
              <a:t>Overview of RFX-mod </a:t>
            </a:r>
            <a:r>
              <a:rPr lang="en-US" altLang="en-US" sz="1200" b="1" i="0" dirty="0" smtClean="0"/>
              <a:t>results,</a:t>
            </a:r>
          </a:p>
          <a:p>
            <a:pPr eaLnBrk="1" hangingPunct="1"/>
            <a:r>
              <a:rPr lang="en-US" altLang="en-US" sz="1200" i="0" dirty="0" smtClean="0"/>
              <a:t>P</a:t>
            </a:r>
            <a:r>
              <a:rPr lang="en-US" altLang="en-US" sz="1200" i="0" dirty="0"/>
              <a:t>. Martin et al., </a:t>
            </a:r>
            <a:r>
              <a:rPr lang="en-US" altLang="en-US" sz="1200" dirty="0" smtClean="0">
                <a:latin typeface="Arial" charset="0"/>
                <a:cs typeface="Arial" charset="0"/>
              </a:rPr>
              <a:t>NF, (2009)</a:t>
            </a:r>
          </a:p>
          <a:p>
            <a:pPr eaLnBrk="1" hangingPunct="1"/>
            <a:r>
              <a:rPr lang="en-US" altLang="en-US" sz="1200" dirty="0" smtClean="0"/>
              <a:t>Fig.6. . . . transition </a:t>
            </a:r>
            <a:r>
              <a:rPr lang="en-US" altLang="en-US" sz="1200" dirty="0"/>
              <a:t>from a QSH state . . to a fully developed </a:t>
            </a:r>
            <a:r>
              <a:rPr lang="en-US" altLang="en-US" sz="1200" dirty="0" err="1"/>
              <a:t>SHAx</a:t>
            </a:r>
            <a:r>
              <a:rPr lang="en-US" altLang="en-US" sz="1200" dirty="0"/>
              <a:t> state . </a:t>
            </a:r>
          </a:p>
        </p:txBody>
      </p:sp>
      <p:sp>
        <p:nvSpPr>
          <p:cNvPr id="51" name="TextBox 42"/>
          <p:cNvSpPr txBox="1">
            <a:spLocks noChangeArrowheads="1"/>
          </p:cNvSpPr>
          <p:nvPr/>
        </p:nvSpPr>
        <p:spPr bwMode="auto">
          <a:xfrm>
            <a:off x="1725" y="6050050"/>
            <a:ext cx="91322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200" b="1" i="0" dirty="0" smtClean="0"/>
              <a:t>Numerical Calculation using Stepped Pressure Equilibrium Code,</a:t>
            </a:r>
          </a:p>
          <a:p>
            <a:pPr eaLnBrk="1" hangingPunct="1"/>
            <a:r>
              <a:rPr lang="en-US" altLang="en-US" sz="1200" i="0" dirty="0" smtClean="0"/>
              <a:t>G. Dennis </a:t>
            </a:r>
            <a:r>
              <a:rPr lang="en-US" altLang="en-US" sz="1200" i="0" dirty="0"/>
              <a:t>et al., </a:t>
            </a:r>
            <a:r>
              <a:rPr lang="en-US" altLang="en-US" sz="1200" dirty="0" smtClean="0">
                <a:latin typeface="Arial" charset="0"/>
                <a:cs typeface="Arial" charset="0"/>
              </a:rPr>
              <a:t>PRL, (2013)</a:t>
            </a:r>
          </a:p>
          <a:p>
            <a:pPr eaLnBrk="1" hangingPunct="1"/>
            <a:r>
              <a:rPr lang="en-US" altLang="en-US" sz="1200" dirty="0" smtClean="0"/>
              <a:t>Topological features correctly reproduced</a:t>
            </a:r>
            <a:endParaRPr lang="en-US" altLang="en-US" sz="1200" dirty="0"/>
          </a:p>
        </p:txBody>
      </p:sp>
      <p:sp>
        <p:nvSpPr>
          <p:cNvPr id="2" name="Oval 1"/>
          <p:cNvSpPr/>
          <p:nvPr/>
        </p:nvSpPr>
        <p:spPr>
          <a:xfrm>
            <a:off x="4413871" y="5740675"/>
            <a:ext cx="316259" cy="31625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893146" y="5618075"/>
            <a:ext cx="316259" cy="31625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654296" y="5577975"/>
            <a:ext cx="316259" cy="31625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8989196" y="5730375"/>
            <a:ext cx="316259" cy="31625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79388" y="1052513"/>
            <a:ext cx="840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590" y="2"/>
            <a:ext cx="91437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b="1" dirty="0" smtClean="0">
                <a:solidFill>
                  <a:srgbClr val="0000FF"/>
                </a:solidFill>
                <a:latin typeface="+mj-lt"/>
              </a:rPr>
              <a:t>SPEC: ongoing and future efforts:</a:t>
            </a:r>
            <a:endParaRPr lang="en-US" sz="2800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589" y="1247775"/>
            <a:ext cx="9137246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n-lt"/>
              </a:rPr>
              <a:t>Theoretical developments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400" dirty="0" smtClean="0">
                <a:latin typeface="+mn-lt"/>
              </a:rPr>
              <a:t>Included flow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into </a:t>
            </a:r>
            <a:r>
              <a:rPr lang="en-US" sz="1400" dirty="0" err="1" smtClean="0">
                <a:latin typeface="+mn-lt"/>
              </a:rPr>
              <a:t>MRxMHD</a:t>
            </a:r>
            <a:r>
              <a:rPr lang="en-US" sz="1400" dirty="0" smtClean="0">
                <a:latin typeface="+mn-lt"/>
              </a:rPr>
              <a:t> energy functional [Dennis, Hudson, et al. </a:t>
            </a:r>
            <a:r>
              <a:rPr lang="en-US" sz="1400" dirty="0" err="1" smtClean="0">
                <a:latin typeface="+mn-lt"/>
              </a:rPr>
              <a:t>PoP</a:t>
            </a:r>
            <a:r>
              <a:rPr lang="en-US" sz="1400" dirty="0" smtClean="0">
                <a:latin typeface="+mn-lt"/>
              </a:rPr>
              <a:t> 21:042501, 2014].</a:t>
            </a:r>
            <a:endParaRPr lang="en-US" sz="1400" dirty="0">
              <a:latin typeface="+mn-lt"/>
            </a:endParaRPr>
          </a:p>
          <a:p>
            <a:pPr marL="342900" indent="-342900">
              <a:buFont typeface="+mj-lt"/>
              <a:buAutoNum type="alphaLcPeriod"/>
            </a:pPr>
            <a:r>
              <a:rPr lang="en-US" sz="1400" dirty="0" smtClean="0"/>
              <a:t>Included </a:t>
            </a:r>
            <a:r>
              <a:rPr lang="en-US" sz="1400" dirty="0"/>
              <a:t>anisotropy </a:t>
            </a:r>
            <a:r>
              <a:rPr lang="en-US" sz="1400" i="1" dirty="0" smtClean="0"/>
              <a:t>and </a:t>
            </a:r>
            <a:r>
              <a:rPr lang="en-US" sz="1400" dirty="0" smtClean="0"/>
              <a:t>flow into </a:t>
            </a:r>
            <a:r>
              <a:rPr lang="en-US" sz="1400" dirty="0" err="1" smtClean="0"/>
              <a:t>MRxMHD</a:t>
            </a:r>
            <a:r>
              <a:rPr lang="en-US" sz="1400" dirty="0" smtClean="0"/>
              <a:t> energy functional </a:t>
            </a:r>
            <a:r>
              <a:rPr lang="en-US" sz="1400" dirty="0"/>
              <a:t>[Dennis, Hudson, et al. </a:t>
            </a:r>
            <a:r>
              <a:rPr lang="en-US" sz="1400" dirty="0" err="1"/>
              <a:t>PoP</a:t>
            </a:r>
            <a:r>
              <a:rPr lang="en-US" sz="1400" dirty="0"/>
              <a:t> </a:t>
            </a:r>
            <a:r>
              <a:rPr lang="en-US" sz="1400" dirty="0" smtClean="0"/>
              <a:t>21:072512, 2014].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 smtClean="0"/>
              <a:t>Numerical developments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400" dirty="0" smtClean="0"/>
              <a:t>Allow for general geometry (i.e. relax </a:t>
            </a:r>
            <a:r>
              <a:rPr lang="en-US" sz="1400" dirty="0" err="1" smtClean="0"/>
              <a:t>stellarator</a:t>
            </a:r>
            <a:r>
              <a:rPr lang="en-US" sz="1400" dirty="0" smtClean="0"/>
              <a:t> symmetry “up-down” symmetry constraint); completed!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400" dirty="0" smtClean="0"/>
              <a:t>Free-boundary capability; almost complete;</a:t>
            </a: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b="1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n-lt"/>
              </a:rPr>
              <a:t>Recent application</a:t>
            </a:r>
            <a:r>
              <a:rPr lang="en-US" sz="1600" b="1" dirty="0" smtClean="0"/>
              <a:t>s</a:t>
            </a:r>
            <a:endParaRPr lang="en-US" sz="1600" b="1" dirty="0"/>
          </a:p>
          <a:p>
            <a:pPr marL="342900" indent="-342900">
              <a:buFont typeface="+mj-lt"/>
              <a:buAutoNum type="alphaLcPeriod"/>
            </a:pPr>
            <a:r>
              <a:rPr lang="en-US" sz="1400" dirty="0"/>
              <a:t>Computed </a:t>
            </a:r>
            <a:r>
              <a:rPr lang="en-US" sz="1400" i="1" dirty="0"/>
              <a:t>1/x</a:t>
            </a:r>
            <a:r>
              <a:rPr lang="en-US" sz="1400" dirty="0"/>
              <a:t> and </a:t>
            </a:r>
            <a:r>
              <a:rPr lang="en-US" sz="1400" i="1" dirty="0">
                <a:sym typeface="Symbol"/>
              </a:rPr>
              <a:t></a:t>
            </a:r>
            <a:r>
              <a:rPr lang="en-US" sz="1400" dirty="0">
                <a:sym typeface="Symbol"/>
              </a:rPr>
              <a:t>-function singular currents in ideal equilibria; completed! [</a:t>
            </a:r>
            <a:r>
              <a:rPr lang="en-US" sz="1400" dirty="0" err="1">
                <a:sym typeface="Symbol"/>
              </a:rPr>
              <a:t>Loizu</a:t>
            </a:r>
            <a:r>
              <a:rPr lang="en-US" sz="1400" dirty="0">
                <a:sym typeface="Symbol"/>
              </a:rPr>
              <a:t>, Hudson et al . 2014</a:t>
            </a:r>
            <a:r>
              <a:rPr lang="en-US" sz="1400" dirty="0" smtClean="0">
                <a:sym typeface="Symbol"/>
              </a:rPr>
              <a:t>]</a:t>
            </a:r>
            <a:endParaRPr lang="en-US" sz="1400" dirty="0">
              <a:sym typeface="Symbol"/>
            </a:endParaRPr>
          </a:p>
          <a:p>
            <a:pPr marL="342900" indent="-342900">
              <a:buFont typeface="+mj-lt"/>
              <a:buAutoNum type="alphaLcPeriod"/>
            </a:pPr>
            <a:r>
              <a:rPr lang="en-US" sz="1400" dirty="0" smtClean="0">
                <a:latin typeface="+mn-lt"/>
                <a:sym typeface="Symbol"/>
              </a:rPr>
              <a:t>Benchmarked with non-trivial, semi-analytic equilibrium model</a:t>
            </a:r>
            <a:r>
              <a:rPr lang="en-US" sz="1400" dirty="0">
                <a:sym typeface="Symbol"/>
              </a:rPr>
              <a:t>; completed! [</a:t>
            </a:r>
            <a:r>
              <a:rPr lang="en-US" sz="1400" dirty="0" err="1">
                <a:sym typeface="Symbol"/>
              </a:rPr>
              <a:t>Loizu</a:t>
            </a:r>
            <a:r>
              <a:rPr lang="en-US" sz="1400" dirty="0">
                <a:sym typeface="Symbol"/>
              </a:rPr>
              <a:t>, Hudson et al . 2014]</a:t>
            </a:r>
          </a:p>
          <a:p>
            <a:pPr marL="0" indent="0"/>
            <a:endParaRPr lang="en-US" sz="16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n-lt"/>
              </a:rPr>
              <a:t>Planned activities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400" dirty="0" smtClean="0">
                <a:latin typeface="+mn-lt"/>
              </a:rPr>
              <a:t>Compute non-linear ideal kink </a:t>
            </a:r>
            <a:r>
              <a:rPr lang="en-US" sz="1400" dirty="0" smtClean="0">
                <a:latin typeface="+mn-lt"/>
              </a:rPr>
              <a:t>equilibrium in cylindrical geometry; compare with analytical predictions; allow for relaxation and compute 3D equilibrium solution with islands; due 2014;</a:t>
            </a:r>
            <a:endParaRPr lang="en-US" sz="1400" dirty="0">
              <a:latin typeface="+mn-lt"/>
            </a:endParaRPr>
          </a:p>
          <a:p>
            <a:pPr marL="342900" indent="-342900">
              <a:buFont typeface="+mj-lt"/>
              <a:buAutoNum type="alphaLcPeriod"/>
            </a:pPr>
            <a:r>
              <a:rPr lang="en-US" sz="1400" dirty="0" smtClean="0">
                <a:latin typeface="+mn-lt"/>
              </a:rPr>
              <a:t>Compute second variation of energy functional to extend SPEC to calculate stability; almost complete; due 2014;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400" dirty="0" smtClean="0">
                <a:latin typeface="+mn-lt"/>
              </a:rPr>
              <a:t>Include flow, pressure </a:t>
            </a:r>
            <a:r>
              <a:rPr lang="en-US" sz="1400" dirty="0" err="1" smtClean="0">
                <a:latin typeface="+mn-lt"/>
              </a:rPr>
              <a:t>anisotrophy</a:t>
            </a:r>
            <a:r>
              <a:rPr lang="en-US" sz="1400" dirty="0" smtClean="0">
                <a:latin typeface="+mn-lt"/>
              </a:rPr>
              <a:t> into SPEC; due 2015, . . . 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400" dirty="0" smtClean="0">
                <a:latin typeface="+mn-lt"/>
              </a:rPr>
              <a:t>Apply to W7X, LHD, . . .; due 2015, . . .</a:t>
            </a:r>
            <a:endParaRPr lang="en-US" sz="1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997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127</TotalTime>
  <Words>417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Template</vt:lpstr>
      <vt:lpstr>PowerPoint Presentation</vt:lpstr>
      <vt:lpstr>PowerPoint Presentation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Hudson</dc:creator>
  <cp:lastModifiedBy>Hudson</cp:lastModifiedBy>
  <cp:revision>13</cp:revision>
  <dcterms:created xsi:type="dcterms:W3CDTF">2014-05-28T15:20:46Z</dcterms:created>
  <dcterms:modified xsi:type="dcterms:W3CDTF">2014-10-02T03:27:04Z</dcterms:modified>
</cp:coreProperties>
</file>