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32" autoAdjust="0"/>
  </p:normalViewPr>
  <p:slideViewPr>
    <p:cSldViewPr snapToGrid="0">
      <p:cViewPr>
        <p:scale>
          <a:sx n="139" d="100"/>
          <a:sy n="139" d="100"/>
        </p:scale>
        <p:origin x="-87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C1522F-F817-E04F-BAE1-9CE17BEB7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6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4E4191-3CC9-7245-9B9F-AE96A56FC53D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AD95501-A342-7A43-ABFB-8A4985E48661}" type="slidenum">
              <a:rPr lang="en-US">
                <a:latin typeface="Times New Roman" charset="0"/>
              </a:rPr>
              <a:pPr algn="r"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6486" tIns="43243" rIns="86486" bIns="43243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5D5CD-EBDF-CA42-BF28-12EAA7A7B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ABCCF-A3C6-1048-A248-CE773F656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4A440-41C4-2F40-8AE1-D3B25B055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2C0C0-5209-2F42-8E59-C767498D5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2480C-8699-1F40-AE09-73314C5FD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68667-0A89-9745-A4DE-4F4EF02F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3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D049-D780-2D42-B1EA-B9D102294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C0CBE-4DB1-2640-8488-2AE8DC169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AE46D-8BA2-144E-81BF-08CE52D88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3CD03-9F9A-7941-828F-A6E3F0C57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4A7CC-9999-1649-AB16-EDF5A5963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BE6C66BE-CAA1-6045-9DAB-1D6138276B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9388" y="1052513"/>
            <a:ext cx="840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1988" y="87313"/>
            <a:ext cx="7826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The Multi-region, relaxed MHD energy principle combines ideal MHD and Taylor relaxation</a:t>
            </a:r>
            <a:endParaRPr lang="en-US" sz="28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27125" y="4608513"/>
            <a:ext cx="451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5113" y="1247775"/>
            <a:ext cx="680632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</a:rPr>
              <a:t>The </a:t>
            </a:r>
            <a:r>
              <a:rPr lang="en-US" sz="2000" b="1" dirty="0">
                <a:latin typeface="+mn-lt"/>
              </a:rPr>
              <a:t>plasma is partitioned into N “relaxed volumes</a:t>
            </a:r>
            <a:r>
              <a:rPr lang="en-US" sz="2000" b="1" dirty="0" smtClean="0">
                <a:latin typeface="+mn-lt"/>
              </a:rPr>
              <a:t>”, separated </a:t>
            </a:r>
            <a:r>
              <a:rPr lang="en-US" sz="2000" b="1" dirty="0">
                <a:latin typeface="+mn-lt"/>
              </a:rPr>
              <a:t>by N “ideal interfaces</a:t>
            </a:r>
            <a:r>
              <a:rPr lang="en-US" sz="2000" b="1" dirty="0" smtClean="0">
                <a:latin typeface="+mn-lt"/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</a:rPr>
              <a:t>Minimize </a:t>
            </a:r>
            <a:r>
              <a:rPr lang="en-US" sz="2000" b="1" dirty="0">
                <a:latin typeface="+mn-lt"/>
              </a:rPr>
              <a:t>the total energy, subject to the </a:t>
            </a:r>
            <a:r>
              <a:rPr lang="en-US" sz="2000" b="1" dirty="0" smtClean="0">
                <a:latin typeface="+mn-lt"/>
              </a:rPr>
              <a:t>constraints of conserved </a:t>
            </a:r>
            <a:r>
              <a:rPr lang="en-US" sz="2000" b="1" dirty="0">
                <a:latin typeface="+mn-lt"/>
              </a:rPr>
              <a:t>fluxes and </a:t>
            </a:r>
            <a:r>
              <a:rPr lang="en-US" sz="2000" b="1" dirty="0" err="1">
                <a:latin typeface="+mn-lt"/>
              </a:rPr>
              <a:t>helicity</a:t>
            </a:r>
            <a:r>
              <a:rPr lang="en-US" sz="2000" b="1" dirty="0">
                <a:latin typeface="+mn-lt"/>
              </a:rPr>
              <a:t> in each </a:t>
            </a:r>
            <a:r>
              <a:rPr lang="en-US" sz="2000" b="1" dirty="0" smtClean="0">
                <a:latin typeface="+mn-lt"/>
              </a:rPr>
              <a:t>region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49" y="1088814"/>
            <a:ext cx="2099151" cy="2027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71" y="3115814"/>
            <a:ext cx="7847454" cy="1467636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63" y="5025749"/>
            <a:ext cx="914273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/>
              <a:t>the “relaxed volumes”,  </a:t>
            </a:r>
            <a:r>
              <a:rPr lang="en-US" sz="1800" dirty="0">
                <a:sym typeface="Symbol"/>
              </a:rPr>
              <a:t>×</a:t>
            </a:r>
            <a:r>
              <a:rPr lang="en-US" sz="1800" b="1" dirty="0">
                <a:sym typeface="Symbol"/>
              </a:rPr>
              <a:t>B</a:t>
            </a:r>
            <a:r>
              <a:rPr lang="en-US" sz="1800" dirty="0">
                <a:sym typeface="Symbol"/>
              </a:rPr>
              <a:t>=</a:t>
            </a:r>
            <a:r>
              <a:rPr lang="en-US" sz="1800" b="1" dirty="0">
                <a:sym typeface="Symbol"/>
              </a:rPr>
              <a:t>B</a:t>
            </a:r>
            <a:r>
              <a:rPr lang="en-US" sz="1800" dirty="0">
                <a:sym typeface="Symbol"/>
              </a:rPr>
              <a:t>,  and </a:t>
            </a:r>
            <a:r>
              <a:rPr lang="en-US" sz="1800" dirty="0"/>
              <a:t>islands, chaotic fields are </a:t>
            </a:r>
            <a:r>
              <a:rPr lang="en-US" sz="1800" dirty="0" smtClean="0"/>
              <a:t>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Across </a:t>
            </a:r>
            <a:r>
              <a:rPr lang="en-US" sz="1800" dirty="0"/>
              <a:t>the “ideal interfaces”, [[p+B</a:t>
            </a:r>
            <a:r>
              <a:rPr lang="en-US" sz="1800" baseline="30000" dirty="0"/>
              <a:t>2</a:t>
            </a:r>
            <a:r>
              <a:rPr lang="en-US" sz="1800" dirty="0"/>
              <a:t>/2]]=0, and pressure gradients are </a:t>
            </a:r>
            <a:r>
              <a:rPr lang="en-US" sz="1800" dirty="0" smtClean="0"/>
              <a:t>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/>
              <a:t>N = 1 , obtain a globally relaxed Taylor </a:t>
            </a:r>
            <a:r>
              <a:rPr lang="en-US" sz="1800" dirty="0" smtClean="0"/>
              <a:t>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/>
              <a:t>N</a:t>
            </a:r>
            <a:r>
              <a:rPr lang="en-US" sz="1800" dirty="0">
                <a:sym typeface="Symbol"/>
              </a:rPr>
              <a:t>, recover </a:t>
            </a:r>
            <a:r>
              <a:rPr lang="en-US" sz="1800" dirty="0" smtClean="0">
                <a:sym typeface="Symbol"/>
              </a:rPr>
              <a:t>p=</a:t>
            </a:r>
            <a:r>
              <a:rPr lang="en-US" sz="1800" b="1" dirty="0" err="1" smtClean="0">
                <a:sym typeface="Symbol"/>
              </a:rPr>
              <a:t>j</a:t>
            </a:r>
            <a:r>
              <a:rPr lang="en-US" sz="1800" dirty="0" err="1" smtClean="0">
                <a:sym typeface="Symbol"/>
              </a:rPr>
              <a:t>×</a:t>
            </a:r>
            <a:r>
              <a:rPr lang="en-US" sz="1800" b="1" dirty="0" err="1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Symbol"/>
              </a:rPr>
              <a:t>Equilibrium </a:t>
            </a:r>
            <a:r>
              <a:rPr lang="en-US" sz="1800" dirty="0">
                <a:sym typeface="Symbol"/>
              </a:rPr>
              <a:t>solutions computed using the Stepped Pressure Equilibrium Code (SPEC),</a:t>
            </a:r>
          </a:p>
          <a:p>
            <a:r>
              <a:rPr lang="en-US" sz="1400" dirty="0" smtClean="0"/>
              <a:t>                                                                                              Hudson</a:t>
            </a:r>
            <a:r>
              <a:rPr lang="en-US" sz="1400" dirty="0"/>
              <a:t>, Dewar, et al. </a:t>
            </a:r>
            <a:r>
              <a:rPr lang="en-US" sz="1050" dirty="0"/>
              <a:t>PHYSICS OF PLASMAS 19, 112502 (2012</a:t>
            </a:r>
            <a:r>
              <a:rPr lang="en-US" sz="1050" dirty="0" smtClean="0"/>
              <a:t>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</TotalTime>
  <Words>136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</dc:creator>
  <cp:lastModifiedBy>Hudson</cp:lastModifiedBy>
  <cp:revision>2</cp:revision>
  <dcterms:created xsi:type="dcterms:W3CDTF">2014-05-28T15:20:46Z</dcterms:created>
  <dcterms:modified xsi:type="dcterms:W3CDTF">2014-10-02T01:55:21Z</dcterms:modified>
</cp:coreProperties>
</file>