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88" r:id="rId3"/>
    <p:sldId id="278" r:id="rId4"/>
    <p:sldId id="277" r:id="rId5"/>
    <p:sldId id="284" r:id="rId6"/>
    <p:sldId id="281" r:id="rId7"/>
    <p:sldId id="279" r:id="rId8"/>
    <p:sldId id="262" r:id="rId9"/>
    <p:sldId id="289" r:id="rId10"/>
    <p:sldId id="291" r:id="rId11"/>
    <p:sldId id="293" r:id="rId12"/>
    <p:sldId id="285" r:id="rId13"/>
    <p:sldId id="263" r:id="rId14"/>
    <p:sldId id="294" r:id="rId15"/>
    <p:sldId id="292" r:id="rId16"/>
    <p:sldId id="276" r:id="rId17"/>
    <p:sldId id="267" r:id="rId18"/>
    <p:sldId id="269" r:id="rId19"/>
    <p:sldId id="268" r:id="rId20"/>
    <p:sldId id="270" r:id="rId21"/>
    <p:sldId id="271" r:id="rId22"/>
    <p:sldId id="272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3" d="100"/>
          <a:sy n="123" d="100"/>
        </p:scale>
        <p:origin x="-1188" y="-90"/>
      </p:cViewPr>
      <p:guideLst>
        <p:guide orient="horz" pos="3072"/>
        <p:guide pos="4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8E7C-093D-4524-96D7-1B429186E3A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E17A4-50CC-4132-BDCE-D63C8DC89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4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1B91F-F2E7-43CD-AE2D-7A7C8CE52AD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0D8444-90A3-4359-8CFC-F3782D8478B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91BD7D-7F5C-4C1F-AAC6-9DABAF39EC99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F36D91-209F-4BEF-8EFC-D1DE6ACD2E99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5846B-0753-46E3-A039-BC155A1C9F48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ECD72-AD7C-4A46-95E5-0AAA846294E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892" indent="-2830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142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998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7855" indent="-22642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071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3568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6425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9281" indent="-2264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922E9C-3C12-4B60-BAF0-42EE6685E17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6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0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4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0CF0C-799C-4517-91A5-E2B5303FA83F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38E9-2216-45B0-9948-4E79BC8EE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tags" Target="../tags/tag18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7.png"/><Relationship Id="rId5" Type="http://schemas.openxmlformats.org/officeDocument/2006/relationships/tags" Target="../tags/tag20.xml"/><Relationship Id="rId10" Type="http://schemas.openxmlformats.org/officeDocument/2006/relationships/image" Target="../media/image36.png"/><Relationship Id="rId4" Type="http://schemas.openxmlformats.org/officeDocument/2006/relationships/tags" Target="../tags/tag19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27.xml"/><Relationship Id="rId7" Type="http://schemas.openxmlformats.org/officeDocument/2006/relationships/image" Target="../media/image5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5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5.wmf"/><Relationship Id="rId5" Type="http://schemas.openxmlformats.org/officeDocument/2006/relationships/notesSlide" Target="../notesSlides/notesSlide5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4.png"/><Relationship Id="rId2" Type="http://schemas.openxmlformats.org/officeDocument/2006/relationships/tags" Target="../tags/tag6.xml"/><Relationship Id="rId16" Type="http://schemas.openxmlformats.org/officeDocument/2006/relationships/image" Target="../media/image18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5" Type="http://schemas.openxmlformats.org/officeDocument/2006/relationships/tags" Target="../tags/tag9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tags" Target="../tags/tag8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1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4.png"/><Relationship Id="rId5" Type="http://schemas.openxmlformats.org/officeDocument/2006/relationships/tags" Target="../tags/tag14.xml"/><Relationship Id="rId10" Type="http://schemas.openxmlformats.org/officeDocument/2006/relationships/image" Target="../media/image23.png"/><Relationship Id="rId4" Type="http://schemas.openxmlformats.org/officeDocument/2006/relationships/tags" Target="../tags/tag13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 smtClean="0">
                <a:latin typeface="+mj-lt"/>
              </a:rPr>
              <a:t>From </a:t>
            </a:r>
            <a:r>
              <a:rPr lang="en-US" sz="3200" dirty="0" err="1">
                <a:latin typeface="+mj-lt"/>
              </a:rPr>
              <a:t>Chirikov's</a:t>
            </a:r>
            <a:r>
              <a:rPr lang="en-US" sz="3200" dirty="0">
                <a:latin typeface="+mj-lt"/>
              </a:rPr>
              <a:t> island overlap criterion, to cantori, and </a:t>
            </a:r>
            <a:r>
              <a:rPr lang="en-US" sz="3200" dirty="0" smtClean="0">
                <a:latin typeface="+mj-lt"/>
              </a:rPr>
              <a:t>ghost-surfaces.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3200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+mj-lt"/>
              </a:rPr>
              <a:t>S.R.Hudson</a:t>
            </a:r>
            <a:endParaRPr lang="en-US" sz="2800" dirty="0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414349"/>
            <a:ext cx="830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Abstract</a:t>
            </a:r>
          </a:p>
          <a:p>
            <a:r>
              <a:rPr lang="en-US" dirty="0" smtClean="0"/>
              <a:t>A </a:t>
            </a:r>
            <a:r>
              <a:rPr lang="en-US" dirty="0"/>
              <a:t>brief review of the KAM theorem, </a:t>
            </a:r>
            <a:r>
              <a:rPr lang="en-US" dirty="0" err="1"/>
              <a:t>Chirikov's</a:t>
            </a:r>
            <a:r>
              <a:rPr lang="en-US" dirty="0"/>
              <a:t> island overlap criterion and Greene's residue criterion will show how these widely-quoted ideas can be simply understood by considering how far a given irrational number is from nearby low-order </a:t>
            </a:r>
            <a:r>
              <a:rPr lang="en-US" dirty="0" err="1"/>
              <a:t>rationals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Flux </a:t>
            </a:r>
            <a:r>
              <a:rPr lang="en-US" dirty="0"/>
              <a:t>surfaces are broken by </a:t>
            </a:r>
            <a:r>
              <a:rPr lang="en-US" dirty="0" smtClean="0"/>
              <a:t>islands and chaos</a:t>
            </a:r>
            <a:r>
              <a:rPr lang="en-US" dirty="0"/>
              <a:t>, but in a very meaningful sense they do not completely disappear, at least not immediately. Graphical evidence showing </a:t>
            </a:r>
            <a:r>
              <a:rPr lang="en-US" dirty="0" smtClean="0"/>
              <a:t>the importance </a:t>
            </a:r>
            <a:r>
              <a:rPr lang="en-US" dirty="0"/>
              <a:t>of cantori in restricting both </a:t>
            </a:r>
            <a:r>
              <a:rPr lang="en-US" dirty="0" err="1"/>
              <a:t>fieldline</a:t>
            </a:r>
            <a:r>
              <a:rPr lang="en-US" dirty="0"/>
              <a:t> transport and heat transport </a:t>
            </a:r>
            <a:r>
              <a:rPr lang="en-US" dirty="0" smtClean="0"/>
              <a:t>in partially </a:t>
            </a:r>
            <a:r>
              <a:rPr lang="en-US" dirty="0"/>
              <a:t>chaotic magnetic fields will be </a:t>
            </a:r>
            <a:r>
              <a:rPr lang="en-US" dirty="0" smtClean="0"/>
              <a:t>given.</a:t>
            </a:r>
          </a:p>
          <a:p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classes of almost-invariant surfaces, </a:t>
            </a:r>
            <a:r>
              <a:rPr lang="en-US" dirty="0" smtClean="0"/>
              <a:t>namely quadratic-flux minimizing surfaces and </a:t>
            </a:r>
            <a:r>
              <a:rPr lang="en-US" dirty="0"/>
              <a:t>ghost surfaces, which serve as </a:t>
            </a:r>
            <a:r>
              <a:rPr lang="en-US" dirty="0" smtClean="0"/>
              <a:t>“replacement” flux </a:t>
            </a:r>
            <a:r>
              <a:rPr lang="en-US" dirty="0"/>
              <a:t>surfaces after the destruction of invariant surfaces, can be derived quite simply from classical action principles and are shown to be equivalent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8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Standard Map critical function is similar to the Bruno function</a:t>
            </a:r>
            <a:r>
              <a:rPr lang="en-US" sz="1600" dirty="0">
                <a:latin typeface="+mj-lt"/>
              </a:rPr>
              <a:t>		</a:t>
            </a:r>
            <a:endParaRPr lang="en-US" altLang="en-US" sz="16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2" t="12499" r="5073" b="20836"/>
          <a:stretch/>
        </p:blipFill>
        <p:spPr>
          <a:xfrm>
            <a:off x="6934200" y="4206240"/>
            <a:ext cx="2026920" cy="21945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159419"/>
            <a:ext cx="6375400" cy="4860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10" y="1143000"/>
            <a:ext cx="2567890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57" y="1143001"/>
            <a:ext cx="436543" cy="228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122" y="3505200"/>
            <a:ext cx="67478" cy="10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6449917"/>
            <a:ext cx="137710" cy="103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15" y="4267200"/>
            <a:ext cx="48198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Cantori</a:t>
            </a: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00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6" descr="PoincareCan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98888"/>
            <a:ext cx="29718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0"/>
          <p:cNvSpPr>
            <a:spLocks noChangeArrowheads="1"/>
          </p:cNvSpPr>
          <p:nvPr/>
        </p:nvSpPr>
        <p:spPr bwMode="auto">
          <a:xfrm>
            <a:off x="5867400" y="39624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6388" name="Picture 89" descr="cantors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>
            <a:fillRect/>
          </a:stretch>
        </p:blipFill>
        <p:spPr bwMode="auto">
          <a:xfrm>
            <a:off x="1219200" y="2286000"/>
            <a:ext cx="640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65"/>
          <p:cNvSpPr>
            <a:spLocks noChangeArrowheads="1"/>
          </p:cNvSpPr>
          <p:nvPr/>
        </p:nvSpPr>
        <p:spPr bwMode="auto">
          <a:xfrm rot="-5400000">
            <a:off x="7447757" y="5125243"/>
            <a:ext cx="2971800" cy="34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ym typeface="Symbol" pitchFamily="18" charset="2"/>
              </a:rPr>
              <a:t>  </a:t>
            </a:r>
            <a:r>
              <a:rPr lang="en-US" altLang="en-US" sz="2000" i="0">
                <a:sym typeface="Symbol" pitchFamily="18" charset="2"/>
              </a:rPr>
              <a:t>radial coordinate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18" charset="2"/>
              </a:rPr>
              <a:t></a:t>
            </a:r>
          </a:p>
        </p:txBody>
      </p:sp>
      <p:graphicFrame>
        <p:nvGraphicFramePr>
          <p:cNvPr id="16390" name="Object 3"/>
          <p:cNvGraphicFramePr>
            <a:graphicFrameLocks noChangeAspect="1"/>
          </p:cNvGraphicFramePr>
          <p:nvPr/>
        </p:nvGraphicFramePr>
        <p:xfrm>
          <a:off x="6465888" y="6426200"/>
          <a:ext cx="13065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" name="Equation" r:id="rId5" imgW="889000" imgH="190500" progId="Equation.DSMT4">
                  <p:embed/>
                </p:oleObj>
              </mc:Choice>
              <mc:Fallback>
                <p:oleObj name="Equation" r:id="rId5" imgW="889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6426200"/>
                        <a:ext cx="1306512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Line 72"/>
          <p:cNvSpPr>
            <a:spLocks noChangeShapeType="1"/>
          </p:cNvSpPr>
          <p:nvPr/>
        </p:nvSpPr>
        <p:spPr bwMode="auto">
          <a:xfrm>
            <a:off x="5441950" y="51816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Rectangle 78"/>
          <p:cNvSpPr>
            <a:spLocks noChangeArrowheads="1"/>
          </p:cNvSpPr>
          <p:nvPr/>
        </p:nvSpPr>
        <p:spPr bwMode="auto">
          <a:xfrm>
            <a:off x="4665663" y="5002213"/>
            <a:ext cx="820737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“noble”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cantori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(black dots)</a:t>
            </a:r>
          </a:p>
        </p:txBody>
      </p:sp>
      <p:sp>
        <p:nvSpPr>
          <p:cNvPr id="16393" name="AutoShape 95"/>
          <p:cNvSpPr>
            <a:spLocks noChangeArrowheads="1"/>
          </p:cNvSpPr>
          <p:nvPr/>
        </p:nvSpPr>
        <p:spPr bwMode="auto">
          <a:xfrm rot="-5400000">
            <a:off x="457200" y="1752600"/>
            <a:ext cx="381000" cy="11430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KAM surface</a:t>
            </a:r>
          </a:p>
        </p:txBody>
      </p:sp>
      <p:sp>
        <p:nvSpPr>
          <p:cNvPr id="16394" name="AutoShape 96"/>
          <p:cNvSpPr>
            <a:spLocks noChangeArrowheads="1"/>
          </p:cNvSpPr>
          <p:nvPr/>
        </p:nvSpPr>
        <p:spPr bwMode="auto">
          <a:xfrm rot="-5400000">
            <a:off x="457200" y="2438400"/>
            <a:ext cx="381000" cy="1143000"/>
          </a:xfrm>
          <a:prstGeom prst="downArrow">
            <a:avLst>
              <a:gd name="adj1" fmla="val 50000"/>
              <a:gd name="adj2" fmla="val 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ym typeface="Symbol" pitchFamily="18" charset="2"/>
              </a:rPr>
              <a:t>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Cantor set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16395" name="AutoShape 99"/>
          <p:cNvSpPr>
            <a:spLocks noChangeArrowheads="1"/>
          </p:cNvSpPr>
          <p:nvPr/>
        </p:nvSpPr>
        <p:spPr bwMode="auto">
          <a:xfrm>
            <a:off x="7620000" y="2209800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complete barrier</a:t>
            </a:r>
          </a:p>
        </p:txBody>
      </p:sp>
      <p:sp>
        <p:nvSpPr>
          <p:cNvPr id="16396" name="AutoShape 100"/>
          <p:cNvSpPr>
            <a:spLocks noChangeArrowheads="1"/>
          </p:cNvSpPr>
          <p:nvPr/>
        </p:nvSpPr>
        <p:spPr bwMode="auto">
          <a:xfrm>
            <a:off x="7620000" y="2819400"/>
            <a:ext cx="1447800" cy="381000"/>
          </a:xfrm>
          <a:prstGeom prst="leftArrow">
            <a:avLst>
              <a:gd name="adj1" fmla="val 50000"/>
              <a:gd name="adj2" fmla="val 9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0"/>
              <a:t>partial barrier</a:t>
            </a:r>
          </a:p>
        </p:txBody>
      </p:sp>
      <p:sp>
        <p:nvSpPr>
          <p:cNvPr id="16397" name="Line 190"/>
          <p:cNvSpPr>
            <a:spLocks noChangeShapeType="1"/>
          </p:cNvSpPr>
          <p:nvPr/>
        </p:nvSpPr>
        <p:spPr bwMode="auto">
          <a:xfrm>
            <a:off x="5441950" y="52578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91"/>
          <p:cNvSpPr>
            <a:spLocks noChangeShapeType="1"/>
          </p:cNvSpPr>
          <p:nvPr/>
        </p:nvSpPr>
        <p:spPr bwMode="auto">
          <a:xfrm>
            <a:off x="5441950" y="54864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92"/>
          <p:cNvSpPr>
            <a:spLocks noChangeShapeType="1"/>
          </p:cNvSpPr>
          <p:nvPr/>
        </p:nvSpPr>
        <p:spPr bwMode="auto">
          <a:xfrm>
            <a:off x="5441950" y="5638800"/>
            <a:ext cx="2730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Rectangle 193"/>
          <p:cNvSpPr>
            <a:spLocks noChangeArrowheads="1"/>
          </p:cNvSpPr>
          <p:nvPr/>
        </p:nvSpPr>
        <p:spPr bwMode="auto">
          <a:xfrm>
            <a:off x="0" y="3200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KAM surfaces are closed, toroidal surfaces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that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stop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radial field line transport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C</a:t>
            </a:r>
            <a:r>
              <a:rPr lang="en-US" altLang="en-US" sz="1800" i="0">
                <a:sym typeface="Symbol" pitchFamily="18" charset="2"/>
              </a:rPr>
              <a:t>antori have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“gaps” that fieldlines can pass through;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however,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cantori can severely restrict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/>
              <a:t>radial transport</a:t>
            </a: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Example: all flux surfaces destroyed by chaos</a:t>
            </a:r>
            <a:r>
              <a:rPr lang="en-US" altLang="en-US" sz="1800">
                <a:cs typeface="Times New Roman" pitchFamily="18" charset="0"/>
                <a:sym typeface="Symbol" pitchFamily="18" charset="2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but even after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100 000 transits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around torus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the fieldlines </a:t>
            </a:r>
            <a:r>
              <a:rPr lang="en-US" altLang="en-US" sz="1800" b="1" i="0">
                <a:cs typeface="Times New Roman" pitchFamily="18" charset="0"/>
                <a:sym typeface="Symbol" pitchFamily="18" charset="2"/>
              </a:rPr>
              <a:t>don’t get past cantori !</a:t>
            </a: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Char char="®"/>
            </a:pPr>
            <a:r>
              <a:rPr lang="en-US" altLang="en-US" sz="1800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Regions of chaotic fields can provide some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cs typeface="Times New Roman" pitchFamily="18" charset="0"/>
                <a:sym typeface="Symbol" pitchFamily="18" charset="2"/>
              </a:rPr>
              <a:t>     confinement because of the cantori partial barriers.</a:t>
            </a:r>
            <a:endParaRPr lang="en-US" altLang="en-US" sz="1800" b="1" i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401" name="Object 4"/>
          <p:cNvGraphicFramePr>
            <a:graphicFrameLocks noChangeAspect="1"/>
          </p:cNvGraphicFramePr>
          <p:nvPr/>
        </p:nvGraphicFramePr>
        <p:xfrm>
          <a:off x="1219200" y="1752600"/>
          <a:ext cx="63754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" name="Equation" r:id="rId7" imgW="5867400" imgH="393700" progId="Equation.DSMT4">
                  <p:embed/>
                </p:oleObj>
              </mc:Choice>
              <mc:Fallback>
                <p:oleObj name="Equation" r:id="rId7" imgW="586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63754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Left-Right Arrow 39"/>
          <p:cNvSpPr>
            <a:spLocks noChangeArrowheads="1"/>
          </p:cNvSpPr>
          <p:nvPr/>
        </p:nvSpPr>
        <p:spPr bwMode="auto">
          <a:xfrm>
            <a:off x="3505200" y="1905000"/>
            <a:ext cx="1828800" cy="304800"/>
          </a:xfrm>
          <a:prstGeom prst="leftRightArrow">
            <a:avLst>
              <a:gd name="adj1" fmla="val 68602"/>
              <a:gd name="adj2" fmla="val 7791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/>
              <a:t>delete middle third</a:t>
            </a:r>
          </a:p>
        </p:txBody>
      </p:sp>
      <p:sp>
        <p:nvSpPr>
          <p:cNvPr id="16403" name="Oval 41"/>
          <p:cNvSpPr>
            <a:spLocks noChangeArrowheads="1"/>
          </p:cNvSpPr>
          <p:nvPr/>
        </p:nvSpPr>
        <p:spPr bwMode="auto">
          <a:xfrm>
            <a:off x="6400800" y="4572000"/>
            <a:ext cx="609600" cy="762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graphicFrame>
        <p:nvGraphicFramePr>
          <p:cNvPr id="16404" name="Object 40"/>
          <p:cNvGraphicFramePr>
            <a:graphicFrameLocks noChangeAspect="1"/>
          </p:cNvGraphicFramePr>
          <p:nvPr/>
        </p:nvGraphicFramePr>
        <p:xfrm>
          <a:off x="5943600" y="3835400"/>
          <a:ext cx="13065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9" imgW="889000" imgH="190500" progId="Equation.DSMT4">
                  <p:embed/>
                </p:oleObj>
              </mc:Choice>
              <mc:Fallback>
                <p:oleObj name="Equation" r:id="rId9" imgW="889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35400"/>
                        <a:ext cx="1306513" cy="279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TextBox 24"/>
          <p:cNvSpPr txBox="1">
            <a:spLocks noChangeArrowheads="1"/>
          </p:cNvSpPr>
          <p:nvPr/>
        </p:nvSpPr>
        <p:spPr bwMode="auto">
          <a:xfrm>
            <a:off x="1727200" y="2938463"/>
            <a:ext cx="1244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>
                <a:sym typeface="Symbol" pitchFamily="18" charset="2"/>
              </a:rPr>
              <a:t>   gap    </a:t>
            </a:r>
            <a:endParaRPr lang="en-US" altLang="en-US" sz="1600" i="0"/>
          </a:p>
        </p:txBody>
      </p:sp>
      <p:sp>
        <p:nvSpPr>
          <p:cNvPr id="164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en-US" sz="3200" dirty="0" smtClean="0">
                <a:cs typeface="Arial" charset="0"/>
              </a:rPr>
              <a:t>Irrational KAM surfaces break into cantori when perturbation exceeds critical value.</a:t>
            </a:r>
            <a:br>
              <a:rPr lang="en-US" altLang="en-US" sz="3200" dirty="0" smtClean="0">
                <a:cs typeface="Arial" charset="0"/>
              </a:rPr>
            </a:br>
            <a:r>
              <a:rPr lang="en-US" altLang="en-US" sz="3100" dirty="0" smtClean="0">
                <a:cs typeface="Arial" charset="0"/>
              </a:rPr>
              <a:t>Both KAM surfaces and cantori restrict transport.</a:t>
            </a:r>
            <a:endParaRPr lang="en-US" alt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286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9315"/>
            <a:ext cx="3505200" cy="121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67" y="3581400"/>
            <a:ext cx="6107033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600" y="3048000"/>
            <a:ext cx="76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Simple physical picture of cantori</a:t>
            </a: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[Percival, 1979]</a:t>
            </a:r>
            <a:endParaRPr lang="en-US" sz="20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1600200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237088" cy="21818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8800" y="480060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Schellnhuber</a:t>
            </a:r>
            <a:r>
              <a:rPr lang="en-US" sz="1400" dirty="0"/>
              <a:t>, </a:t>
            </a:r>
            <a:r>
              <a:rPr lang="en-US" sz="1400" dirty="0" err="1" smtClean="0"/>
              <a:t>Urbschat</a:t>
            </a:r>
            <a:r>
              <a:rPr lang="en-US" sz="1400" dirty="0"/>
              <a:t> </a:t>
            </a:r>
            <a:r>
              <a:rPr lang="en-US" sz="1400" dirty="0" smtClean="0"/>
              <a:t>&amp; Block, Physical Review A, 33(4):2856 (1986) 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5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28650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Fractal dimension of cantori</a:t>
            </a:r>
            <a:endParaRPr lang="en-US" sz="2000" dirty="0" smtClean="0"/>
          </a:p>
          <a:p>
            <a:pPr>
              <a:buNone/>
            </a:pPr>
            <a:r>
              <a:rPr lang="en-US" sz="1800" dirty="0" err="1" smtClean="0">
                <a:latin typeface="+mn-lt"/>
              </a:rPr>
              <a:t>W.Li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&amp; P. </a:t>
            </a:r>
            <a:r>
              <a:rPr lang="en-US" sz="1800" dirty="0" err="1">
                <a:latin typeface="+mn-lt"/>
              </a:rPr>
              <a:t>Bak</a:t>
            </a:r>
            <a:r>
              <a:rPr lang="en-US" sz="1800" dirty="0">
                <a:latin typeface="+mn-lt"/>
              </a:rPr>
              <a:t>, Physical Review Letters 57(6):655, 1986</a:t>
            </a:r>
            <a:endParaRPr lang="en-US" sz="1800" dirty="0" smtClean="0">
              <a:latin typeface="+mn-lt"/>
            </a:endParaRPr>
          </a:p>
          <a:p>
            <a:pPr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95400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“</a:t>
            </a:r>
            <a:r>
              <a:rPr lang="en-US" sz="1400" dirty="0" err="1"/>
              <a:t>Chirikov's</a:t>
            </a:r>
            <a:r>
              <a:rPr lang="en-US" sz="1400" dirty="0"/>
              <a:t> standard map' describes the behavior of </a:t>
            </a:r>
            <a:r>
              <a:rPr lang="en-US" sz="1400" dirty="0" smtClean="0"/>
              <a:t>a Hamiltonian </a:t>
            </a:r>
            <a:r>
              <a:rPr lang="en-US" sz="1400" dirty="0"/>
              <a:t>dynamical system which is subjected to </a:t>
            </a:r>
            <a:r>
              <a:rPr lang="en-US" sz="1400" dirty="0" smtClean="0"/>
              <a:t>a periodic force..”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“The </a:t>
            </a:r>
            <a:r>
              <a:rPr lang="en-US" sz="1400" dirty="0"/>
              <a:t>orbits of the standard map are also of </a:t>
            </a:r>
            <a:r>
              <a:rPr lang="en-US" sz="1400" dirty="0" smtClean="0"/>
              <a:t>importance to </a:t>
            </a:r>
            <a:r>
              <a:rPr lang="en-US" sz="1400" dirty="0"/>
              <a:t>an entirely different physical problem, </a:t>
            </a:r>
            <a:r>
              <a:rPr lang="en-US" sz="1400" dirty="0" smtClean="0"/>
              <a:t>namely the </a:t>
            </a:r>
            <a:r>
              <a:rPr lang="en-US" sz="1400" dirty="0"/>
              <a:t>static </a:t>
            </a:r>
            <a:r>
              <a:rPr lang="en-US" sz="1400" dirty="0" err="1"/>
              <a:t>Frenkel-Kontorowa</a:t>
            </a:r>
            <a:r>
              <a:rPr lang="en-US" sz="1400" dirty="0"/>
              <a:t> (FK) model of </a:t>
            </a:r>
            <a:r>
              <a:rPr lang="en-US" sz="1400" dirty="0" smtClean="0"/>
              <a:t>modulated structures</a:t>
            </a:r>
            <a:r>
              <a:rPr lang="en-US" sz="1400" dirty="0"/>
              <a:t>. The FK model may describe, for </a:t>
            </a:r>
            <a:r>
              <a:rPr lang="en-US" sz="1400" dirty="0" smtClean="0"/>
              <a:t>instance a </a:t>
            </a:r>
            <a:r>
              <a:rPr lang="en-US" sz="1400" dirty="0"/>
              <a:t>monolayer of rare-gas molecules adsorbed </a:t>
            </a:r>
            <a:r>
              <a:rPr lang="en-US" sz="1400" dirty="0" smtClean="0"/>
              <a:t>on a </a:t>
            </a:r>
            <a:r>
              <a:rPr lang="en-US" sz="1400" dirty="0"/>
              <a:t>periodic substrate</a:t>
            </a:r>
            <a:r>
              <a:rPr lang="en-US" sz="1400" dirty="0" smtClean="0"/>
              <a:t>.”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“ </a:t>
            </a:r>
            <a:r>
              <a:rPr lang="en-US" sz="1400" dirty="0"/>
              <a:t>The KAM trajectories </a:t>
            </a:r>
            <a:r>
              <a:rPr lang="en-US" sz="1400" dirty="0" smtClean="0"/>
              <a:t>correspond to </a:t>
            </a:r>
            <a:r>
              <a:rPr lang="en-US" sz="1400" dirty="0"/>
              <a:t>free-sliding incommensurate states and </a:t>
            </a:r>
            <a:r>
              <a:rPr lang="en-US" sz="1400" dirty="0" smtClean="0"/>
              <a:t>the cantori </a:t>
            </a:r>
            <a:r>
              <a:rPr lang="en-US" sz="1400" dirty="0"/>
              <a:t>describe pinned incommensurate states, </a:t>
            </a:r>
            <a:r>
              <a:rPr lang="en-US" sz="1400" dirty="0" smtClean="0"/>
              <a:t>where the </a:t>
            </a:r>
            <a:r>
              <a:rPr lang="en-US" sz="1400" dirty="0"/>
              <a:t>particles occupy only a subset of positions </a:t>
            </a:r>
            <a:r>
              <a:rPr lang="en-US" sz="1400" dirty="0" smtClean="0"/>
              <a:t>relative to </a:t>
            </a:r>
            <a:r>
              <a:rPr lang="en-US" sz="1400" dirty="0"/>
              <a:t>a periodic potential</a:t>
            </a:r>
            <a:r>
              <a:rPr lang="en-US" sz="1400" dirty="0" smtClean="0"/>
              <a:t>.”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“In </a:t>
            </a:r>
            <a:r>
              <a:rPr lang="en-US" sz="1400" dirty="0"/>
              <a:t>order to study the scaling properties of the </a:t>
            </a:r>
            <a:r>
              <a:rPr lang="en-US" sz="1400" dirty="0" smtClean="0"/>
              <a:t>cantori we </a:t>
            </a:r>
            <a:r>
              <a:rPr lang="en-US" sz="1400" dirty="0"/>
              <a:t>first estimate the measure m(r) "left over" </a:t>
            </a:r>
            <a:r>
              <a:rPr lang="en-US" sz="1400" dirty="0" smtClean="0"/>
              <a:t>when gaps </a:t>
            </a:r>
            <a:r>
              <a:rPr lang="en-US" sz="1400" dirty="0"/>
              <a:t>larger than a certain scale r are removed from </a:t>
            </a:r>
            <a:r>
              <a:rPr lang="en-US" sz="1400" dirty="0" smtClean="0"/>
              <a:t>the set . . .”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“In </a:t>
            </a:r>
            <a:r>
              <a:rPr lang="en-US" sz="1400" dirty="0"/>
              <a:t>conclusion, we have found by means of </a:t>
            </a:r>
            <a:r>
              <a:rPr lang="en-US" sz="1400" dirty="0" smtClean="0"/>
              <a:t>numerical and </a:t>
            </a:r>
            <a:r>
              <a:rPr lang="en-US" sz="1400" dirty="0"/>
              <a:t>analytical considerations the </a:t>
            </a:r>
            <a:r>
              <a:rPr lang="en-US" sz="1400" dirty="0" smtClean="0"/>
              <a:t>rather counterintuitive result </a:t>
            </a:r>
            <a:r>
              <a:rPr lang="en-US" sz="1400" dirty="0"/>
              <a:t>that the KAM trajectory immediately </a:t>
            </a:r>
            <a:r>
              <a:rPr lang="en-US" sz="1400" dirty="0" smtClean="0"/>
              <a:t>dissolves into </a:t>
            </a:r>
            <a:r>
              <a:rPr lang="en-US" sz="1400" dirty="0"/>
              <a:t>a thin Cantor set of dimension D = 0 at </a:t>
            </a:r>
            <a:r>
              <a:rPr lang="en-US" sz="1400" dirty="0" smtClean="0"/>
              <a:t>the critical </a:t>
            </a:r>
            <a:r>
              <a:rPr lang="en-US" sz="1400" dirty="0"/>
              <a:t>point</a:t>
            </a:r>
            <a:r>
              <a:rPr lang="en-US" sz="1400" dirty="0" smtClean="0"/>
              <a:t>.”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36107"/>
            <a:ext cx="8153396" cy="13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>
                <a:latin typeface="+mj-lt"/>
              </a:rPr>
              <a:t>G</a:t>
            </a:r>
            <a:r>
              <a:rPr lang="en-US" sz="3200" dirty="0" smtClean="0">
                <a:latin typeface="+mj-lt"/>
              </a:rPr>
              <a:t>host surfaces, quadratic-flux minimizing surfaces</a:t>
            </a:r>
          </a:p>
          <a:p>
            <a:pPr>
              <a:buNone/>
            </a:pP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3"/>
            <a:ext cx="8997950" cy="55146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The construction of </a:t>
            </a:r>
            <a:r>
              <a:rPr lang="en-US" altLang="en-US" sz="3200" i="0" dirty="0" err="1" smtClean="0">
                <a:latin typeface="+mj-lt"/>
                <a:cs typeface="Arial" charset="0"/>
              </a:rPr>
              <a:t>extremizing</a:t>
            </a:r>
            <a:r>
              <a:rPr lang="en-US" altLang="en-US" sz="3200" i="0" dirty="0" smtClean="0">
                <a:latin typeface="+mj-lt"/>
                <a:cs typeface="Arial" charset="0"/>
              </a:rPr>
              <a:t> </a:t>
            </a:r>
            <a:r>
              <a:rPr lang="en-US" altLang="en-US" sz="3200" b="1" u="sng" dirty="0">
                <a:latin typeface="+mj-lt"/>
                <a:cs typeface="Arial" charset="0"/>
              </a:rPr>
              <a:t>curves</a:t>
            </a:r>
            <a:r>
              <a:rPr lang="en-US" altLang="en-US" sz="3200" i="0" dirty="0">
                <a:latin typeface="+mj-lt"/>
                <a:cs typeface="Arial" charset="0"/>
              </a:rPr>
              <a:t> of the </a:t>
            </a:r>
            <a:r>
              <a:rPr lang="en-US" altLang="en-US" sz="3200" b="1" u="sng" dirty="0">
                <a:latin typeface="+mj-lt"/>
                <a:cs typeface="Arial" charset="0"/>
              </a:rPr>
              <a:t>action</a:t>
            </a:r>
            <a:endParaRPr lang="en-US" altLang="en-US" sz="3200" b="1" i="0" u="sng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 smtClean="0">
                <a:latin typeface="+mj-lt"/>
                <a:cs typeface="Arial" charset="0"/>
              </a:rPr>
              <a:t>generalized</a:t>
            </a:r>
            <a:r>
              <a:rPr lang="en-US" altLang="en-US" sz="2800" dirty="0" smtClean="0">
                <a:latin typeface="+mj-lt"/>
                <a:cs typeface="Arial" charset="0"/>
              </a:rPr>
              <a:t> </a:t>
            </a:r>
            <a:r>
              <a:rPr lang="en-US" altLang="en-US" sz="3200" i="0" dirty="0" err="1" smtClean="0">
                <a:latin typeface="+mj-lt"/>
                <a:cs typeface="Arial" charset="0"/>
              </a:rPr>
              <a:t>extremizing</a:t>
            </a:r>
            <a:r>
              <a:rPr lang="en-US" altLang="en-US" sz="3200" i="0" dirty="0" smtClean="0">
                <a:latin typeface="+mj-lt"/>
                <a:cs typeface="Arial" charset="0"/>
              </a:rPr>
              <a:t> </a:t>
            </a:r>
            <a:r>
              <a:rPr lang="en-US" altLang="en-US" sz="3200" b="1" u="sng" dirty="0" smtClean="0">
                <a:latin typeface="+mj-lt"/>
                <a:cs typeface="Arial" charset="0"/>
              </a:rPr>
              <a:t>surfaces</a:t>
            </a:r>
            <a:r>
              <a:rPr lang="en-US" altLang="en-US" sz="3200" i="0" dirty="0" smtClean="0">
                <a:latin typeface="+mj-lt"/>
                <a:cs typeface="Arial" charset="0"/>
              </a:rPr>
              <a:t> of the </a:t>
            </a:r>
            <a:r>
              <a:rPr lang="en-US" altLang="en-US" sz="3200" b="1" u="sng" dirty="0" smtClean="0">
                <a:latin typeface="+mj-lt"/>
                <a:cs typeface="Arial" charset="0"/>
              </a:rPr>
              <a:t>quadratic-flux</a:t>
            </a:r>
            <a:endParaRPr lang="en-US" altLang="en-US" sz="32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3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463"/>
            <a:ext cx="85439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1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0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The action gradient, </a:t>
            </a:r>
            <a:r>
              <a:rPr lang="en-US" altLang="en-US" sz="3200" dirty="0">
                <a:latin typeface="+mj-lt"/>
                <a:cs typeface="Arial" charset="0"/>
                <a:sym typeface="Symbol" pitchFamily="18" charset="2"/>
              </a:rPr>
              <a:t>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,</a:t>
            </a:r>
            <a:r>
              <a:rPr lang="en-US" altLang="en-US" sz="3200" i="0" dirty="0">
                <a:latin typeface="+mj-lt"/>
                <a:cs typeface="Arial" charset="0"/>
              </a:rPr>
              <a:t>  is constant along the pseudo </a:t>
            </a:r>
            <a:r>
              <a:rPr lang="en-US" altLang="en-US" sz="3200" i="0" dirty="0" err="1">
                <a:latin typeface="+mj-lt"/>
                <a:cs typeface="Arial" charset="0"/>
              </a:rPr>
              <a:t>fieldlines</a:t>
            </a:r>
            <a:r>
              <a:rPr lang="en-US" altLang="en-US" sz="3200" i="0" dirty="0">
                <a:latin typeface="+mj-lt"/>
                <a:cs typeface="Arial" charset="0"/>
              </a:rPr>
              <a:t>; construct Quadratic Flux </a:t>
            </a:r>
            <a:r>
              <a:rPr lang="en-US" altLang="en-US" sz="3200" i="0" dirty="0" err="1">
                <a:latin typeface="+mj-lt"/>
                <a:cs typeface="Arial" charset="0"/>
              </a:rPr>
              <a:t>Minimzing</a:t>
            </a:r>
            <a:r>
              <a:rPr lang="en-US" altLang="en-US" sz="3200" i="0" dirty="0">
                <a:latin typeface="+mj-lt"/>
                <a:cs typeface="Arial" charset="0"/>
              </a:rPr>
              <a:t> (QFM) surfaces by </a:t>
            </a:r>
            <a:r>
              <a:rPr lang="en-US" altLang="en-US" sz="3200" dirty="0">
                <a:latin typeface="+mj-lt"/>
                <a:cs typeface="Arial" charset="0"/>
              </a:rPr>
              <a:t>pseudo</a:t>
            </a:r>
            <a:r>
              <a:rPr lang="en-US" altLang="en-US" sz="3200" i="0" dirty="0">
                <a:latin typeface="+mj-lt"/>
                <a:cs typeface="Arial" charset="0"/>
              </a:rPr>
              <a:t> </a:t>
            </a:r>
            <a:r>
              <a:rPr lang="en-US" altLang="en-US" sz="3200" i="0" dirty="0" err="1">
                <a:latin typeface="+mj-lt"/>
                <a:cs typeface="Arial" charset="0"/>
              </a:rPr>
              <a:t>fieldline</a:t>
            </a:r>
            <a:r>
              <a:rPr lang="en-US" altLang="en-US" sz="3200" i="0" dirty="0">
                <a:latin typeface="+mj-lt"/>
                <a:cs typeface="Arial" charset="0"/>
              </a:rPr>
              <a:t> (local) integration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.</a:t>
            </a:r>
            <a:endParaRPr lang="en-US" altLang="en-US" sz="3200" i="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1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62175"/>
            <a:ext cx="6732587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7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Up Arrow 3"/>
          <p:cNvSpPr>
            <a:spLocks noChangeArrowheads="1"/>
          </p:cNvSpPr>
          <p:nvPr/>
        </p:nvSpPr>
        <p:spPr bwMode="auto">
          <a:xfrm>
            <a:off x="8610600" y="2230438"/>
            <a:ext cx="457200" cy="693737"/>
          </a:xfrm>
          <a:prstGeom prst="upArrow">
            <a:avLst>
              <a:gd name="adj1" fmla="val 50000"/>
              <a:gd name="adj2" fmla="val 5001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ρ</a:t>
            </a:r>
            <a:r>
              <a:rPr lang="en-US" altLang="en-US" sz="1600"/>
              <a:t> </a:t>
            </a:r>
          </a:p>
        </p:txBody>
      </p:sp>
      <p:sp>
        <p:nvSpPr>
          <p:cNvPr id="11272" name="Right Arrow 4"/>
          <p:cNvSpPr>
            <a:spLocks noChangeArrowheads="1"/>
          </p:cNvSpPr>
          <p:nvPr/>
        </p:nvSpPr>
        <p:spPr bwMode="auto">
          <a:xfrm>
            <a:off x="7010400" y="2695575"/>
            <a:ext cx="16002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poloidal angle, </a:t>
            </a:r>
            <a:r>
              <a:rPr lang="el-GR" altLang="en-US" sz="1200" b="1">
                <a:sym typeface="Symbol" pitchFamily="18" charset="2"/>
              </a:rPr>
              <a:t></a:t>
            </a:r>
            <a:endParaRPr lang="en-US" altLang="en-US" sz="1200" b="1"/>
          </a:p>
        </p:txBody>
      </p:sp>
      <p:sp>
        <p:nvSpPr>
          <p:cNvPr id="11273" name="TextBox 2069"/>
          <p:cNvSpPr txBox="1">
            <a:spLocks noChangeArrowheads="1"/>
          </p:cNvSpPr>
          <p:nvPr/>
        </p:nvSpPr>
        <p:spPr bwMode="auto">
          <a:xfrm>
            <a:off x="0" y="161131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/>
              <a:t>0. Usually, there are only the “stable” periodic fieldline and the unstable periodic fieldline,</a:t>
            </a:r>
          </a:p>
        </p:txBody>
      </p:sp>
      <p:sp>
        <p:nvSpPr>
          <p:cNvPr id="11274" name="TextBox 52"/>
          <p:cNvSpPr txBox="1"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At each poloidal angle, compute r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adial </a:t>
            </a:r>
            <a:r>
              <a:rPr lang="en-US" altLang="en-US" sz="3200" dirty="0">
                <a:latin typeface="+mj-lt"/>
                <a:cs typeface="Arial" charset="0"/>
                <a:sym typeface="Symbol" pitchFamily="18" charset="2"/>
              </a:rPr>
              <a:t>“error” 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field </a:t>
            </a:r>
            <a:r>
              <a:rPr lang="en-US" altLang="en-US" sz="2800" i="0" dirty="0">
                <a:latin typeface="+mj-lt"/>
                <a:cs typeface="Arial" charset="0"/>
                <a:sym typeface="Symbol" pitchFamily="18" charset="2"/>
              </a:rPr>
              <a:t>that must be subtracted from </a:t>
            </a:r>
            <a:r>
              <a:rPr lang="en-US" altLang="en-US" sz="2800" b="1" dirty="0">
                <a:latin typeface="+mj-lt"/>
                <a:cs typeface="Arial" charset="0"/>
                <a:sym typeface="Symbol" pitchFamily="18" charset="2"/>
              </a:rPr>
              <a:t>B</a:t>
            </a:r>
            <a:r>
              <a:rPr lang="en-US" altLang="en-US" sz="2800" i="0" dirty="0">
                <a:latin typeface="+mj-lt"/>
                <a:cs typeface="Arial" charset="0"/>
                <a:sym typeface="Symbol" pitchFamily="18" charset="2"/>
              </a:rPr>
              <a:t> to create a periodic curve, and so create a rational, </a:t>
            </a:r>
            <a:r>
              <a:rPr lang="en-US" altLang="en-US" sz="2800" dirty="0">
                <a:latin typeface="+mj-lt"/>
                <a:cs typeface="Arial" charset="0"/>
                <a:sym typeface="Symbol" pitchFamily="18" charset="2"/>
              </a:rPr>
              <a:t>pseudo</a:t>
            </a:r>
            <a:r>
              <a:rPr lang="en-US" altLang="en-US" sz="2800" i="0" dirty="0">
                <a:latin typeface="+mj-lt"/>
                <a:cs typeface="Arial" charset="0"/>
                <a:sym typeface="Symbol" pitchFamily="18" charset="2"/>
              </a:rPr>
              <a:t> flux surface</a:t>
            </a:r>
            <a:r>
              <a:rPr lang="en-US" altLang="en-US" sz="3200" i="0" dirty="0">
                <a:latin typeface="+mj-lt"/>
                <a:cs typeface="Arial" charset="0"/>
                <a:sym typeface="Symbol" pitchFamily="18" charset="2"/>
              </a:rPr>
              <a:t>.</a:t>
            </a:r>
          </a:p>
        </p:txBody>
      </p:sp>
      <p:sp>
        <p:nvSpPr>
          <p:cNvPr id="11275" name="Rectangle 3"/>
          <p:cNvSpPr>
            <a:spLocks noChangeArrowheads="1"/>
          </p:cNvSpPr>
          <p:nvPr/>
        </p:nvSpPr>
        <p:spPr bwMode="auto">
          <a:xfrm>
            <a:off x="1219200" y="3609975"/>
            <a:ext cx="6781800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6" name="Rectangle 23"/>
          <p:cNvSpPr>
            <a:spLocks noChangeArrowheads="1"/>
          </p:cNvSpPr>
          <p:nvPr/>
        </p:nvSpPr>
        <p:spPr bwMode="auto">
          <a:xfrm>
            <a:off x="1295400" y="5133975"/>
            <a:ext cx="6781800" cy="76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7" name="Rectangle 5"/>
          <p:cNvSpPr>
            <a:spLocks noChangeArrowheads="1"/>
          </p:cNvSpPr>
          <p:nvPr/>
        </p:nvSpPr>
        <p:spPr bwMode="auto">
          <a:xfrm>
            <a:off x="1219200" y="2314575"/>
            <a:ext cx="304800" cy="419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1278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57575"/>
            <a:ext cx="897096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Rectangle 7"/>
          <p:cNvSpPr>
            <a:spLocks noChangeArrowheads="1"/>
          </p:cNvSpPr>
          <p:nvPr/>
        </p:nvSpPr>
        <p:spPr bwMode="auto">
          <a:xfrm>
            <a:off x="4686300" y="5027613"/>
            <a:ext cx="104775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</a:rPr>
              <a:t>pseudo fieldlines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648200" y="2085975"/>
            <a:ext cx="1047750" cy="1444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accent6"/>
                </a:solidFill>
              </a:rPr>
              <a:t>true </a:t>
            </a:r>
            <a:r>
              <a:rPr lang="en-US" sz="1400" b="1" dirty="0" err="1">
                <a:solidFill>
                  <a:schemeClr val="accent6"/>
                </a:solidFill>
              </a:rPr>
              <a:t>fieldlines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cxnSp>
        <p:nvCxnSpPr>
          <p:cNvPr id="11281" name="Straight Arrow Connector 9"/>
          <p:cNvCxnSpPr>
            <a:cxnSpLocks noChangeShapeType="1"/>
          </p:cNvCxnSpPr>
          <p:nvPr/>
        </p:nvCxnSpPr>
        <p:spPr bwMode="auto">
          <a:xfrm flipV="1">
            <a:off x="5181600" y="5743575"/>
            <a:ext cx="0" cy="1524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2" name="Straight Arrow Connector 32"/>
          <p:cNvCxnSpPr>
            <a:cxnSpLocks noChangeShapeType="1"/>
          </p:cNvCxnSpPr>
          <p:nvPr/>
        </p:nvCxnSpPr>
        <p:spPr bwMode="auto">
          <a:xfrm>
            <a:off x="4648200" y="5895975"/>
            <a:ext cx="39624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283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5632450"/>
            <a:ext cx="12065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5743575"/>
            <a:ext cx="1428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85" name="Straight Arrow Connector 38"/>
          <p:cNvCxnSpPr>
            <a:cxnSpLocks noChangeShapeType="1"/>
          </p:cNvCxnSpPr>
          <p:nvPr/>
        </p:nvCxnSpPr>
        <p:spPr bwMode="auto">
          <a:xfrm>
            <a:off x="6324600" y="5895975"/>
            <a:ext cx="0" cy="1746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6" name="Straight Arrow Connector 41"/>
          <p:cNvCxnSpPr>
            <a:cxnSpLocks noChangeShapeType="1"/>
          </p:cNvCxnSpPr>
          <p:nvPr/>
        </p:nvCxnSpPr>
        <p:spPr bwMode="auto">
          <a:xfrm flipV="1">
            <a:off x="2971800" y="5743575"/>
            <a:ext cx="0" cy="15240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7" name="Straight Arrow Connector 42"/>
          <p:cNvCxnSpPr>
            <a:cxnSpLocks noChangeShapeType="1"/>
          </p:cNvCxnSpPr>
          <p:nvPr/>
        </p:nvCxnSpPr>
        <p:spPr bwMode="auto">
          <a:xfrm>
            <a:off x="4038600" y="5895975"/>
            <a:ext cx="0" cy="174625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288" name="Straight Arrow Connector 43"/>
          <p:cNvCxnSpPr>
            <a:cxnSpLocks noChangeShapeType="1"/>
          </p:cNvCxnSpPr>
          <p:nvPr/>
        </p:nvCxnSpPr>
        <p:spPr bwMode="auto">
          <a:xfrm flipV="1">
            <a:off x="4648200" y="5480050"/>
            <a:ext cx="0" cy="415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7588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3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4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46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638300"/>
            <a:ext cx="8918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Alternative </a:t>
            </a:r>
            <a:r>
              <a:rPr lang="en-US" altLang="en-US" sz="3200" i="0" dirty="0" err="1">
                <a:latin typeface="+mj-lt"/>
                <a:cs typeface="Arial" charset="0"/>
              </a:rPr>
              <a:t>Lagrangian</a:t>
            </a:r>
            <a:r>
              <a:rPr lang="en-US" altLang="en-US" sz="3200" i="0" dirty="0">
                <a:latin typeface="+mj-lt"/>
                <a:cs typeface="Arial" charset="0"/>
              </a:rPr>
              <a:t> integration</a:t>
            </a:r>
            <a:r>
              <a:rPr lang="en-US" altLang="en-US" sz="3200" dirty="0">
                <a:latin typeface="+mj-lt"/>
                <a:cs typeface="Arial" charset="0"/>
              </a:rPr>
              <a:t> </a:t>
            </a:r>
            <a:r>
              <a:rPr lang="en-US" altLang="en-US" sz="3200" i="0" dirty="0">
                <a:latin typeface="+mj-lt"/>
                <a:cs typeface="Arial" charset="0"/>
              </a:rPr>
              <a:t>construction: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latin typeface="+mj-lt"/>
                <a:cs typeface="Arial" charset="0"/>
              </a:rPr>
              <a:t>QFM surfaces are families of extremal curves of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latin typeface="+mj-lt"/>
                <a:cs typeface="Arial" charset="0"/>
              </a:rPr>
              <a:t>constrained-area action integral.</a:t>
            </a:r>
          </a:p>
        </p:txBody>
      </p:sp>
    </p:spTree>
    <p:extLst>
      <p:ext uri="{BB962C8B-B14F-4D97-AF65-F5344CB8AC3E}">
        <p14:creationId xmlns:p14="http://schemas.microsoft.com/office/powerpoint/2010/main" val="1340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6927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200" dirty="0">
                <a:latin typeface="+mj-lt"/>
              </a:rPr>
              <a:t>In the </a:t>
            </a:r>
            <a:r>
              <a:rPr lang="en-US" sz="3200" dirty="0" smtClean="0">
                <a:latin typeface="+mj-lt"/>
              </a:rPr>
              <a:t>beginning, there was Hamiltonian mechanics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latin typeface="+mj-lt"/>
              </a:rPr>
              <a:t>Hamilton, Lagrange, et </a:t>
            </a:r>
            <a:r>
              <a:rPr lang="en-US" i="1" dirty="0" smtClean="0">
                <a:latin typeface="+mj-lt"/>
              </a:rPr>
              <a:t>al</a:t>
            </a:r>
            <a:r>
              <a:rPr lang="en-US" dirty="0" smtClean="0">
                <a:latin typeface="+mj-lt"/>
              </a:rPr>
              <a:t>. identified integrals of motion,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latin typeface="+mj-lt"/>
              </a:rPr>
              <a:t>Boltzmann’s postulated the ergodic hypothesis,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 err="1" smtClean="0">
                <a:latin typeface="+mj-lt"/>
              </a:rPr>
              <a:t>Poincaré</a:t>
            </a:r>
            <a:r>
              <a:rPr lang="en-US" dirty="0" smtClean="0">
                <a:latin typeface="+mj-lt"/>
              </a:rPr>
              <a:t> described the “chaotic tangle”.</a:t>
            </a:r>
            <a:endParaRPr lang="en-US" dirty="0" smtClean="0">
              <a:latin typeface="+mj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8564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Quotations from [“Regular </a:t>
            </a:r>
            <a:r>
              <a:rPr lang="en-US" sz="1600" dirty="0"/>
              <a:t>and Chaotic </a:t>
            </a:r>
            <a:r>
              <a:rPr lang="en-US" sz="1600" dirty="0" smtClean="0"/>
              <a:t>Dynamics”, by Lichtenberg &amp; Lieberman]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sz="1600" dirty="0"/>
          </a:p>
          <a:p>
            <a:pPr marL="342900" indent="-342900">
              <a:buAutoNum type="arabicParenR"/>
            </a:pPr>
            <a:r>
              <a:rPr lang="en-US" sz="2000" dirty="0" smtClean="0"/>
              <a:t>“</a:t>
            </a:r>
            <a:r>
              <a:rPr lang="en-US" sz="2000" dirty="0"/>
              <a:t>These deep contradictions between the existence of </a:t>
            </a:r>
            <a:r>
              <a:rPr lang="en-US" sz="2000" dirty="0" err="1"/>
              <a:t>integrability</a:t>
            </a:r>
            <a:r>
              <a:rPr lang="en-US" sz="2000" dirty="0"/>
              <a:t> and the existence of </a:t>
            </a:r>
            <a:r>
              <a:rPr lang="en-US" sz="2000" dirty="0" err="1"/>
              <a:t>ergodicity</a:t>
            </a:r>
            <a:r>
              <a:rPr lang="en-US" sz="2000" dirty="0"/>
              <a:t> were symptomatic of a fundamental unsolved problem of classical mechanics</a:t>
            </a:r>
            <a:r>
              <a:rPr lang="en-US" sz="2000" dirty="0" smtClean="0"/>
              <a:t>.”</a:t>
            </a:r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r>
              <a:rPr lang="en-US" sz="1400" dirty="0" smtClean="0"/>
              <a:t>“</a:t>
            </a:r>
            <a:r>
              <a:rPr lang="en-US" sz="1400" dirty="0" err="1"/>
              <a:t>Poincaré</a:t>
            </a:r>
            <a:r>
              <a:rPr lang="en-US" sz="1400" dirty="0"/>
              <a:t> contributed to the understanding of these dilemmas by demonstrating the extremely intricate nature of the motion in the vicinity of the unstable fixed points, a first hint that regular applied forces may generate stochastic motion in nonlinear oscillator systems</a:t>
            </a:r>
            <a:r>
              <a:rPr lang="en-US" sz="1400" dirty="0" smtClean="0"/>
              <a:t>.”</a:t>
            </a:r>
          </a:p>
          <a:p>
            <a:pPr marL="342900" indent="-342900">
              <a:buAutoNum type="arabicParenR"/>
            </a:pPr>
            <a:endParaRPr lang="en-US" sz="1400" dirty="0" smtClean="0"/>
          </a:p>
          <a:p>
            <a:pPr marL="342900" indent="-342900">
              <a:buAutoNum type="arabicParenR"/>
            </a:pPr>
            <a:r>
              <a:rPr lang="en-US" sz="1400" dirty="0" smtClean="0"/>
              <a:t>“</a:t>
            </a:r>
            <a:r>
              <a:rPr lang="en-US" sz="1400" dirty="0" err="1"/>
              <a:t>Birkhoff</a:t>
            </a:r>
            <a:r>
              <a:rPr lang="en-US" sz="1400" dirty="0"/>
              <a:t> showed that both stable and unstable fixed points must exist whenever there is a rational frequency ratio (resonance) between two degrees of freedom.” </a:t>
            </a:r>
            <a:endParaRPr lang="en-US" sz="1400" dirty="0" smtClean="0"/>
          </a:p>
          <a:p>
            <a:pPr marL="342900" indent="-342900">
              <a:buAutoNum type="arabicParenR"/>
            </a:pPr>
            <a:endParaRPr lang="en-US" sz="1600" dirty="0" smtClean="0"/>
          </a:p>
          <a:p>
            <a:pPr marL="342900" indent="-342900">
              <a:buAutoNum type="arabicParenR"/>
            </a:pPr>
            <a:r>
              <a:rPr lang="en-US" dirty="0" smtClean="0"/>
              <a:t>“..the question of the ergodic hypothesis, whether </a:t>
            </a:r>
            <a:r>
              <a:rPr lang="en-US" dirty="0"/>
              <a:t>a trajectory explores the entire region of the phase space that is energetically available to it, or whether it is constrained by the existence of constants of the </a:t>
            </a:r>
            <a:r>
              <a:rPr lang="en-US" dirty="0" smtClean="0"/>
              <a:t>motion, </a:t>
            </a:r>
            <a:r>
              <a:rPr lang="en-US" dirty="0"/>
              <a:t>was not definitively answered until quite recently. The KAM theorem, originally postulated by </a:t>
            </a:r>
            <a:r>
              <a:rPr lang="en-US" dirty="0" err="1"/>
              <a:t>Kolomogorov</a:t>
            </a:r>
            <a:r>
              <a:rPr lang="en-US" dirty="0"/>
              <a:t> (1954), and proved under different restrictions by Arnold (1963) and Moser (1962) . 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5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1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2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294" name="Picture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4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Ghost surfaces, another class of almost-invariant surface, are defined by an action-gradient flow between the action </a:t>
            </a:r>
            <a:r>
              <a:rPr lang="en-US" altLang="en-US" sz="3200" i="0" dirty="0" err="1">
                <a:latin typeface="+mj-lt"/>
                <a:cs typeface="Arial" charset="0"/>
              </a:rPr>
              <a:t>minimax</a:t>
            </a:r>
            <a:r>
              <a:rPr lang="en-US" altLang="en-US" sz="3200" i="0" dirty="0">
                <a:latin typeface="+mj-lt"/>
                <a:cs typeface="Arial" charset="0"/>
              </a:rPr>
              <a:t> and minimizing </a:t>
            </a:r>
            <a:r>
              <a:rPr lang="en-US" altLang="en-US" sz="3200" i="0" dirty="0" err="1">
                <a:latin typeface="+mj-lt"/>
                <a:cs typeface="Arial" charset="0"/>
              </a:rPr>
              <a:t>fieldline</a:t>
            </a:r>
            <a:r>
              <a:rPr lang="en-US" altLang="en-US" sz="3200" i="0" dirty="0">
                <a:latin typeface="+mj-lt"/>
                <a:cs typeface="Arial" charset="0"/>
              </a:rPr>
              <a:t>.</a:t>
            </a:r>
          </a:p>
        </p:txBody>
      </p:sp>
      <p:pic>
        <p:nvPicPr>
          <p:cNvPr id="1229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" r="66051" b="69292"/>
          <a:stretch>
            <a:fillRect/>
          </a:stretch>
        </p:blipFill>
        <p:spPr bwMode="auto">
          <a:xfrm>
            <a:off x="6705600" y="51816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7" name="Straight Arrow Connector 7"/>
          <p:cNvCxnSpPr>
            <a:cxnSpLocks noChangeShapeType="1"/>
          </p:cNvCxnSpPr>
          <p:nvPr/>
        </p:nvCxnSpPr>
        <p:spPr bwMode="auto">
          <a:xfrm>
            <a:off x="7986713" y="5867400"/>
            <a:ext cx="776287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2298" name="Straight Arrow Connector 16"/>
          <p:cNvCxnSpPr>
            <a:cxnSpLocks noChangeShapeType="1"/>
          </p:cNvCxnSpPr>
          <p:nvPr/>
        </p:nvCxnSpPr>
        <p:spPr bwMode="auto">
          <a:xfrm flipH="1">
            <a:off x="6858000" y="5867400"/>
            <a:ext cx="823913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7257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43075"/>
            <a:ext cx="370998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1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dirty="0">
                <a:latin typeface="+mj-lt"/>
                <a:cs typeface="Arial" charset="0"/>
              </a:rPr>
              <a:t>Ghost surfaces are (almost) indistinguishable from QFM </a:t>
            </a:r>
            <a:r>
              <a:rPr lang="en-US" altLang="en-US" sz="3200" i="0" dirty="0" smtClean="0">
                <a:latin typeface="+mj-lt"/>
                <a:cs typeface="Arial" charset="0"/>
              </a:rPr>
              <a:t>surfaces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 smtClean="0">
                <a:latin typeface="+mj-lt"/>
                <a:cs typeface="Arial" charset="0"/>
              </a:rPr>
              <a:t>can </a:t>
            </a:r>
            <a:r>
              <a:rPr lang="en-US" altLang="en-US" i="0" dirty="0">
                <a:latin typeface="+mj-lt"/>
                <a:cs typeface="Arial" charset="0"/>
              </a:rPr>
              <a:t>redefine poloidal </a:t>
            </a:r>
            <a:r>
              <a:rPr lang="en-US" altLang="en-US" i="0" dirty="0" smtClean="0">
                <a:latin typeface="+mj-lt"/>
                <a:cs typeface="Arial" charset="0"/>
              </a:rPr>
              <a:t>angle to </a:t>
            </a:r>
            <a:r>
              <a:rPr lang="en-US" altLang="en-US" i="0" dirty="0">
                <a:latin typeface="+mj-lt"/>
                <a:cs typeface="Arial" charset="0"/>
              </a:rPr>
              <a:t>unify ghost surfaces with QFMs.</a:t>
            </a:r>
          </a:p>
        </p:txBody>
      </p:sp>
      <p:pic>
        <p:nvPicPr>
          <p:cNvPr id="1332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676400"/>
            <a:ext cx="46656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ight Brace 17"/>
          <p:cNvSpPr>
            <a:spLocks/>
          </p:cNvSpPr>
          <p:nvPr/>
        </p:nvSpPr>
        <p:spPr bwMode="auto">
          <a:xfrm>
            <a:off x="3048000" y="4038600"/>
            <a:ext cx="381000" cy="1828800"/>
          </a:xfrm>
          <a:prstGeom prst="rightBrace">
            <a:avLst>
              <a:gd name="adj1" fmla="val 95822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cxnSp>
        <p:nvCxnSpPr>
          <p:cNvPr id="13322" name="Straight Arrow Connector 24"/>
          <p:cNvCxnSpPr>
            <a:cxnSpLocks noChangeShapeType="1"/>
          </p:cNvCxnSpPr>
          <p:nvPr/>
        </p:nvCxnSpPr>
        <p:spPr bwMode="auto">
          <a:xfrm>
            <a:off x="3429000" y="4953000"/>
            <a:ext cx="274638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694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7"/>
          <p:cNvSpPr>
            <a:spLocks noChangeArrowheads="1"/>
          </p:cNvSpPr>
          <p:nvPr/>
        </p:nvSpPr>
        <p:spPr bwMode="auto">
          <a:xfrm>
            <a:off x="4191000" y="57912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4339" name="Picture 16" descr="GhostSurfacesIsothermsP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b="7829"/>
          <a:stretch>
            <a:fillRect/>
          </a:stretch>
        </p:blipFill>
        <p:spPr bwMode="auto">
          <a:xfrm>
            <a:off x="5410200" y="3014663"/>
            <a:ext cx="37338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4"/>
          <p:cNvSpPr>
            <a:spLocks noChangeArrowheads="1"/>
          </p:cNvSpPr>
          <p:nvPr/>
        </p:nvSpPr>
        <p:spPr bwMode="auto">
          <a:xfrm>
            <a:off x="8458200" y="6477000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sym typeface="Symbol" pitchFamily="18" charset="2"/>
              </a:rPr>
              <a:t>hot</a:t>
            </a:r>
            <a:endParaRPr lang="en-US" altLang="en-US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1" name="Rectangle 64"/>
          <p:cNvSpPr>
            <a:spLocks noChangeArrowheads="1"/>
          </p:cNvSpPr>
          <p:nvPr/>
        </p:nvSpPr>
        <p:spPr bwMode="auto">
          <a:xfrm>
            <a:off x="8458200" y="31242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0070C0"/>
                </a:solidFill>
                <a:sym typeface="Symbol" pitchFamily="18" charset="2"/>
              </a:rPr>
              <a:t>cold</a:t>
            </a:r>
            <a:endParaRPr lang="en-US" sz="2400" dirty="0">
              <a:solidFill>
                <a:srgbClr val="0070C0"/>
              </a:solidFill>
              <a:sym typeface="Symbol" pitchFamily="18" charset="2"/>
            </a:endParaRPr>
          </a:p>
        </p:txBody>
      </p:sp>
      <p:pic>
        <p:nvPicPr>
          <p:cNvPr id="14342" name="Picture 14" descr="gyromo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1"/>
          <a:stretch>
            <a:fillRect/>
          </a:stretch>
        </p:blipFill>
        <p:spPr bwMode="auto">
          <a:xfrm>
            <a:off x="6848475" y="1676400"/>
            <a:ext cx="920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35"/>
          <p:cNvSpPr>
            <a:spLocks noChangeArrowheads="1"/>
          </p:cNvSpPr>
          <p:nvPr/>
        </p:nvSpPr>
        <p:spPr bwMode="auto">
          <a:xfrm rot="-1466473">
            <a:off x="7296150" y="2198688"/>
            <a:ext cx="8382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14344" name="Picture 14" descr="gyromo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31"/>
          <a:stretch>
            <a:fillRect/>
          </a:stretch>
        </p:blipFill>
        <p:spPr bwMode="auto">
          <a:xfrm>
            <a:off x="7994650" y="1371600"/>
            <a:ext cx="920750" cy="838200"/>
          </a:xfrm>
          <a:prstGeom prst="rect">
            <a:avLst/>
          </a:prstGeom>
          <a:solidFill>
            <a:srgbClr val="FF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34"/>
          <p:cNvSpPr>
            <a:spLocks noChangeArrowheads="1"/>
          </p:cNvSpPr>
          <p:nvPr/>
        </p:nvSpPr>
        <p:spPr bwMode="auto">
          <a:xfrm rot="-1466473">
            <a:off x="8453438" y="1992313"/>
            <a:ext cx="447675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4346" name="Rectangle 38"/>
          <p:cNvSpPr>
            <a:spLocks noChangeArrowheads="1"/>
          </p:cNvSpPr>
          <p:nvPr/>
        </p:nvSpPr>
        <p:spPr bwMode="auto">
          <a:xfrm>
            <a:off x="7305675" y="1676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4347" name="Rectangle 39"/>
          <p:cNvSpPr>
            <a:spLocks noChangeArrowheads="1"/>
          </p:cNvSpPr>
          <p:nvPr/>
        </p:nvSpPr>
        <p:spPr bwMode="auto">
          <a:xfrm>
            <a:off x="8458200" y="1371600"/>
            <a:ext cx="474663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8" name="Arc 37"/>
          <p:cNvSpPr/>
          <p:nvPr/>
        </p:nvSpPr>
        <p:spPr bwMode="auto">
          <a:xfrm>
            <a:off x="7543800" y="1752600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9" name="TextBox 34"/>
          <p:cNvSpPr txBox="1">
            <a:spLocks noChangeArrowheads="1"/>
          </p:cNvSpPr>
          <p:nvPr/>
        </p:nvSpPr>
        <p:spPr bwMode="auto">
          <a:xfrm rot="-1489650">
            <a:off x="5872163" y="1879600"/>
            <a:ext cx="1746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0"/>
              <a:t>free-streaming along field line</a:t>
            </a:r>
          </a:p>
        </p:txBody>
      </p:sp>
      <p:sp>
        <p:nvSpPr>
          <p:cNvPr id="14350" name="TextBox 35"/>
          <p:cNvSpPr txBox="1">
            <a:spLocks noChangeArrowheads="1"/>
          </p:cNvSpPr>
          <p:nvPr/>
        </p:nvSpPr>
        <p:spPr bwMode="auto">
          <a:xfrm>
            <a:off x="7551738" y="2133600"/>
            <a:ext cx="1287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0"/>
              <a:t>particle “knocked”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i="0"/>
              <a:t>onto nearby field line</a:t>
            </a:r>
          </a:p>
        </p:txBody>
      </p:sp>
      <p:cxnSp>
        <p:nvCxnSpPr>
          <p:cNvPr id="14351" name="Straight Connector 40"/>
          <p:cNvCxnSpPr>
            <a:cxnSpLocks noChangeShapeType="1"/>
          </p:cNvCxnSpPr>
          <p:nvPr/>
        </p:nvCxnSpPr>
        <p:spPr bwMode="auto">
          <a:xfrm>
            <a:off x="5410200" y="3048000"/>
            <a:ext cx="3733800" cy="0"/>
          </a:xfrm>
          <a:prstGeom prst="line">
            <a:avLst/>
          </a:prstGeom>
          <a:noFill/>
          <a:ln w="12700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Connector 41"/>
          <p:cNvCxnSpPr>
            <a:cxnSpLocks noChangeShapeType="1"/>
          </p:cNvCxnSpPr>
          <p:nvPr/>
        </p:nvCxnSpPr>
        <p:spPr bwMode="auto">
          <a:xfrm>
            <a:off x="5410200" y="6781800"/>
            <a:ext cx="3733800" cy="0"/>
          </a:xfrm>
          <a:prstGeom prst="line">
            <a:avLst/>
          </a:prstGeom>
          <a:noFill/>
          <a:ln w="1270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3" name="Rectangular Callout 44"/>
          <p:cNvSpPr>
            <a:spLocks noChangeArrowheads="1"/>
          </p:cNvSpPr>
          <p:nvPr/>
        </p:nvSpPr>
        <p:spPr bwMode="auto">
          <a:xfrm>
            <a:off x="7010400" y="3200400"/>
            <a:ext cx="762000" cy="228600"/>
          </a:xfrm>
          <a:prstGeom prst="wedgeRectCallout">
            <a:avLst>
              <a:gd name="adj1" fmla="val 18968"/>
              <a:gd name="adj2" fmla="val 20800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isotherm</a:t>
            </a:r>
          </a:p>
        </p:txBody>
      </p:sp>
      <p:sp>
        <p:nvSpPr>
          <p:cNvPr id="14354" name="Rectangular Callout 45"/>
          <p:cNvSpPr>
            <a:spLocks noChangeArrowheads="1"/>
          </p:cNvSpPr>
          <p:nvPr/>
        </p:nvSpPr>
        <p:spPr bwMode="auto">
          <a:xfrm>
            <a:off x="5715000" y="3200400"/>
            <a:ext cx="1143000" cy="228600"/>
          </a:xfrm>
          <a:prstGeom prst="wedgeRectCallout">
            <a:avLst>
              <a:gd name="adj1" fmla="val 18222"/>
              <a:gd name="adj2" fmla="val 14438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ghost-surface</a:t>
            </a:r>
          </a:p>
        </p:txBody>
      </p:sp>
      <p:sp>
        <p:nvSpPr>
          <p:cNvPr id="14355" name="Rectangular Callout 46"/>
          <p:cNvSpPr>
            <a:spLocks noChangeArrowheads="1"/>
          </p:cNvSpPr>
          <p:nvPr/>
        </p:nvSpPr>
        <p:spPr bwMode="auto">
          <a:xfrm>
            <a:off x="5715000" y="3200400"/>
            <a:ext cx="1143000" cy="228600"/>
          </a:xfrm>
          <a:prstGeom prst="wedgeRectCallout">
            <a:avLst>
              <a:gd name="adj1" fmla="val 103889"/>
              <a:gd name="adj2" fmla="val 23257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ghost-surface</a:t>
            </a:r>
          </a:p>
        </p:txBody>
      </p:sp>
      <p:pic>
        <p:nvPicPr>
          <p:cNvPr id="14356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68463"/>
            <a:ext cx="5195888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357" name="Straight Arrow Connector 33"/>
          <p:cNvCxnSpPr>
            <a:cxnSpLocks noChangeShapeType="1"/>
          </p:cNvCxnSpPr>
          <p:nvPr/>
        </p:nvCxnSpPr>
        <p:spPr bwMode="auto">
          <a:xfrm flipV="1">
            <a:off x="5029200" y="1752600"/>
            <a:ext cx="2743200" cy="1219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3200" i="0" kern="0" dirty="0" smtClean="0">
                <a:solidFill>
                  <a:schemeClr val="tx1"/>
                </a:solidFill>
                <a:cs typeface="Arial" pitchFamily="34" charset="0"/>
              </a:rPr>
              <a:t>Isotherms of the steady state solution to the anisotropic diffusion coincide with ghost surfaces;</a:t>
            </a:r>
          </a:p>
          <a:p>
            <a:pPr algn="l">
              <a:defRPr/>
            </a:pPr>
            <a:r>
              <a:rPr lang="en-US" i="0" kern="0" dirty="0">
                <a:solidFill>
                  <a:schemeClr val="tx1"/>
                </a:solidFill>
                <a:cs typeface="Arial" pitchFamily="34" charset="0"/>
              </a:rPr>
              <a:t>a</a:t>
            </a:r>
            <a:r>
              <a:rPr lang="en-US" i="0" kern="0" dirty="0" smtClean="0">
                <a:solidFill>
                  <a:schemeClr val="tx1"/>
                </a:solidFill>
                <a:cs typeface="Arial" pitchFamily="34" charset="0"/>
              </a:rPr>
              <a:t>nalytic, 1-D solution is possible. </a:t>
            </a:r>
          </a:p>
        </p:txBody>
      </p:sp>
      <p:sp>
        <p:nvSpPr>
          <p:cNvPr id="14359" name="Right Arrow 7"/>
          <p:cNvSpPr>
            <a:spLocks noChangeArrowheads="1"/>
          </p:cNvSpPr>
          <p:nvPr/>
        </p:nvSpPr>
        <p:spPr bwMode="auto">
          <a:xfrm>
            <a:off x="5219700" y="3733800"/>
            <a:ext cx="190500" cy="2587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86400" y="6400800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[Hudson &amp; Breslau, 2008]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90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4869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	</a:t>
            </a:r>
            <a:r>
              <a:rPr lang="en-US" dirty="0" err="1" smtClean="0"/>
              <a:t>Poincaré</a:t>
            </a:r>
            <a:r>
              <a:rPr lang="en-US" dirty="0" smtClean="0"/>
              <a:t>			unstable manifold (i.e. chaos)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1954 	Kolmogorov		KAM theorem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1962 	Moser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1963 	Arnold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1979 	</a:t>
            </a:r>
            <a:r>
              <a:rPr lang="en-US" dirty="0" err="1" smtClean="0"/>
              <a:t>Chirikov</a:t>
            </a:r>
            <a:r>
              <a:rPr lang="en-US" dirty="0" smtClean="0"/>
              <a:t>			island overlap criterion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1979 	Greene			residue criterion 		[see also 1991 MacKay]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1979 	Percival			can(tor + tor)us = </a:t>
            </a:r>
            <a:r>
              <a:rPr lang="en-US" dirty="0" err="1" smtClean="0"/>
              <a:t>cantorus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1982 	Mather			</a:t>
            </a:r>
            <a:r>
              <a:rPr lang="en-US" dirty="0" err="1" smtClean="0"/>
              <a:t>Aubry</a:t>
            </a:r>
            <a:r>
              <a:rPr lang="en-US" dirty="0" smtClean="0"/>
              <a:t>-Mather theorem (showing existence of cantori)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1983 	</a:t>
            </a:r>
            <a:r>
              <a:rPr lang="en-US" dirty="0" err="1" smtClean="0"/>
              <a:t>Aubry</a:t>
            </a:r>
            <a:r>
              <a:rPr lang="en-US" dirty="0" smtClean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1991 	</a:t>
            </a:r>
            <a:r>
              <a:rPr lang="en-US" dirty="0" err="1" smtClean="0"/>
              <a:t>Angenent</a:t>
            </a:r>
            <a:r>
              <a:rPr lang="en-US" dirty="0" smtClean="0"/>
              <a:t> &amp; </a:t>
            </a:r>
            <a:r>
              <a:rPr lang="en-US" dirty="0" err="1" smtClean="0"/>
              <a:t>Golé</a:t>
            </a:r>
            <a:r>
              <a:rPr lang="en-US" dirty="0"/>
              <a:t>	</a:t>
            </a:r>
            <a:r>
              <a:rPr lang="en-US" dirty="0" smtClean="0"/>
              <a:t>	ghost-circles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1991 	</a:t>
            </a:r>
            <a:r>
              <a:rPr lang="en-US" dirty="0" err="1" smtClean="0"/>
              <a:t>Meiss</a:t>
            </a:r>
            <a:r>
              <a:rPr lang="en-US" dirty="0" smtClean="0"/>
              <a:t> &amp; Dewar		quadratic-flux minimizing curves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2008 	Hudson &amp; Breslau		isotherms = ghost-surfaces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2009	Hudson &amp; Dewar		ghost-surfaces = quadratic-flux minimizing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nd texts: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1983	Lichtenberg </a:t>
            </a:r>
            <a:r>
              <a:rPr lang="en-US" dirty="0"/>
              <a:t>&amp; Lieberman 	[Regular and Stochastic </a:t>
            </a:r>
            <a:r>
              <a:rPr lang="en-US" dirty="0" smtClean="0"/>
              <a:t>Motion]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1992 </a:t>
            </a:r>
            <a:r>
              <a:rPr lang="en-US" dirty="0"/>
              <a:t>	</a:t>
            </a:r>
            <a:r>
              <a:rPr lang="en-US" dirty="0" err="1"/>
              <a:t>Meiss</a:t>
            </a:r>
            <a:r>
              <a:rPr lang="en-US" dirty="0"/>
              <a:t> 			[Reviews of Modern Physics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2797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Summary: Timeline of topics addressed in talk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not</a:t>
            </a:r>
            <a:r>
              <a:rPr lang="en-US" dirty="0" smtClean="0">
                <a:latin typeface="+mj-lt"/>
              </a:rPr>
              <a:t> a comprehensive history of Hamiltonian chaos!)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997958" cy="520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05" b="-4646"/>
          <a:stretch/>
        </p:blipFill>
        <p:spPr>
          <a:xfrm>
            <a:off x="5943600" y="5410200"/>
            <a:ext cx="2788351" cy="533400"/>
          </a:xfrm>
          <a:prstGeom prst="rect">
            <a:avLst/>
          </a:prstGeom>
        </p:spPr>
      </p:pic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10184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Classical Mechanics 101: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The action integral is a functional of a curve in phase space.</a:t>
            </a:r>
          </a:p>
        </p:txBody>
      </p:sp>
      <p:sp>
        <p:nvSpPr>
          <p:cNvPr id="40" name="Oval 39"/>
          <p:cNvSpPr/>
          <p:nvPr/>
        </p:nvSpPr>
        <p:spPr>
          <a:xfrm>
            <a:off x="7543800" y="5334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0010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5734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2800" dirty="0">
                <a:latin typeface="+mj-lt"/>
              </a:rPr>
              <a:t>1954 : Kolmogorov, </a:t>
            </a:r>
            <a:r>
              <a:rPr lang="en-US" sz="2000" dirty="0" err="1">
                <a:latin typeface="+mj-lt"/>
              </a:rPr>
              <a:t>Dokl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Akad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Nauk</a:t>
            </a:r>
            <a:r>
              <a:rPr lang="en-US" sz="2000" dirty="0">
                <a:latin typeface="+mj-lt"/>
              </a:rPr>
              <a:t> SSSR 98, 469 ,1954 </a:t>
            </a:r>
            <a:endParaRPr lang="en-US" sz="2800" dirty="0">
              <a:latin typeface="+mj-lt"/>
            </a:endParaRPr>
          </a:p>
          <a:p>
            <a:pPr>
              <a:buNone/>
            </a:pPr>
            <a:r>
              <a:rPr lang="en-US" sz="2800" dirty="0">
                <a:latin typeface="+mj-lt"/>
              </a:rPr>
              <a:t>1963 : Arnold, </a:t>
            </a:r>
            <a:r>
              <a:rPr lang="en-US" sz="2000" dirty="0">
                <a:latin typeface="+mj-lt"/>
              </a:rPr>
              <a:t>Russ. Math. Surveys 18, 9,1963</a:t>
            </a:r>
          </a:p>
          <a:p>
            <a:pPr>
              <a:buNone/>
            </a:pPr>
            <a:r>
              <a:rPr lang="en-US" sz="2800" dirty="0">
                <a:latin typeface="+mj-lt"/>
              </a:rPr>
              <a:t>1962 : Moser, </a:t>
            </a:r>
            <a:r>
              <a:rPr lang="en-US" sz="2000" dirty="0" err="1">
                <a:latin typeface="+mj-lt"/>
              </a:rPr>
              <a:t>Nachr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Akad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Wiss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Goett</a:t>
            </a:r>
            <a:r>
              <a:rPr lang="en-US" sz="2000" dirty="0">
                <a:latin typeface="+mj-lt"/>
              </a:rPr>
              <a:t>. II, Math.-Phys. Kl. 1, </a:t>
            </a:r>
            <a:r>
              <a:rPr lang="en-US" sz="2000" dirty="0" smtClean="0">
                <a:latin typeface="+mj-lt"/>
              </a:rPr>
              <a:t>1,1962</a:t>
            </a:r>
            <a:endParaRPr lang="en-US" sz="2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“one of the most important concepts is labelling orbits by their frequency</a:t>
            </a:r>
            <a:r>
              <a:rPr lang="en-US" sz="1400" dirty="0" smtClean="0"/>
              <a:t>” </a:t>
            </a:r>
            <a:r>
              <a:rPr lang="en-US" sz="1200" dirty="0" smtClean="0"/>
              <a:t>[ J</a:t>
            </a:r>
            <a:r>
              <a:rPr lang="en-US" sz="1200" dirty="0"/>
              <a:t>. D. </a:t>
            </a:r>
            <a:r>
              <a:rPr lang="en-US" sz="1200" dirty="0" err="1" smtClean="0"/>
              <a:t>Meiss</a:t>
            </a:r>
            <a:r>
              <a:rPr lang="en-US" sz="1200" dirty="0" smtClean="0"/>
              <a:t>, </a:t>
            </a:r>
            <a:r>
              <a:rPr lang="en-US" sz="1100" dirty="0" smtClean="0"/>
              <a:t>Reviews of Modern Physics, 64(3):795 (1992)</a:t>
            </a:r>
            <a:r>
              <a:rPr lang="en-US" sz="1200" dirty="0" smtClean="0"/>
              <a:t>]</a:t>
            </a:r>
          </a:p>
        </p:txBody>
      </p:sp>
      <p:pic>
        <p:nvPicPr>
          <p:cNvPr id="8215" name="Picture 82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00200"/>
            <a:ext cx="8606697" cy="44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altLang="en-US" sz="3200" dirty="0" smtClean="0">
                <a:latin typeface="+mj-lt"/>
                <a:cs typeface="Arial" charset="0"/>
              </a:rPr>
              <a:t>The </a:t>
            </a:r>
            <a:r>
              <a:rPr lang="en-US" altLang="en-US" sz="3200" dirty="0">
                <a:latin typeface="+mj-lt"/>
                <a:cs typeface="Arial" charset="0"/>
              </a:rPr>
              <a:t>structure of phase space </a:t>
            </a:r>
            <a:r>
              <a:rPr lang="en-US" altLang="en-US" sz="3200" dirty="0" smtClean="0">
                <a:latin typeface="+mj-lt"/>
                <a:cs typeface="Arial" charset="0"/>
              </a:rPr>
              <a:t>is </a:t>
            </a:r>
            <a:r>
              <a:rPr lang="en-US" altLang="en-US" sz="3200" dirty="0">
                <a:latin typeface="+mj-lt"/>
                <a:cs typeface="Arial" charset="0"/>
              </a:rPr>
              <a:t>related to the structure of </a:t>
            </a:r>
            <a:r>
              <a:rPr lang="en-US" altLang="en-US" sz="3200" dirty="0" err="1">
                <a:latin typeface="+mj-lt"/>
                <a:cs typeface="Arial" charset="0"/>
              </a:rPr>
              <a:t>rationals</a:t>
            </a:r>
            <a:r>
              <a:rPr lang="en-US" altLang="en-US" sz="3200" dirty="0">
                <a:latin typeface="+mj-lt"/>
                <a:cs typeface="Arial" charset="0"/>
              </a:rPr>
              <a:t> and irrationals</a:t>
            </a:r>
            <a:r>
              <a:rPr lang="en-US" altLang="en-US" sz="3200" dirty="0" smtClean="0">
                <a:latin typeface="+mj-lt"/>
                <a:cs typeface="Arial" charset="0"/>
              </a:rPr>
              <a:t>.</a:t>
            </a:r>
            <a:endParaRPr lang="en-US" sz="3200" dirty="0" smtClean="0">
              <a:latin typeface="+mj-lt"/>
            </a:endParaRPr>
          </a:p>
        </p:txBody>
      </p:sp>
      <p:pic>
        <p:nvPicPr>
          <p:cNvPr id="15362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t="3078" r="581" b="1540"/>
          <a:stretch>
            <a:fillRect/>
          </a:stretch>
        </p:blipFill>
        <p:spPr bwMode="auto">
          <a:xfrm>
            <a:off x="76200" y="1746250"/>
            <a:ext cx="8929688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4" descr="FibonacciSpira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t="2580" r="7260" b="6451"/>
          <a:stretch>
            <a:fillRect/>
          </a:stretch>
        </p:blipFill>
        <p:spPr bwMode="auto">
          <a:xfrm>
            <a:off x="8077200" y="4724400"/>
            <a:ext cx="10445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4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Straight Connector 1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6" name="Straight Connector 1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Connector 1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Straight Connector 1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1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Straight Connector 1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Straight Connector 2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2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5378" name="Object 29"/>
          <p:cNvGraphicFramePr>
            <a:graphicFrameLocks noChangeAspect="1"/>
          </p:cNvGraphicFramePr>
          <p:nvPr/>
        </p:nvGraphicFramePr>
        <p:xfrm>
          <a:off x="76200" y="1577975"/>
          <a:ext cx="30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577975"/>
                        <a:ext cx="304800" cy="454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26"/>
          <p:cNvGraphicFramePr>
            <a:graphicFrameLocks noChangeAspect="1"/>
          </p:cNvGraphicFramePr>
          <p:nvPr/>
        </p:nvGraphicFramePr>
        <p:xfrm>
          <a:off x="8791575" y="1577975"/>
          <a:ext cx="2762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Equation" r:id="rId10" imgW="253890" imgH="393529" progId="Equation.DSMT4">
                  <p:embed/>
                </p:oleObj>
              </mc:Choice>
              <mc:Fallback>
                <p:oleObj name="Equation" r:id="rId10" imgW="25389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1575" y="1577975"/>
                        <a:ext cx="276225" cy="454025"/>
                      </a:xfrm>
                      <a:prstGeom prst="rect">
                        <a:avLst/>
                      </a:prstGeom>
                      <a:solidFill>
                        <a:srgbClr val="FFFFCC">
                          <a:alpha val="9490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TextBox 26"/>
          <p:cNvSpPr txBox="1">
            <a:spLocks noChangeArrowheads="1"/>
          </p:cNvSpPr>
          <p:nvPr/>
        </p:nvSpPr>
        <p:spPr bwMode="auto">
          <a:xfrm>
            <a:off x="4160838" y="2187575"/>
            <a:ext cx="1096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(excluded region)</a:t>
            </a:r>
          </a:p>
        </p:txBody>
      </p:sp>
      <p:sp>
        <p:nvSpPr>
          <p:cNvPr id="15381" name="TextBox 31"/>
          <p:cNvSpPr txBox="1">
            <a:spLocks noChangeArrowheads="1"/>
          </p:cNvSpPr>
          <p:nvPr/>
        </p:nvSpPr>
        <p:spPr bwMode="auto">
          <a:xfrm rot="-263347">
            <a:off x="5845175" y="2108200"/>
            <a:ext cx="1233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</a:t>
            </a:r>
            <a:r>
              <a:rPr lang="en-US" altLang="en-US" sz="1100">
                <a:solidFill>
                  <a:srgbClr val="FF0000"/>
                </a:solidFill>
              </a:rPr>
              <a:t>alternating path</a:t>
            </a:r>
          </a:p>
        </p:txBody>
      </p:sp>
      <p:sp>
        <p:nvSpPr>
          <p:cNvPr id="15382" name="TextBox 31"/>
          <p:cNvSpPr txBox="1">
            <a:spLocks noChangeArrowheads="1"/>
          </p:cNvSpPr>
          <p:nvPr/>
        </p:nvSpPr>
        <p:spPr bwMode="auto">
          <a:xfrm rot="160171">
            <a:off x="5924550" y="1820863"/>
            <a:ext cx="12334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</a:rPr>
              <a:t>alternating path</a:t>
            </a: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en-US" altLang="en-US" sz="1100">
              <a:solidFill>
                <a:srgbClr val="FF0000"/>
              </a:solidFill>
            </a:endParaRPr>
          </a:p>
        </p:txBody>
      </p:sp>
      <p:sp>
        <p:nvSpPr>
          <p:cNvPr id="15383" name="TextBox 31"/>
          <p:cNvSpPr txBox="1">
            <a:spLocks noChangeArrowheads="1"/>
          </p:cNvSpPr>
          <p:nvPr/>
        </p:nvSpPr>
        <p:spPr bwMode="auto">
          <a:xfrm rot="830522">
            <a:off x="5387975" y="2425700"/>
            <a:ext cx="323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en-US" altLang="en-US" sz="1100">
              <a:solidFill>
                <a:srgbClr val="FF0000"/>
              </a:solidFill>
            </a:endParaRPr>
          </a:p>
        </p:txBody>
      </p:sp>
      <p:sp>
        <p:nvSpPr>
          <p:cNvPr id="15384" name="TextBox 31"/>
          <p:cNvSpPr txBox="1">
            <a:spLocks noChangeArrowheads="1"/>
          </p:cNvSpPr>
          <p:nvPr/>
        </p:nvSpPr>
        <p:spPr bwMode="auto">
          <a:xfrm rot="3386846">
            <a:off x="5583238" y="3222625"/>
            <a:ext cx="323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</a:t>
            </a:r>
            <a:endParaRPr lang="en-US" altLang="en-US" sz="1100">
              <a:solidFill>
                <a:srgbClr val="FF0000"/>
              </a:solidFill>
            </a:endParaRPr>
          </a:p>
        </p:txBody>
      </p:sp>
      <p:sp>
        <p:nvSpPr>
          <p:cNvPr id="15385" name="TextBox 31"/>
          <p:cNvSpPr txBox="1">
            <a:spLocks noChangeArrowheads="1"/>
          </p:cNvSpPr>
          <p:nvPr/>
        </p:nvSpPr>
        <p:spPr bwMode="auto">
          <a:xfrm rot="-1913195">
            <a:off x="5607050" y="2774950"/>
            <a:ext cx="323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sym typeface="Symbol" pitchFamily="18" charset="2"/>
              </a:rPr>
              <a:t></a:t>
            </a:r>
            <a:endParaRPr lang="en-US" altLang="en-US" sz="1100">
              <a:solidFill>
                <a:srgbClr val="FF0000"/>
              </a:solidFill>
            </a:endParaRPr>
          </a:p>
        </p:txBody>
      </p:sp>
      <p:pic>
        <p:nvPicPr>
          <p:cNvPr id="15386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5" t="87703" r="46581" b="1540"/>
          <a:stretch>
            <a:fillRect/>
          </a:stretch>
        </p:blipFill>
        <p:spPr bwMode="auto">
          <a:xfrm>
            <a:off x="4556125" y="2644775"/>
            <a:ext cx="2444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5" t="87703" r="62881" b="1540"/>
          <a:stretch>
            <a:fillRect/>
          </a:stretch>
        </p:blipFill>
        <p:spPr bwMode="auto">
          <a:xfrm>
            <a:off x="3124200" y="2970213"/>
            <a:ext cx="1936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4" descr="FareyTre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9" t="87703" r="30859" b="1540"/>
          <a:stretch>
            <a:fillRect/>
          </a:stretch>
        </p:blipFill>
        <p:spPr bwMode="auto">
          <a:xfrm>
            <a:off x="6045200" y="2970213"/>
            <a:ext cx="1936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Box 26"/>
          <p:cNvSpPr txBox="1">
            <a:spLocks noChangeArrowheads="1"/>
          </p:cNvSpPr>
          <p:nvPr/>
        </p:nvSpPr>
        <p:spPr bwMode="auto">
          <a:xfrm>
            <a:off x="3392700" y="1066800"/>
            <a:ext cx="22935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0" dirty="0"/>
              <a:t>THE FAREY TREE</a:t>
            </a:r>
            <a:r>
              <a:rPr lang="en-US" altLang="en-US" sz="2000" i="0" dirty="0"/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0" dirty="0"/>
              <a:t>or, according to Wikipedia,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0" dirty="0"/>
              <a:t>THE STERN–BROCOT TREE</a:t>
            </a:r>
            <a:r>
              <a:rPr lang="en-US" altLang="en-US" sz="1200" i="0" dirty="0"/>
              <a:t>.</a:t>
            </a:r>
          </a:p>
        </p:txBody>
      </p:sp>
      <p:pic>
        <p:nvPicPr>
          <p:cNvPr id="15391" name="Picture 1130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1575"/>
            <a:ext cx="8929688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1850"/>
            <a:ext cx="30400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The standard map is a simple and widely-used model of chaotic dynamics . . .</a:t>
            </a:r>
          </a:p>
        </p:txBody>
      </p:sp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26" name="Picture 82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28627"/>
            <a:ext cx="7321643" cy="5498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270178"/>
            <a:ext cx="1315001" cy="1138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641778"/>
            <a:ext cx="1315002" cy="122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4098821"/>
            <a:ext cx="1315001" cy="1209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550189"/>
            <a:ext cx="1315002" cy="1206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143000"/>
            <a:ext cx="553002" cy="127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514600"/>
            <a:ext cx="553002" cy="127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02" y="3966805"/>
            <a:ext cx="534899" cy="122773"/>
          </a:xfrm>
          <a:prstGeom prst="rect">
            <a:avLst/>
          </a:prstGeom>
        </p:spPr>
      </p:pic>
      <p:pic>
        <p:nvPicPr>
          <p:cNvPr id="8210" name="Picture 820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02" y="5384978"/>
            <a:ext cx="1214296" cy="1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5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9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1520416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The standard map is very simple, but the trajectories are very complicated.</a:t>
            </a:r>
          </a:p>
          <a:p>
            <a:pPr>
              <a:buNone/>
            </a:pPr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here are islands around islands around islands . .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64657"/>
            <a:ext cx="6400800" cy="5164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[“</a:t>
            </a:r>
            <a:r>
              <a:rPr lang="en-US" sz="1400" dirty="0" err="1"/>
              <a:t>Symplectic</a:t>
            </a:r>
            <a:r>
              <a:rPr lang="en-US" sz="1400" dirty="0"/>
              <a:t> maps, </a:t>
            </a:r>
            <a:r>
              <a:rPr lang="en-US" sz="1400" dirty="0" err="1"/>
              <a:t>variational</a:t>
            </a:r>
            <a:r>
              <a:rPr lang="en-US" sz="1400" dirty="0"/>
              <a:t> principles, and transport”, J. D. </a:t>
            </a:r>
            <a:r>
              <a:rPr lang="en-US" sz="1400" dirty="0" err="1"/>
              <a:t>Meiss</a:t>
            </a:r>
            <a:r>
              <a:rPr lang="en-US" sz="1400" dirty="0"/>
              <a:t>, Reviews of Modern Physics, 64(3):795 (1992</a:t>
            </a:r>
            <a:r>
              <a:rPr lang="en-US" sz="1400" dirty="0" smtClean="0"/>
              <a:t>)]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Birkhoff</a:t>
            </a:r>
            <a:r>
              <a:rPr lang="en-US" sz="1400" dirty="0" smtClean="0"/>
              <a:t> (1935) “It </a:t>
            </a:r>
            <a:r>
              <a:rPr lang="en-US" sz="1400" dirty="0"/>
              <a:t>is clear that not only do general elliptic </a:t>
            </a:r>
            <a:r>
              <a:rPr lang="en-US" sz="1400" dirty="0" smtClean="0"/>
              <a:t>periodic solutions </a:t>
            </a:r>
            <a:r>
              <a:rPr lang="en-US" sz="1400" dirty="0"/>
              <a:t>possess neighboring elliptic and </a:t>
            </a:r>
            <a:r>
              <a:rPr lang="en-US" sz="1400" dirty="0" smtClean="0"/>
              <a:t>hyperbolic periodic </a:t>
            </a:r>
            <a:r>
              <a:rPr lang="en-US" sz="1400" dirty="0"/>
              <a:t>solutions, but also, beginning again with </a:t>
            </a:r>
            <a:r>
              <a:rPr lang="en-US" sz="1400" dirty="0" smtClean="0"/>
              <a:t>the neighboring elliptic </a:t>
            </a:r>
            <a:r>
              <a:rPr lang="en-US" sz="1400" dirty="0"/>
              <a:t>solutions, who are, as it were, </a:t>
            </a:r>
            <a:r>
              <a:rPr lang="en-US" sz="1400" dirty="0" smtClean="0"/>
              <a:t>satellites of </a:t>
            </a:r>
            <a:r>
              <a:rPr lang="en-US" sz="1400" dirty="0"/>
              <a:t>these solutions, one can obtain other elliptic </a:t>
            </a:r>
            <a:r>
              <a:rPr lang="en-US" sz="1400" dirty="0" smtClean="0"/>
              <a:t>and hyperbolic </a:t>
            </a:r>
            <a:r>
              <a:rPr lang="en-US" sz="1400" dirty="0"/>
              <a:t>solutions which are secondary </a:t>
            </a:r>
            <a:r>
              <a:rPr lang="en-US" sz="1400" dirty="0" smtClean="0"/>
              <a:t>satellites.”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70651"/>
            <a:ext cx="2587104" cy="172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112854"/>
            <a:ext cx="6878179" cy="5599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667000"/>
            <a:ext cx="1860729" cy="28306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12640"/>
            <a:ext cx="1306921" cy="13453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76" y="3124200"/>
            <a:ext cx="1353524" cy="5597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91717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1979 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smtClean="0">
                <a:latin typeface="+mj-lt"/>
              </a:rPr>
              <a:t>	</a:t>
            </a:r>
            <a:r>
              <a:rPr lang="en-US" sz="3200" dirty="0" err="1" smtClean="0">
                <a:latin typeface="+mj-lt"/>
              </a:rPr>
              <a:t>Chirikov’s</a:t>
            </a:r>
            <a:r>
              <a:rPr lang="en-US" sz="3200" dirty="0" smtClean="0">
                <a:latin typeface="+mj-lt"/>
              </a:rPr>
              <a:t> Island-Overlap Criterion</a:t>
            </a:r>
            <a:endParaRPr lang="en-US" sz="1050" dirty="0">
              <a:latin typeface="+mj-lt"/>
            </a:endParaRPr>
          </a:p>
          <a:p>
            <a:pPr>
              <a:buNone/>
            </a:pPr>
            <a:r>
              <a:rPr lang="en-US" sz="1050" dirty="0">
                <a:latin typeface="+mj-lt"/>
              </a:rPr>
              <a:t>		</a:t>
            </a:r>
            <a:r>
              <a:rPr lang="en-US" sz="1800" dirty="0">
                <a:latin typeface="+mj-lt"/>
              </a:rPr>
              <a:t>PHYSICS REPORTS 52, </a:t>
            </a:r>
            <a:r>
              <a:rPr lang="en-US" sz="1800" dirty="0" smtClean="0">
                <a:latin typeface="+mj-lt"/>
              </a:rPr>
              <a:t>5(1979)263-37</a:t>
            </a:r>
            <a:endParaRPr lang="en-US" altLang="en-US" sz="2800" dirty="0"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08" y="5206082"/>
            <a:ext cx="83092" cy="1279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819400"/>
            <a:ext cx="154157" cy="12354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6" name="Straight Connector 65"/>
          <p:cNvCxnSpPr/>
          <p:nvPr/>
        </p:nvCxnSpPr>
        <p:spPr>
          <a:xfrm>
            <a:off x="7620000" y="2819400"/>
            <a:ext cx="0" cy="2681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0842"/>
            <a:ext cx="147598" cy="1541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483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0" y="0"/>
            <a:ext cx="9144000" cy="88024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US" sz="3200" dirty="0" smtClean="0">
                <a:latin typeface="+mj-lt"/>
              </a:rPr>
              <a:t>1979 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smtClean="0">
                <a:latin typeface="+mj-lt"/>
              </a:rPr>
              <a:t>	Greene’s Residue Criterion</a:t>
            </a:r>
            <a:endParaRPr lang="en-US" sz="1600" dirty="0">
              <a:latin typeface="+mj-lt"/>
            </a:endParaRPr>
          </a:p>
          <a:p>
            <a:pPr>
              <a:buNone/>
            </a:pPr>
            <a:r>
              <a:rPr lang="en-US" sz="1600" dirty="0">
                <a:latin typeface="+mj-lt"/>
              </a:rPr>
              <a:t>		</a:t>
            </a:r>
            <a:r>
              <a:rPr lang="en-US" sz="1600" dirty="0" smtClean="0">
                <a:latin typeface="+mj-lt"/>
              </a:rPr>
              <a:t>J</a:t>
            </a:r>
            <a:r>
              <a:rPr lang="en-US" sz="1600" dirty="0">
                <a:latin typeface="+mj-lt"/>
              </a:rPr>
              <a:t>. Math. Phys. 20(6), 1979, </a:t>
            </a:r>
            <a:r>
              <a:rPr lang="en-US" sz="1600" dirty="0" smtClean="0">
                <a:latin typeface="+mj-lt"/>
              </a:rPr>
              <a:t>1183 (1979)</a:t>
            </a:r>
            <a:endParaRPr lang="en-US" altLang="en-US" sz="1600" dirty="0">
              <a:latin typeface="+mj-lt"/>
            </a:endParaRPr>
          </a:p>
        </p:txBody>
      </p:sp>
      <p:pic>
        <p:nvPicPr>
          <p:cNvPr id="45" name="Picture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799"/>
            <a:ext cx="8935689" cy="5618814"/>
          </a:xfrm>
          <a:prstGeom prst="rect">
            <a:avLst/>
          </a:prstGeom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68" y="4664869"/>
            <a:ext cx="2432532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6" b="32085"/>
          <a:stretch>
            <a:fillRect/>
          </a:stretch>
        </p:blipFill>
        <p:spPr bwMode="auto">
          <a:xfrm>
            <a:off x="6781800" y="5303838"/>
            <a:ext cx="2362200" cy="94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" b="60068"/>
          <a:stretch>
            <a:fillRect/>
          </a:stretch>
        </p:blipFill>
        <p:spPr bwMode="auto">
          <a:xfrm>
            <a:off x="6781800" y="4618038"/>
            <a:ext cx="2362200" cy="944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6781800" y="4495800"/>
            <a:ext cx="2362200" cy="33813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/>
              <a:t>super-critical</a:t>
            </a: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0" b="9380"/>
          <a:stretch>
            <a:fillRect/>
          </a:stretch>
        </p:blipFill>
        <p:spPr bwMode="auto">
          <a:xfrm>
            <a:off x="6781800" y="6126163"/>
            <a:ext cx="2362200" cy="73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11"/>
          <p:cNvCxnSpPr>
            <a:cxnSpLocks noChangeShapeType="1"/>
          </p:cNvCxnSpPr>
          <p:nvPr/>
        </p:nvCxnSpPr>
        <p:spPr bwMode="auto">
          <a:xfrm>
            <a:off x="6324600" y="4876800"/>
            <a:ext cx="914400" cy="106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781800" y="5300663"/>
            <a:ext cx="2362200" cy="3381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/>
              <a:t>near-critical</a:t>
            </a: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6781800" y="6062663"/>
            <a:ext cx="2362200" cy="3381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i="0"/>
              <a:t>sub-critical</a:t>
            </a:r>
          </a:p>
        </p:txBody>
      </p:sp>
      <p:cxnSp>
        <p:nvCxnSpPr>
          <p:cNvPr id="28" name="Straight Arrow Connector 10"/>
          <p:cNvCxnSpPr>
            <a:cxnSpLocks noChangeShapeType="1"/>
          </p:cNvCxnSpPr>
          <p:nvPr/>
        </p:nvCxnSpPr>
        <p:spPr bwMode="auto">
          <a:xfrm>
            <a:off x="6477000" y="5638800"/>
            <a:ext cx="68580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6"/>
          <p:cNvCxnSpPr>
            <a:cxnSpLocks noChangeShapeType="1"/>
          </p:cNvCxnSpPr>
          <p:nvPr/>
        </p:nvCxnSpPr>
        <p:spPr bwMode="auto">
          <a:xfrm>
            <a:off x="6629400" y="6248400"/>
            <a:ext cx="533400" cy="2286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377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6.3109"/>
  <p:tag name="ORIGINALWIDTH" val="719.7074"/>
  <p:tag name="LATEXADDIN" val="\documentclass{article}&#10;\usepackage{amsmath}&#10;\pagestyle{empty}&#10;\setlength{\textwidth}{16cm}&#10;\begin{document}&#10;&#10;\begin{enumerate}&#10;&#10;\item The \underline{action}, $S$, is the line integral&#10;along an arbitrary ``trial&quot; &#10;curve&#10;$\{{\cal C}:q\equiv q(t)\}$, &#10;of the Lagrangian,&#10;\begin{eqnarray}&#10;{\cal L}&#10;\equiv&#10;\underbrace{T(\dot q, q)}_{\mbox{\footnotesize kinetic}}&#10;-&#10;\underbrace{U(q,t)}_{\mbox{\footnotesize potential}},&#10;\;\;\;&#10;S&#10;\equiv&#10;\int_{{\cal C}} \! {\cal L}(q,\dot q,t)dt&#10;\nonumber&#10;\end{eqnarray}&#10;&#10;\item For magnetic fields, ${\bf B}$, &#10;the action is the line integral, of the vector potential,&#10;${\bf B}=\nabla\times{\bf A}$,&#10;\begin{eqnarray}&#10;S&#10;\equiv&#10;\int_{{\cal C}} {\bf A} \cdot d{\bf l}, \;\;&#10;\mbox{\rm along &#10;$\{{\cal C}: \theta\equiv\theta(\zeta), \rho\equiv\rho(\theta)\}$.}&#10;\nonumber&#10;\end{eqnarray}&#10;\item Physical trajectories (magnetic fieldlines)&#10;extremize the action:&#10;\footnotesize&#10;\begin{enumerate}&#10;\item[] $\displaystyle&#10;\delta S &#10;=&#10;\int_{{\cal C}} d\zeta &#10;\left(&#10;\delta \theta \frac{\partial S}{\partial \theta} + &#10;\delta \rho   \frac{\partial S}{\partial \rho  }&#10;\right)&#10;$, where &#10;\fbox{$\displaystyle&#10;\frac{\partial S}{\partial \theta} &#10;\equiv &#10;\sqrt g B^\rho - \dot \rho \sqrt g B^\zeta&#10;$&#10;}&#10;and&#10;\fbox{$\displaystyle&#10;\frac{\partial S}{\partial \rho  } &#10;\equiv&#10;\dot \theta \sqrt g B^\zeta - \sqrt g B^\theta&#10;$&#10;}.&#10;\item[] extremal curves satisfy&#10;$\dot \rho = B^\rho/B^\zeta$,&#10;and&#10;$\dot \theta = B^\theta/B^\zeta$.&#10;\end{enumerate}&#10;\item[]&#10;\item Action-extremizing, periodic curves may be &#10;minimizing or minimax.&#10;\item[]&#10;\item \footnotesize &#10;[Ghost surfaces are defined by an action-gradient flow&#10;between the minimax and minimizing periodic orbit.]&#10;&#10;\end{enumerate}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3533"/>
  <p:tag name="ORIGINALWIDTH" val="651.6314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7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\item Can estimate resonance $\equiv$ ``island&quot; width&#10;\fns&#10;\bi&#10;\item[i.] single resonance Hamiltonian &#10;$H=\frac{1}{2}\psi^2 + \epsilon \cos(m\t) = E = const.$&#10;\item[ii.] $\psi = \pm \sqrt{2[E-\epsilon \cos(m\t)]}$&#10;\item[iii.] &#10;for separatrix, choose $E=\epsilon$;&#10;island width $w = 4\sqrt{\epsilon}$&#10;\ei&#10;\ns&#10;\item Introduce &#10;\underline{island overlap} criterion:&#10;if &#10;\fbox{$\ds \frac{w_1}{2}+\frac{w_2}{2} &gt; \Delta \psi$}, &#10;then chaos.&#10;\fns&#10;\bi&#10;\item[i.] for standard map, predicted $k_c\approx2.5$.&#10;\ei&#10;\item[]&#10;\ns&#10;\item However, numerical experiments show $k_c\approx0.989$&#10;\fns&#10;\bi&#10;\item[i.] plot $N \equiv$ \# iterations to leave given&#10;domain against $k$;&#10;\item[ii.] two free parameters, $k_c$ and $\beta$;&#10;\ei&#10;\item[]&#10;\ns&#10;\item ``The overlap is not only provided by integer resonances,&#10;\\&#10;but also by higher harmonic resonances.&quot;&#10;\fns&#10;\bi&#10;\item[i.] If additional resonances are considered, &#10;the predicted $k_c$ changes:&#10;\item[] e.g. $k_{1,1}=2.5$, &#10;$k_{1,2}=1.46$, $k_{1,3}=0.90$, $k_{2,3}=1.35$, . . &#10;\ei&#10;\end{enumerate}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4"/>
  <p:tag name="ORIGINALWIDTH" val="928.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egin{center}&#10;``Transition time&quot;\\&#10;$\ds N=\frac{A}{(k-k_c)^\beta}$&#10;\end{center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7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egin{center}&#10;$\ds k$&#10;\end{center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105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egin{center}&#10;$\ds N$&#10;\end{center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01.2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\begin{center}&#10;$\ds k_c$&#10;\end{center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9673"/>
  <p:tag name="ORIGINALWIDTH" val="720.3619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7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\item The existence of an irrational flux surface is &#10;related to the stability of nearby periodic orbits!&#10;\fns&#10;\bi&#10;\item[i.] periodic orbits are convenient&#10;because they have finite length&#10;\item[{\bf and} ii.] because they are guaranteed to exist &#10;[Poincar$\acute{\rm e}$-Birkhoff theorem]&#10;\ei&#10;\ns&#10;\item Construct a sequence of rationals &#10;that converge to the irrational,&#10;$\ds&#10;\lim_{i\rightarrow\infty}\frac{n_i}{m_i}=\iotabar&#10;$&#10;\fns&#10;\bi&#10;\item[] e.g. &#10;$\ds&#10;\frac{  1}{  1},&#10;\frac{  2}{  1},&#10;\frac{  3}{  2},&#10;\frac{  5}{  3},&#10;\frac{  8}{  5},&#10;\frac{ 13}{  8},&#10;\frac{ 21}{ 13},&#10;\frac{ 34}{ 21},&#10;\frac{ 55}{ 34},&#10;\frac{ 89}{ 55},&#10;\frac{144}{ 89},&#10;\frac{233}{144},&#10;\frac{377}{233}&#10;\dots&#10;\rightarrow \frac{1+\sqrt 5}{2}&#10;=\mbox{\rm golden mean}&#10;$&#10;\ei&#10;\ns&#10;\item Introduce the residue, $R_{n/m}$, &#10;defined on the periodic orbits, which measures stability: &#10;\begin{center}&#10;\fbox{$\ds&#10;R_{n/m}&#10;\equiv&#10;\frac{1}{4}\left[2-\lambda_1-\lambda_2\right]&#10;$}&#10;, \fns&#10;where $\lambda_i$ are eigenvalues of tangent map, $M^m$.&#10;\end{center}&#10;\item[]&#10;\fns&#10;\item[i.] &#10;if $R_{n_i/m_i}\rightarrow 0$, &#10;surface exists&#10;\item[ii.] &#10;if $R_{n_i/m_i}\rightarrow \frac{1}{4}$, &#10;surface is critical &#10;\item[iii.] if $R_{n_i/m_i}\rightarrow \infty$,&#10;surface destroyed&#10;\item[]&#10;\ns&#10;\item $k_c=0.971635406...$&#10;\end{enumerate}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.6987"/>
  <p:tag name="ORIGINALWIDTH" val="707.92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\item Define $k_c(\iotabar)$ as the &#10;largest value of $k$ for which &#10;an $\iotabar$ invariant curve exists;&#10;\bi&#10;\item[i.] the critical function peaks on strongly irrationals:&#10;\\&#10;$\ds k_c(\iotabar) &gt; 0$ if $\iotabar$ is irrational;&#10;\item[ii.] rational surfaces do not exist:&#10;\\&#10;$\ds k_c\left(\iotabar\right)=0$ if $\iotabar=n/m$.&#10;\item[iii.] $k_c$ is everywhere discontinuous.&#10;\ei&#10;\item[]&#10;\item The critical function has a form very similar&#10;to the Bruno function,&#10;%\\&#10;%$B: {\bf R}\mapsto {\bf R} \cup [+\infty]$&#10;\be&#10;\ds B(\omega) = - \log \omega + \omega B(\omega^{-1}), \;\;\;&#10;B(\omega)=B(\omega+1)=B(-\omega).&#10;\ee&#10;\fns&#10;\bi&#10;\item[i.] $B(\omega)$ is more simply &#10;calculated as a function of &#10;the continued fraction representation.&#10;\ei&#10;\ns&#10;\item Marmi \&amp; Stark [Nonlinearity, 1992] &#10;gave evidence that&#10;\be C_\beta \equiv \log(\,k_c(\omega)\, ) + \beta B(\omega)&#10;\ee&#10;is continuous.&#10;\bi&#10;\item[i.] i.e., that the critical function &#10;and the Bruno function &#10;\\&#10;have the same fractal structure.&#10;\ei&#10;\end{enumerate}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37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$k_c(\iotabar)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36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$\iotabar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$\omega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4.0908"/>
  <p:tag name="ORIGINALWIDTH" val="720.0347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4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&#10;\item A dynamical system is integrable if there exists&#10;action-angle $(\psi,\t)$&#10;s.t. $H=H_0(\psi)$.&#10;&#10;\item Arbitrary perturbation&#10;$\ds&#10;H=H_0(\psi) + \sum_{m,n} H_{m,n}(\psi)\exp[i(m\theta-n \zeta)]$,&#10;\fns where $\zeta\equiv t$ is ``time&quot;.&#10;\ns&#10;\item Generating function &#10;to new &#10;action-action coordinates, $(\bar\psi,\bar\t)$, is&#10;\begin{eqnarray} &#10;S(\bar \psi, \bar \theta)&#10;=&#10;\bar \psi \cdot \bar \theta&#10;+ &#10;i &#10;\sum&#10;\frac{H_{m,n}}{(m\,\dot \theta-n)}&#10;\exp[i(m\theta-n\zeta)].&#10;\end{eqnarray}&#10;\fns&#10;\bi&#10;\item[i.] small denominators:&#10;rationals are dense;&#10;$\exists(m,n)$ s.t. &#10;$m\,\dot\t-n$ is arbitrarily small.&#10;\ei&#10;\ns&#10;\item KAM: adjust $\psi$, iteratively, &#10;to ensure that $\iotabar\equiv\dot\t$ &#10;is sufficiently irrational, &#10;\\&#10;\vspace{-0.5cm}&#10;\begin{center}&#10;\fns&#10;Diophantine condition&#10;\ns&#10;\fbox{$&#10;\ds&#10;\left|&#10;\iotabar - \frac{n}{m} &#10;\right|&#10;&gt;&#10;\frac{r}{m^k}&#10;$}&#10;,&#10;\fns for all $n$ \&amp; $m$, where $r\ge0$ and $k&gt;1$.&#10;\end{center}&#10;\ns&#10;\item If $\iotabar$ is sufficiently irrational then for sufficiently small $H_{m,n}(\psi)$, Eqn(1) converges.&#10;\bi&#10;\item[i.] action-angle coordinates can be constructed locally if &#10;$\iotabar \equiv \dot \theta$ is irrational.&#10;\ei&#10;\end{enumerate}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2.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$B(\omega)$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.8092"/>
  <p:tag name="ORIGINALWIDTH" val="720.3619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\item Consider masses, $m$, &#10;linked by springs in a periodic potential.&#10;\item For $m=0$, potential is irrelevant:&#10;minimum energy state has masses equally spaced.&#10;\item[]&#10;\item[]&#10;\item For large $m$, springs are irrelvant:&#10;all the masses lie at the potential minimum,&#10;\\&#10;and there are ``gaps&quot;.&#10;&#10;\end{enumerate}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4965"/>
  <p:tag name="ORIGINALWIDTH" val="719.7074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&#10;\setlength{\textwidth}{17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\item The Frenkel-Kontorowa model consists of an infinite &#10;array of atoms, interacting by harmonic springs, &#10;in a periodic potential&#10;$\ds H = \sum_{i} \left[\frac{1}{2}(x_{i}-x_{i-1}+\delta )^2 + &#10;\frac{k}{(2\pi)^2} \cos(1-2\pi x_i)\right]$.&#10;\item Ground states are found by &#10;minimizing $H$ w.r.t. $x_i$ to give&#10;$\ds x_{n+1}=x_{n}+r_{n+1}, \;\;\;&#10;     r_{n+1}=\frac{k}{2\pi}\sin(2\pi x_n)$&#10;which gives the standard map.&#10;\end{enumerate}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1.1849"/>
  <p:tag name="ORIGINALWIDTH" val="719.7074"/>
  <p:tag name="LATEXADDIN" val="\documentclass{article}&#10;\usepackage{amsmath}&#10;\pagestyle{empty}&#10;\setlength{\textwidth}{16cm}&#10;\begin{document}&#10;&#10;\begin{enumerate}&#10;&#10;\item $\displaystyle&#10;\delta S &#10;=&#10;\int_{{\cal C}} d\zeta &#10;\left(&#10;\delta \theta \frac{\partial S}{\partial \theta} + &#10;\delta \rho   \frac{\partial S}{\partial \rho  }&#10;\right),&#10;$&#10;where&#10;\fbox{$\displaystyle&#10;\frac{\partial S}{\partial \theta} &#10;\equiv &#10;\sqrt g B^\rho - \dot \rho \sqrt g B^\zeta&#10;$&#10;}&#10;and&#10;\fbox{$\displaystyle&#10;\frac{\partial S}{\partial \rho  } &#10;\equiv&#10;\dot \theta \sqrt g B^\zeta - \sqrt g B^\theta&#10;$&#10;}.&#10;\item Extremal curves satisfy&#10;$\displaystyle \frac{\partial S}{\partial \theta}=0,\,$ i.e. &#10;$\dot \rho = B^\rho/B^\zeta$,&#10;and&#10;$\displaystyle&#10;\frac{\partial S}{\partial \rho}=0,\,$ i.e. &#10;$\dot \theta = B^\theta/B^\zeta$.&#10;\item[]&#10;\item&#10;Introduce toroidal surface,&#10;$\rho\equiv P(\theta,\zeta)$,&#10;and {\em family} of angle curves,&#10;$\theta_\alpha(\zeta)&#10;\equiv&#10;\alpha + p \, \zeta / q + \tilde \theta(\zeta)$,&#10;{\footnotesize where $\alpha$ is a fieldline label; &#10;$p$ and $q$ are integers that determine periodicity; &#10;and $\tilde\theta(0)=\tilde\theta(2\pi q)=0$.}&#10;&#10;\item On {\em each} curve,&#10;$\rho_\alpha(\zeta)=P(\theta_\alpha(\zeta),\zeta)$&#10;and&#10;$\theta_\alpha(\zeta)$,&#10;can \underline{enforce}&#10;$\displaystyle \frac{\partial S}{\partial \rho}=0$; &#10;generally&#10;$\displaystyle &#10;\nu \equiv \frac{\partial S}{\partial \theta} \ne 0.&#10;$&#10;\item The {\em pseudo} surface dynamics is defined by&#10;$\dot \theta \equiv B^\theta/B^\zeta&#10;$&#10;and&#10;$&#10;\dot \rho \equiv \partial_\theta P \; \dot \theta + \partial_\zeta P.&#10;$&#10;\item Corresponding {\em pseudo} field&#10;${\bf B}_\nu &#10;\equiv &#10;\dot \rho \, B^\zeta \, {\bf e}_\rho +&#10;\dot \theta \, B^\zeta \, {\bf e}_\theta +&#10;B^\zeta {\bf e}_\zeta; \;&#10;$ simplifies to &#10;$\displaystyle&#10;{\bf B}_\nu={\bf B} - \frac{\nu}{\sqrt g} \; {\bf e}_\rho.&#10;$&#10;\vspace{-0.0cm}&#10;\item Introduce the \underline{\bf quadratic-flux functional}:&#10;\fbox{&#10;$\displaystyle&#10;\varphi_2 &#10;\equiv &#10;\frac{1}{2}&#10;\int\!\!\!\int \! d\theta d\zeta&#10;\left(&#10;\frac{\partial S}{\partial \theta}&#10;\right)^2&#10;$&#10;}&#10;\item Allowing for $\delta P$, &#10;the first variation is&#10;$\displaystyle&#10;\delta \varphi_2 = &#10;\int\!\!\!\int \! d\theta d\zeta&#10;\; \delta P \; \sqrt g \, &#10;\underbrace{\left(&#10;B^\theta\partial_\theta + B^\zeta\partial_\zeta &#10;\right)&#10;\nu}_{\mbox{\rm \tiny Euler-Lagrange for QFMs}}.&#10;$&#10;\end{enumerate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1.039"/>
  <p:tag name="ORIGINALWIDTH" val="720.3619"/>
  <p:tag name="LATEXADDIN" val="\documentclass{article}&#10;\usepackage{amsmath}&#10;\pagestyle{empty}&#10;\setlength{\textwidth}{13.5cm}&#10;\begin{document}&#10;&#10;\begin{enumerate}&#10;&#10;\item &#10;&#10;The {\em true} fieldline flow along ${\bf B}$&#10;around $q$ toroidal periods&#10;from $(\theta_0,\rho_0)$&#10;\\&#10;produces a mapping, &#10;\mbox{$\displaystyle&#10;\;\;\; &#10;\left(&#10;\begin{array}{ccc}&#10;\theta_q \\ \rho_q &#10;\end{array} &#10;\right)&#10;=&#10;M^q &#10;\left(&#10;\begin{array}{ccc}&#10;\theta_0 \\ \rho_0 &#10;\end{array} &#10;\right).&#10;$&#10;}&#10;&#10;\item &#10;&#10;Periodic fieldlines are fixed points of $M^q$, i.e.&#10;$\displaystyle&#10;\theta_q = \theta_0 + 2 \pi p,&#10;\;&#10;\rho_q = \rho_0.&#10;$&#10;&#10;\item &#10;&#10;In integrable case: {\footnotesize&#10;given $\theta_0$,&#10;a one-dimensional search &#10;in $\rho$ is required &#10;\\&#10;to find the {\em true} periodic fieldline.&#10;}&#10;&#10;\item &#10;&#10;In non-integrable case,&#10;only&#10;the &#10;{\footnotesize&#10;\\&#10;(i) ``stable'' (action-minimax), $O$, &#10;(which is not always stable),&#10;and the&#10;\\&#10;(ii) unstable (action minimizing), $X$,&#10;}&#10;periodic fieldlines are guaranteed to survive.&#10;&#10;\item &#10;&#10;The {\em pseudo} fieldline flow along&#10;$\displaystyle&#10;{\bf B}_\nu = {\bf B} - \frac{\nu}{\sqrt g} {\bf e}_\rho&#10;$&#10;around $q$ periods&#10;from $(\theta_0,\rho_0)$&#10;\\&#10;produces a mapping,&#10;$\displaystyle &#10;\;\;\;&#10;\left(&#10;\begin{array}{ccc}&#10;\theta_q \\ \rho_q &#10;\end{array} &#10;\right)&#10;=&#10;P^q&#10;\left(&#10;\begin{array}{ccc}&#10;\nu \\ \rho_0 &#10;\end{array} &#10;\right)\!,&#10;$&#10;but $\nu$ is not yet known.&#10;&#10;\item&#10;&#10;In general case: {\footnotesize&#10;given $\theta_0$, &#10;a two-dimensional search &#10;in $(\nu,\rho)$&#10;is required&#10;\\&#10;to find the periodic {\em pseudo} fieldline.&#10;}&#10;&#10;\end{enumerate}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4.3386"/>
  <p:tag name="ORIGINALWIDTH" val="720.0347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}&#10;\newcommand{\ee}{\end{eqnarray}}&#10;\newcommand{\curl}{\nabla\times}&#10;\renewcommand{\div}{\nabla\cdot}&#10;\newcommand{\Poincare}{Poincar$\acute{\rm e}$ }&#10;\newcommand{\PoincareBirkhoff}{Poincar$\acute{\rm e}$-Birkhoff }&#10;\newcommand{\Frechet}{Frech$\acute{\rm e}$t }&#10;&#10;\newcommand{\nonum}{\nonumber}&#10;&#10;\begin{document}&#10;&#10;\begin{enumerate}&#10;&#10;\item &#10;&#10;At every $\t=\a$,&#10;determine $\nu(\a)$ via numerical search so that&#10;${\bf B}-\nu \; {\bf e}_\r / \sqrt g$&#10;yields a periodic integral curve;&#10;\\&#10;{\footnotesize where $\a$ is a fieldline label}.&#10;&#10;\vspace{2.0cm}&#10;&#10;\item At the true periodic fieldlines,&#10;the required additional radial field is zero:&#10;i.e.&#10;$\nu(\a_0)=0$&#10;and&#10;$\nu(\a_X)=0$.&#10;&#10;\item&#10;&#10;Typically, $\nu(\a)\approx \sin(q\a)$.&#10;&#10;\vspace{0.6cm}&#10;&#10;\item &#10;&#10;The pseudo fieldlines ``capture'' the true fieldlines;&#10;QFM surfaces pass through the islands.&#10;&#10;\end{enumerate}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75"/>
  <p:tag name="ORIGINALWIDTH" val="59.25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$\nu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70.5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$\a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5.3291"/>
  <p:tag name="ORIGINALWIDTH" val="720.3619"/>
  <p:tag name="LATEXADDIN" val="\documentclass{article}&#10;\usepackage{amsmath}&#10;\pagestyle{empty}&#10; &#10;\newcommand{\iotabar}{\mbox{$\iota\!\!$-}}&#10;\newcommand{\boldtheta}{\mbox{\boldmath$\theta$\unboldmath}}&#10;\newcommand{\boldrho}{\mbox{\boldmath$\rho$\unboldmath}}&#10;&#10;\setlength{\textwidth}{16.5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}&#10;\newcommand{\ee}{\end{eqnarray}}&#10;\newcommand{\curl}{\nabla\times}&#10;\renewcommand{\div}{\nabla\cdot}&#10; &#10;\newcommand{\Poincare}{Poincar$\acute{\rm e}$ }&#10;\newcommand{\PoincareBirkhoff}{Poincar$\acute{\rm e}$-Birkhoff }&#10;\newcommand{\Frechet}{Frech$\acute{\rm e}$t }&#10;&#10;\newcommand{\nonum}{\nonumber}&#10;&#10; \begin{document}&#10;&#10; \begin{enumerate}&#10; &#10; \item&#10;&#10; Introduce&#10; $\ds&#10; F(\boldrho,\boldtheta) \equiv &#10; \int_{\cal C}&#10; {\bf A} \cdot d{\bf l} &#10; -&#10; \nu &#10; \left( &#10; \int_{\cal C} \t \nabla \z \cdot d{\bf l} - a&#10; \right),&#10; $&#10;{\footnotesize where&#10;$\boldrho\equiv\{\rho_i\}$,&#10;$\boldtheta\equiv\{\theta_i\}$; &#10; \\&#10; where $\nu$ is a Lagrange multiplier,&#10; and $a$ is the required ``area&quot;, &#10; $\ds \int_{0}^{2\pi q} \!\! \t(\z)\,d\z$.}&#10;&#10; \item An identity of vector calculus gives&#10; $ \ds \delta F = \int_{\cal C}&#10; d{\bf l}&#10; \times&#10; \left(&#10; \curl {\bf A} &#10; -&#10; \nu \nabla \t \times \nabla \z&#10; \right)&#10; \cdot \delta {\bf l},&#10; $&#10; \\&#10;{\footnotesize extremizing curves are tangential to &#10; $ \ds&#10; {\bf B} - \nu \nabla \t \times \nabla \z&#10; =&#10; {\bf B} - \frac{\nu}{\sqrt g} {\bf e}_\rho&#10; =&#10; {\bf B}_\nu.&#10; $}&#10; &#10; \item &#10;&#10; Constrained-area action-extremizing curves satisfy&#10; $\ds&#10; \frac{\partial F}{\partial \r_i}=0&#10; $&#10; and &#10; $\ds&#10; \frac{\partial F}{\partial \t_i}=0.&#10; $&#10;&#10; \item&#10;&#10; The piecewise-constant representation for $\r(\z)$ &#10; and &#10; $\partial_{\rho_i}F=0$&#10;  yields&#10; $\r_i=\r_i(\t_{i-1},\t_{i})$, {\footnotesize so&#10; \\&#10; the trial curve is completely described by $\t_i$,&#10; i.e. $F \equiv F(\boldtheta)$.}&#10;  &#10; \item&#10;&#10; The piecewise-linear representation for $\t(\z)$ gives&#10; $\ds&#10; \frac{\partial F}{\partial \t_i}&#10; =&#10; \partial_{2} F_{i}(\t_{i-1},\t_{i})&#10; +&#10; \partial_{1}F_{i+1}(\t_{i},\t_{i+1}),&#10; $\\&#10; {\footnotesize so the Hessian, $\nabla^2 F(\boldtheta)$,&#10; is tridiagonal&#10; (assuming $\nu$ is given)&#10; and is easily inverted}.&#10;&#10;\item Multi-dimensional Newton method:&#10;$\delta \boldtheta &#10;=&#10;- \left( \nabla^2 F \right)^{-1}&#10;\cdot\nabla F(\boldtheta)\; ;$&#10;\\&#10; {\footnotesize{\em global} integration,&#10; \underline{much} less sensitive to ``Lyapunov'' integration errors.}&#10; \end{enumerate}&#10;&#10; 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1.4724"/>
  <p:tag name="ORIGINALWIDTH" val="720.0347"/>
  <p:tag name="LATEXADDIN" val=" \documentclass{article}&#10; \usepackage{amsmath}&#10; \pagestyle{empty}&#10; &#10; \newcommand{\iotabar}{\mbox{$\iota\!\!$-}}&#10; \newcommand{\boldtheta}{\mbox{\boldmath$\theta$\unboldmath}}&#10;&#10; \setlength{\textwidth}{15.5cm}&#10;&#10; \newcommand{\s}{s}&#10; \renewcommand{\t}{\theta}&#10; \newcommand{\z}{\zeta}&#10; \renewcommand{\r}{\rho}&#10; \newcommand{\p}{\phi}&#10; \renewcommand{\a}{\alpha}&#10; \renewcommand{\b}{\beta}&#10; \newcommand{\ds}{\displaystyle}&#10;&#10; \newcommand{\be}{\begin{eqnarray}}&#10; \newcommand{\ee}{\end{eqnarray}}&#10; \newcommand{\curl}{\nabla\times}&#10; \renewcommand{\div}{\nabla\cdot}&#10;&#10; \newcommand{\Poincare}{Poincar$\acute{\rm e}$ }&#10; \newcommand{\PoincareBirkhoff}{Poincar$\acute{\rm e}$-Birkhoff }&#10; \newcommand{\Frechet}{Frech$\acute{\rm e}$t }&#10;&#10; \newcommand{\nonum}{\nonumber}&#10;&#10; \begin{document}&#10;&#10; \begin{enumerate}&#10; &#10; \item&#10;&#10; Action,&#10; $\ds&#10; S[{\cal C}] \equiv &#10; \int_{\cal C}&#10; {\bf A} \cdot d{\bf l}, &#10; $&#10; and action gradient, &#10; $\ds \frac{\partial S}{\partial \theta}&#10; \equiv&#10; \sqrt g B^\rho - \dot \rho B^\zeta.&#10; $&#10; \item {Enforce&#10; $\ds \frac{\partial S}{\partial \rho}&#10; \equiv&#10; \dot \theta B^\zeta - \sqrt g B^\theta = 0, &#10; $&#10; i.e. invert $\dot \theta \equiv B^\theta/B^\zeta$ to&#10; obtain $\rho=\rho(\dot\theta,\theta,\zeta)$;&#10;so that trial curve is &#10;completely described by $\t(\z)$,&#10;and the action reduces from&#10;$S\equiv S[\rho(\zeta),\theta(\zeta)]$ to&#10;$S\equiv S[\theta(\zeta)]$ &#10;}&#10;&#10; \item Define action-gradient flow:&#10; \fbox{&#10; $\ds&#10; \frac{\partial \theta(\zeta;\tau)}{\partial \tau} \equiv &#10; - \frac{\partial S[\theta]}{\partial \theta}$},&#10; {\footnotesize where $\tau$ is an arbitrary &#10;integration parameter}.&#10;&#10; \item Ghost-surfaces are constructed as follows:&#10; \begin{itemize}&#10; \item Begin at action-minimax (``O&quot;, ``not-always-stable&quot;)&#10;       periodic fieldline, {\footnotesize which is a saddle};&#10; \item initialize integration in decreasing direction&#10;       {\footnotesize (given by negative eigenvalue/vector of Hessian)};&#10; \item the entire curve ``flows&quot; down the action gradient,&#10;       $\partial_\tau \theta = -\partial_{\theta} S$;&#10; \item action is decreasing, $\partial_\tau S &lt; 0$;&#10; \item finish at action-minimizing (``X&quot;, unstable)&#10;       periodic fieldline.&#10; \item ghost surface described by ${\bf x}(\zeta,\tau)$, where&#10;       {\footnotesize $\tau$ is a fieldline label}.&#10; \end{itemize}&#10;&#10;&#10; \end{enumerate}&#10;&#10; 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0795"/>
  <p:tag name="ORIGINALWIDTH" val="719.7074"/>
  <p:tag name="LATEXADDIN" val="\documentclass[fleqn]{article}&#10;\usepackage{amsmath}&#10;\pagestyle{empty}&#10; &#10;\newcommand{\iotabar}{\mbox{$\iota\!\!$-}}&#10;\newcommand{\boldtheta}{\mbox{\boldmath$\theta$\unboldmath}}&#10;&#10;\setlength{\mathindent}{0.1cm}&#10;&#10;\setlength{\topsep}{0pt}&#10;\setlength{\itemsep}{-2ex}&#10;\setlength{\partopsep}{-3ex}&#10;\setlength{\parsep}{-4ex}&#10;&#10;\setlength\abovedisplayskip{0.0cm}&#10;\setlength\belowdisplayskip{0.0cm}&#10;\setlength\abovedisplayshortskip{0.0cm}&#10;\setlength\belowdisplayshortskip{0.0cm}&#10;\setlength{\textwidth}{17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\begin{enumerate}&#10;\item &#10;Islands, and chaos, emerge at every rational:&#10;\\&#10;{\footnotesize &#10;about each rational, $n/m$, &#10;introduce ``excluded region&quot;&#10;with width $r/m^k$; &#10;if excluded regions \underline{don't} overlap, then&#10;}&#10;\vspace{-0.2cm}&#10;\item &#10;KAM theorem: irrational flux surface can survive if &#10;$\underbrace{&#10;|\iotabar-n/m|&gt;r/m^k \; \mbox{\rm for} \; \mbox{\rm all} \; n, m.&#10;}_{\tiny \rm Diophantine \; condition}$&#10;\\&#10;&#10;\vspace{-0.8cm}&#10;&#10;{\footnotesize&#10;Call $\iotabar$ {\em strongly irrational}.&#10;}&#10;\vspace{-0.2cm}&#10;\item &#10;Greene's residue criterion: &#10;the most robust flux surfaces have ``noble'' transform:&#10;\\&#10;{\footnotesize &#10;noble irrationals $\equiv$ limit of ultimately alternating paths &#10;                  $\equiv$ limit of Fibonacci ratios;&#10;}&#10;\\&#10;{\footnotesize&#10;e.g. $&#10;\frac{   0}{   1}, &#10;\frac{   1}{   0}, &#10;\frac{   1}{   1}, &#10;\frac{   2}{   1}, &#10;\frac{   3}{   2}, &#10;\frac{   5}{   3}, &#10;\frac{   8}{   5}, &#10;\frac{  13}{   8}, &#10;\frac{  21}{  13}, &#10;\frac{  34}{  21}, &#10;\frac{  55}{  34}, &#10;\dots&#10;\rightarrow&#10;\gamma\equiv\mbox{\rm golden}\,\mbox{\rm mean}\,\equiv\frac{(1+\sqrt 5)}{2};&#10;$&#10;}&#10;{\footnotesize&#10;e.g. $&#10;\frac{   1}{   0}, &#10;\frac{   0}{   1}, &#10;\frac{   1}{   1}, &#10;\frac{   1}{   2}, &#10;\frac{   2}{   3}, &#10;\frac{   3}{   5}, &#10;\frac{   5}{   8}, &#10;\frac{   8}{  13}, &#10;\frac{  13}{  21}, &#10;\frac{  21}{  34}, &#10;\dots&#10;\rightarrow&#10;\gamma^{-1}.&#10;$&#10;}&#10;&#10;\end{enumerate}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0261"/>
  <p:tag name="ORIGINALWIDTH" val="397.6555"/>
  <p:tag name="LATEXADDIN" val=" \documentclass{article}&#10; \usepackage{amsmath}&#10; \pagestyle{empty}&#10; &#10; \newcommand{\iotabar}{\mbox{$\iota\!\!$-}}&#10; \newcommand{\boldtheta}{\mbox{\boldmath$\theta$\unboldmath}}&#10;&#10; \setlength{\textwidth}{15.5cm}&#10;&#10; \newcommand{\s}{s}&#10; \renewcommand{\t}{\theta}&#10; \newcommand{\z}{\zeta}&#10; \renewcommand{\r}{\rho}&#10; \newcommand{\p}{\phi}&#10; \renewcommand{\a}{\alpha}&#10; \renewcommand{\b}{\beta}&#10; \newcommand{\ds}{\displaystyle}&#10;&#10; \newcommand{\be}{\begin{eqnarray}}&#10; \newcommand{\ee}{\end{eqnarray}}&#10; \newcommand{\curl}{\nabla\times}&#10; \renewcommand{\div}{\nabla\cdot}&#10;&#10; \newcommand{\Poincare}{Poincar$\acute{\rm e}$ }&#10; \newcommand{\PoincareBirkhoff}{Poincar$\acute{\rm e}$-Birkhoff }&#10; \newcommand{\Frechet}{Frech$\acute{\rm e}$t }&#10;&#10; \newcommand{\nonum}{\nonumber}&#10;&#10;\begin{document}&#10;&#10;\begin{enumerate}&#10; &#10;\item Ghost-surfaces are defined by &#10;\\&#10;an $($action gradient$)$ flow.&#10;\item QFM surfaces are defined by&#10;\\&#10;minimizing $\ds\int($action gradient$)^2 d{\bf s}$.&#10;&#10;\item Not obvious if the different&#10;\\&#10;definitions give the same surfaces.&#10;&#10;\item For model chaotic field:&#10;{\footnotesize&#10;\begin{enumerate}&#10;\item ghosts = thin solid lines;&#10;\item QFMs = thick dashed lines;&#10;\item agreement is excellent;&#10;\item difference $ = {\cal O}(\epsilon^2)$,&#10;\\&#10;{\footnotesize where $\epsilon$ is perturbation.}&#10;\end{enumerate}&#10;}&#10;&#10;\item Can redefine $\theta$ to obtain &#10;\\&#10;unified theory of ghosts \&amp; QFMs;&#10;\\&#10;{\footnotesize&#10;straight {\em pseudo} fieldline angle}.&#10;&#10;\end{enumerate}&#10;&#10; 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.6987"/>
  <p:tag name="ORIGINALWIDTH" val="583.2281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&#10;\begin{enumerate}&#10;&#10;\item&#10;&#10;Transport along the magnetic field is unrestricted:&#10;\\&#10;{\footnotesize&#10;e.g. parallel random walk with long steps&#10;$\approx$ &#10;collisional mean free path.&#10;}&#10;&#10;\item&#10;&#10;Transport across the magnetic field is very small:&#10;\\&#10;{\footnotesize&#10;e.g. perpendicular random walk with short steps&#10;$\approx$ Larmor radius.&#10;}&#10;&#10;\item&#10;&#10;Simple transport model: anisotropic diffusion,&#10;\\&#10;\fbox{&#10;$\kappa_\parallel \nabla^2_\parallel T + &#10; \kappa_\perp     \nabla^2_\perp     T = 0$},&#10;$\;\;$&#10;{\footnotesize $\kappa_\perp / \kappa_\parallel \sim 10^{-10}$,&#10;grid = $2^{12}\times 2^{12}$.&#10;}&#10;\\&#10;{\footnotesize steady state, &#10;no source, &#10;inhomogeneous boundary conditions.}&#10;&#10;\item&#10;&#10;Compare numerical solution to ``irrational'' ghost-surfaces&#10;&#10;\item &#10;&#10;The temperature adapts to KAM surfaces, cantori,&#10;\\&#10;{\bf and ghost-surfaces!}, i.e. $T=T(\r)$.&#10;&#10;\item&#10;&#10;From $T=T(\r,\t,\z)$ to \fbox{$T=T(\r)$} allows an expression&#10;\\&#10;for the temperature gradient in chaotic fields:&#10;\\&#10;\fbox{$\ds \frac{dT}{d\r}\propto &#10;\frac{1}{\kappa_\parallel \varphi_2 + \kappa_\perp G}&#10;$},&#10;\\&#10;{\footnotesize &#10;where &#10;$\ds \varphi_2 \equiv \!\!\!\!\!&#10;\underbrace{&#10;\int\!\! B_n^2 \; d{\bf s},&#10;}_{\tiny \rm quadratic \; flux}\!\!\!\!$ and&#10;$\ds G\equiv &#10;\underbrace{&#10;\int \!\! \nabla\r\cdot\nabla\r \; d{\bf s}&#10;}_{\tiny \rm metric}$.&#10;}&#10;&#10;\end{enumerate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7"/>
  <p:tag name="ORIGINALWIDTH" val="1496.25"/>
  <p:tag name="LATEXADDIN" val="\documentclass[fleqn]{article}&#10;\usepackage{amsmath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8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&#10;\begin{document}&#10;mediant&#10;$ \ds&#10;\frac{p_0}{q_0} \odot \frac{p_1}{q_1} \equiv \frac{p_0+p_1}{q_0+q_1}&#10;$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0261"/>
  <p:tag name="ORIGINALWIDTH" val="705.9614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&#10;\begin{enumerate}&#10;&#10;\item Standard map:&#10;\fns (sometimes also called Chirikov-Taylor map);&#10;\ns&#10;\be&#10;r_{n+1} &amp;=&amp; r_{n} + k \sin\t_n, &#10;\;\;&#10;\mbox{\rm where $k$ is perturbation} &#10;\nonum &#10;\\&#10;\t_{n+1} &amp;=&amp; \t_{n} + r_{n+1} &#10;\nonum&#10;\ee&#10;\fns&#10;\bi&#10;\item[i.] For $k=0$, motion is \underline{integrable}: &#10;$r=const.$, $\t=\t_0+n\;r$;&#10;\item[ii.] For $k\ne0$, &#10;islands and ``chaotic&quot; $\equiv$ irregular trajectories emerge;&#10;\item[iii.] For $k&gt;k_c$, &#10;no invariant surfaces&#10;(except inside islands);&#10;\item[iv.] Definition : $(m,n)$-periodic orbit:&#10;$r_{m}=r_{0}$\;\;\;$\t_{m}=\t_{0}+n$.&#10;\ei&#10;\ns&#10;\item Linearized motion:&#10;$\ds&#10;\delta z_{n+1}&#10;\equiv&#10;\left(&#10;\begin{array}{c} \delta r \\ \delta \t\end{array}&#10;\right)_{n+1}&#10;=&#10;\underbrace{&#10;\left(&#10;\begin{array}{cr} 1, &amp; k \sin\t_n \\ 1, &amp; 1 + k \sin\t_n&#10;\end{array}&#10;\right)&#10;}_{&#10;\mbox{\fns \rm tangent map, $M_n$}&#10;}&#10;\left(&#10;\begin{array}{c} \delta r \\ \delta \t\end{array}&#10;\right)_{n}$&#10;\fns&#10;\bi&#10;\item[i.] mapping is area preserving, therefore $det|M_n|=1$.&#10;\ei&#10;\ns&#10;\item Linearized motion of $(m,n)$-periodic orbits,&#10;$\delta z_{m}&#10;= M_m \dots M_1 M_0, \delta z_0$&#10;\fns&#10;\bi&#10;\item[i.] &#10;``stability&quot; of periodic orbits determined by eigenvalues, &#10;$\lambda_i$, of &#10;$M^m \equiv M_m \dots M_1 M_0$;&#10;\bi&#10;\item[X:] hyperbolic: &#10;$\lambda_2 = 1 / \lambda_1$; $\lambda_i$ real;&#10;$|\lambda_1|&gt;1$; unstable;&#10;\item[O:] elliptic: $\lambda_i$ complex congugates; &#10;$|\lambda_i|=1$;&#10;stable;&#10;\ei&#10;\item[ii.] As $k$ increases,&#10;eventually all periodic orbits become unstable.&#10;\ei&#10;\item For given $k$, which flux surfaces exist?&#10;What is $k_c$?&#10;&#10;\end{enumerate}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81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$k=0.2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81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$k=0.5$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81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$k=0.8$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804.75"/>
  <p:tag name="LATEXADDIN" val="\documentclass[fleqn]{article}&#10;&#10;\usepackage{amsmath}&#10;\usepackage{color}&#10;\pagestyle{empty}&#10; &#10;\newcommand{\iotabar}{\mbox{$\iota\!\!$-}}&#10;\newcommand{\boldtheta}{\mbox{\boldmath$\theta$\unboldmath}}&#10;&#10;\setlength{\mathindent}{0.1cm}&#10;\setlength\abovedisplayskip{0.0cm}&#10;\setlength\belowdisplayskip{0.0cm}&#10;\setlength\abovedisplayshortskip{0.0cm}&#10;\setlength\belowdisplayshortskip{0.0cm}&#10;\setlength{\textwidth}{15.0cm}&#10;&#10;\newcommand{\s}{s}&#10;\renewcommand{\t}{\theta}&#10;\newcommand{\z}{\zeta}&#10;\renewcommand{\r}{\rho}&#10;\newcommand{\p}{\phi}&#10;\renewcommand{\a}{\alpha}&#10;\renewcommand{\b}{\beta}&#10;\newcommand{\ds}{\displaystyle}&#10;&#10;\newcommand{\be}{\begin{eqnarray} \nonumber}&#10;\newcommand{\ee}{\end{eqnarray}}&#10;\newcommand{\curl}{\nabla\times}&#10;\renewcommand{\div}{\nabla\cdot}&#10;&#10;\newcommand{\Poincare}{Poincar$\acute{\rm e}$ }&#10;\newcommand{\PoincareBirkhoff}{Poincar$\acute{\rm e}$-Birkhoff }&#10;\newcommand{\Frechet}{Frech$\acute{\rm e}$t }&#10;&#10;\newcommand{\nonum}{\nonumber}&#10;\newcommand{\fns}{\footnotesize}&#10;\newcommand{\ns}{\normalsize}&#10;&#10;\newcommand{\bi}{\begin{itemize}}&#10;\newcommand{\ei}{\end{itemize}}&#10;&#10;\newcommand{\QFM}{{\small QFM }}&#10;\newcommand{\QFMs}{{\small QFM} surfaces }&#10;&#10;\definecolor{red}{rgb}{1,0,0}&#10;\definecolor{gre}{rgb}{0,1,0}&#10;\definecolor{blu}{rgb}{0,0,1}&#10;&#10;\newcommand{\red}[1]{{\color{red} #1}}&#10;\newcommand{\gre}[1]{{\color{blu} #1}}&#10;\newcommand{\blu}[1]{{\color{blu} #1}}&#10;&#10;\begin{document}&#10;$k_c=0.9716354$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6005</TotalTime>
  <Words>1122</Words>
  <Application>Microsoft Office PowerPoint</Application>
  <PresentationFormat>On-screen Show (4:3)</PresentationFormat>
  <Paragraphs>161</Paragraphs>
  <Slides>23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Irrational KAM surfaces break into cantori when perturbation exceeds critical value. Both KAM surfaces and cantori restrict transport.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</dc:creator>
  <cp:lastModifiedBy>Hudson</cp:lastModifiedBy>
  <cp:revision>135</cp:revision>
  <dcterms:created xsi:type="dcterms:W3CDTF">2015-01-30T17:15:27Z</dcterms:created>
  <dcterms:modified xsi:type="dcterms:W3CDTF">2015-02-17T14:27:12Z</dcterms:modified>
</cp:coreProperties>
</file>