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02" r:id="rId1"/>
  </p:sldMasterIdLst>
  <p:notesMasterIdLst>
    <p:notesMasterId r:id="rId10"/>
  </p:notesMasterIdLst>
  <p:handoutMasterIdLst>
    <p:handoutMasterId r:id="rId11"/>
  </p:handoutMasterIdLst>
  <p:sldIdLst>
    <p:sldId id="256" r:id="rId2"/>
    <p:sldId id="378" r:id="rId3"/>
    <p:sldId id="376" r:id="rId4"/>
    <p:sldId id="372" r:id="rId5"/>
    <p:sldId id="377" r:id="rId6"/>
    <p:sldId id="366" r:id="rId7"/>
    <p:sldId id="375" r:id="rId8"/>
    <p:sldId id="340" r:id="rId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kiosk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BE00"/>
    <a:srgbClr val="FF0015"/>
    <a:srgbClr val="F48118"/>
    <a:srgbClr val="010236"/>
    <a:srgbClr val="69FF66"/>
    <a:srgbClr val="2E47FF"/>
    <a:srgbClr val="00D1FF"/>
    <a:srgbClr val="FFE552"/>
    <a:srgbClr val="95C249"/>
    <a:srgbClr val="3F80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8" autoAdjust="0"/>
    <p:restoredTop sz="94697" autoAdjust="0"/>
  </p:normalViewPr>
  <p:slideViewPr>
    <p:cSldViewPr snapToGrid="0" snapToObjects="1">
      <p:cViewPr>
        <p:scale>
          <a:sx n="150" d="100"/>
          <a:sy n="150" d="100"/>
        </p:scale>
        <p:origin x="-1944" y="-2352"/>
      </p:cViewPr>
      <p:guideLst>
        <p:guide orient="horz" pos="3239"/>
        <p:guide pos="28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376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C53DCE-FBFC-F342-AFA5-6F077C71EE7E}" type="datetime1">
              <a:rPr lang="en-US"/>
              <a:pPr>
                <a:defRPr/>
              </a:pPr>
              <a:t>1/2/13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83265F-31CD-944B-8C64-F736A64C9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82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289EBD-AA38-A342-8F46-4C68F3AC6E62}" type="datetime1">
              <a:rPr lang="en-US"/>
              <a:pPr>
                <a:defRPr/>
              </a:pPr>
              <a:t>1/2/13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E94F65-F006-F345-BE36-FCD9F8C8F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4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1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DF1C20-A47E-5C4A-8AA2-6FF145CB2CE8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0F4F6-397A-DB4F-9975-11C0B1C4990A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71550"/>
            <a:ext cx="8228013" cy="1445419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80982"/>
            <a:ext cx="8228013" cy="8001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pPr/>
              <a:t>1/2/13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4353485"/>
            <a:ext cx="366987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887A7B-5908-014F-8AAE-1F7362F76B68}" type="datetime1">
              <a:rPr lang="en-US" smtClean="0"/>
              <a:pPr>
                <a:defRPr/>
              </a:pPr>
              <a:t>1/2/13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DE6FA7-0733-CE4A-A70B-A4ED66C227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1"/>
            <a:ext cx="3509683" cy="165735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04788"/>
            <a:ext cx="3657600" cy="438983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6803"/>
            <a:ext cx="3509683" cy="2541144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619CB2-AE81-5D49-BD41-4CCAE826C5B0}" type="datetime1">
              <a:rPr lang="en-US" smtClean="0"/>
              <a:pPr>
                <a:defRPr/>
              </a:pPr>
              <a:t>1/2/13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3E87A8-B380-BA47-8EA0-406CD7F68F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55B178-6897-C846-9FD7-FA8D0F21F626}" type="datetime1">
              <a:rPr lang="en-US" smtClean="0"/>
              <a:pPr>
                <a:defRPr/>
              </a:pPr>
              <a:t>1/2/13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4EA03-BD01-1343-9DE1-19421FBE56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857250"/>
            <a:ext cx="4267200" cy="32004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1943100"/>
            <a:ext cx="3505200" cy="26289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6" y="945357"/>
            <a:ext cx="1254125" cy="94059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6" y="571500"/>
            <a:ext cx="2092325" cy="156924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926292"/>
            <a:ext cx="8228013" cy="2601656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80160F-568D-024F-8335-8BD058FDF1FA}" type="datetime1">
              <a:rPr lang="en-US" smtClean="0"/>
              <a:pPr>
                <a:defRPr/>
              </a:pPr>
              <a:t>1/2/13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E950DD-CB45-0E45-A100-CB47277501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05979"/>
            <a:ext cx="1524000" cy="4388644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2644"/>
            <a:ext cx="6019800" cy="421173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FC90B1-2386-1D41-85B8-9347A4CBDACA}" type="datetime1">
              <a:rPr lang="en-US" smtClean="0"/>
              <a:pPr>
                <a:defRPr/>
              </a:pPr>
              <a:t>1/2/13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4CE5DB-8480-3D48-BBEA-756594F4CA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1/2/13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7A8030-0FD6-D246-9B42-DB45DC685505}" type="datetime1">
              <a:rPr lang="en-US" smtClean="0"/>
              <a:pPr>
                <a:defRPr/>
              </a:pPr>
              <a:t>1/2/13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7A894-7C5E-1340-A00F-FF4CD8D1F9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7521"/>
            <a:ext cx="6400800" cy="1021556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2707272"/>
            <a:ext cx="5181601" cy="1125140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pPr/>
              <a:t>1/2/13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4767263"/>
            <a:ext cx="1446213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4353485"/>
            <a:ext cx="366987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088356"/>
            <a:ext cx="3767328" cy="24395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088356"/>
            <a:ext cx="3767328" cy="24395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A15492-5B9E-6F43-8E60-A4A9FD086FF3}" type="datetime1">
              <a:rPr lang="en-US" smtClean="0"/>
              <a:pPr>
                <a:defRPr/>
              </a:pPr>
              <a:t>1/2/13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7C364D-0116-D647-8F6F-5B1FB640FF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674158"/>
            <a:ext cx="3767328" cy="5715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2370045"/>
            <a:ext cx="3767328" cy="216861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1674158"/>
            <a:ext cx="3767328" cy="5715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2370045"/>
            <a:ext cx="3767328" cy="216861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3C1875-5082-DB4F-A9B7-B8DACB88AD4E}" type="datetime1">
              <a:rPr lang="en-US" smtClean="0"/>
              <a:pPr>
                <a:defRPr/>
              </a:pPr>
              <a:t>1/2/13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D352A9-19AB-784E-A79E-208455803D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88356"/>
            <a:ext cx="7656512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3372802"/>
            <a:ext cx="7656512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088356"/>
            <a:ext cx="3767328" cy="24395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088356"/>
            <a:ext cx="3767328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3372802"/>
            <a:ext cx="3767328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9B24F7-4F80-BE4A-B8A0-C30B09B13516}" type="datetime1">
              <a:rPr lang="en-US" smtClean="0"/>
              <a:pPr>
                <a:defRPr/>
              </a:pPr>
              <a:t>1/2/13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371A92-273D-074E-8CC2-33EBC2DEBF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077571"/>
            <a:ext cx="7662864" cy="2450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03" r:id="rId1"/>
    <p:sldLayoutId id="2147485504" r:id="rId2"/>
    <p:sldLayoutId id="2147485505" r:id="rId3"/>
    <p:sldLayoutId id="2147485506" r:id="rId4"/>
    <p:sldLayoutId id="2147485507" r:id="rId5"/>
    <p:sldLayoutId id="2147485508" r:id="rId6"/>
    <p:sldLayoutId id="2147485509" r:id="rId7"/>
    <p:sldLayoutId id="2147485510" r:id="rId8"/>
    <p:sldLayoutId id="2147485511" r:id="rId9"/>
    <p:sldLayoutId id="2147485512" r:id="rId10"/>
    <p:sldLayoutId id="2147485513" r:id="rId11"/>
    <p:sldLayoutId id="2147485514" r:id="rId12"/>
    <p:sldLayoutId id="2147485515" r:id="rId13"/>
    <p:sldLayoutId id="2147485516" r:id="rId14"/>
    <p:sldLayoutId id="2147485517" r:id="rId15"/>
    <p:sldLayoutId id="2147485518" r:id="rId16"/>
  </p:sldLayoutIdLst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jpg"/><Relationship Id="rId12" Type="http://schemas.openxmlformats.org/officeDocument/2006/relationships/image" Target="../media/image19.jpg"/><Relationship Id="rId13" Type="http://schemas.openxmlformats.org/officeDocument/2006/relationships/image" Target="../media/image20.jp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7" Type="http://schemas.openxmlformats.org/officeDocument/2006/relationships/image" Target="../media/image14.jpg"/><Relationship Id="rId8" Type="http://schemas.openxmlformats.org/officeDocument/2006/relationships/image" Target="../media/image15.jpg"/><Relationship Id="rId9" Type="http://schemas.openxmlformats.org/officeDocument/2006/relationships/image" Target="../media/image16.jpg"/><Relationship Id="rId10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26.jpg"/><Relationship Id="rId7" Type="http://schemas.openxmlformats.org/officeDocument/2006/relationships/image" Target="../media/image27.jpg"/><Relationship Id="rId8" Type="http://schemas.openxmlformats.org/officeDocument/2006/relationships/image" Target="../media/image28.jp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6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PL.Aerial.2008smal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5" b="7224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2278"/>
            <a:ext cx="9156700" cy="1102519"/>
          </a:xfrm>
          <a:ln>
            <a:miter lim="800000"/>
            <a:headEnd/>
            <a:tailEnd/>
          </a:ln>
          <a:effectLst>
            <a:softEdge rad="76200"/>
          </a:effectLst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This Week @ </a:t>
            </a:r>
            <a:r>
              <a:rPr lang="en-US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PPPL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-12700" y="4700589"/>
            <a:ext cx="9156696" cy="45085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i="1" dirty="0">
                <a:ln w="31750" cmpd="sng"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From the PPPL Office of Communications</a:t>
            </a:r>
          </a:p>
        </p:txBody>
      </p:sp>
      <p:pic>
        <p:nvPicPr>
          <p:cNvPr id="9" name="Picture 8" descr="PPPL-LOGO-158-Y-GRADIENT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15"/>
          <a:stretch/>
        </p:blipFill>
        <p:spPr bwMode="auto">
          <a:xfrm>
            <a:off x="1479550" y="1293815"/>
            <a:ext cx="6184900" cy="2097087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3355" y="-23761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57200" y="3931252"/>
            <a:ext cx="8228013" cy="8001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Rockwell"/>
                <a:cs typeface="Rockwell"/>
              </a:rPr>
              <a:t>January 1-5, 2013</a:t>
            </a:r>
            <a:endParaRPr lang="en-US" sz="4400" b="1" dirty="0">
              <a:ln>
                <a:solidFill>
                  <a:schemeClr val="bg2">
                    <a:lumMod val="50000"/>
                  </a:schemeClr>
                </a:solidFill>
              </a:ln>
              <a:latin typeface="Rockwell"/>
              <a:cs typeface="Rockwell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21076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8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68452" y="2851356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4000" y="71967"/>
            <a:ext cx="5266267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Marker Felt"/>
                <a:cs typeface="Marker Felt"/>
              </a:rPr>
              <a:t>Holiday </a:t>
            </a:r>
            <a:r>
              <a:rPr lang="en-US" sz="2800" i="1" dirty="0" smtClean="0">
                <a:solidFill>
                  <a:srgbClr val="FF0000"/>
                </a:solidFill>
                <a:latin typeface="Marker Felt"/>
                <a:cs typeface="Marker Felt"/>
              </a:rPr>
              <a:t>“Door” </a:t>
            </a:r>
            <a:r>
              <a:rPr lang="en-US" sz="2800" dirty="0" smtClean="0">
                <a:solidFill>
                  <a:srgbClr val="008000"/>
                </a:solidFill>
                <a:latin typeface="Marker Felt"/>
                <a:cs typeface="Marker Felt"/>
              </a:rPr>
              <a:t>Spirit </a:t>
            </a:r>
            <a:r>
              <a:rPr lang="en-US" sz="2800" dirty="0" smtClean="0">
                <a:solidFill>
                  <a:srgbClr val="FF0000"/>
                </a:solidFill>
                <a:latin typeface="Marker Felt"/>
                <a:cs typeface="Marker Felt"/>
              </a:rPr>
              <a:t>at PPPL</a:t>
            </a:r>
            <a:endParaRPr lang="en-US" sz="2800" dirty="0">
              <a:solidFill>
                <a:srgbClr val="FF0000"/>
              </a:solidFill>
              <a:latin typeface="Marker Felt"/>
              <a:cs typeface="Marker Fe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1" y="706919"/>
            <a:ext cx="1448780" cy="256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901869"/>
            <a:ext cx="1524301" cy="2577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668" y="1265020"/>
            <a:ext cx="1524613" cy="2588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452" y="1792213"/>
            <a:ext cx="1608736" cy="2588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204" y="2191032"/>
            <a:ext cx="1688343" cy="2577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203" y="151366"/>
            <a:ext cx="1848548" cy="1363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40" y="1754724"/>
            <a:ext cx="1581681" cy="2611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445" y="2063750"/>
            <a:ext cx="1519177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71" y="193835"/>
            <a:ext cx="1614756" cy="1996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153" y="2572087"/>
            <a:ext cx="1562099" cy="2204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4650078"/>
      </p:ext>
    </p:extLst>
  </p:cSld>
  <p:clrMapOvr>
    <a:masterClrMapping/>
  </p:clrMapOvr>
  <p:transition xmlns:p14="http://schemas.microsoft.com/office/powerpoint/2010/main" spd="slow" advClick="0" advTm="15984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0"/>
                            </p:stCondLst>
                            <p:childTnLst>
                              <p:par>
                                <p:cTn id="3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000"/>
                            </p:stCondLst>
                            <p:childTnLst>
                              <p:par>
                                <p:cTn id="4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0"/>
                            </p:stCondLst>
                            <p:childTnLst>
                              <p:par>
                                <p:cTn id="4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8000"/>
                            </p:stCondLst>
                            <p:childTnLst>
                              <p:par>
                                <p:cTn id="5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BE00"/>
            </a:gs>
            <a:gs pos="68000">
              <a:srgbClr val="FFFFFF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34586" y="2851356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SOS.HEAD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t="9047" r="6360" b="72059"/>
          <a:stretch/>
        </p:blipFill>
        <p:spPr>
          <a:xfrm>
            <a:off x="0" y="0"/>
            <a:ext cx="9144000" cy="1504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8" t="1388" r="15882" b="58086"/>
          <a:stretch/>
        </p:blipFill>
        <p:spPr>
          <a:xfrm>
            <a:off x="347134" y="1519770"/>
            <a:ext cx="8517467" cy="3636438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47134" y="2228857"/>
            <a:ext cx="8517467" cy="29273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50000"/>
                  <a:shade val="100000"/>
                  <a:satMod val="150000"/>
                  <a:alpha val="57000"/>
                </a:schemeClr>
              </a:gs>
              <a:gs pos="40000">
                <a:schemeClr val="accent1">
                  <a:tint val="70000"/>
                  <a:shade val="100000"/>
                  <a:satMod val="150000"/>
                  <a:alpha val="57000"/>
                </a:schemeClr>
              </a:gs>
              <a:gs pos="100000">
                <a:schemeClr val="accent1">
                  <a:shade val="90000"/>
                  <a:satMod val="110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5501316"/>
      </p:ext>
    </p:extLst>
  </p:cSld>
  <p:clrMapOvr>
    <a:masterClrMapping/>
  </p:clrMapOvr>
  <p:transition xmlns:p14="http://schemas.microsoft.com/office/powerpoint/2010/main" spd="slow" advClick="0" advTm="15984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A1221_03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8" r="7143"/>
          <a:stretch/>
        </p:blipFill>
        <p:spPr>
          <a:xfrm>
            <a:off x="0" y="0"/>
            <a:ext cx="5943600" cy="3170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268452" y="2851356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4000" y="59263"/>
            <a:ext cx="5266267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arker Felt"/>
                <a:cs typeface="Marker Felt"/>
              </a:rPr>
              <a:t>PPPL Holiday Party Luncheon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Marker Felt"/>
              <a:cs typeface="Marker Felt"/>
            </a:endParaRPr>
          </a:p>
        </p:txBody>
      </p:sp>
      <p:pic>
        <p:nvPicPr>
          <p:cNvPr id="4" name="Picture 3" descr="Mark Cropper_02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366" y="0"/>
            <a:ext cx="3290634" cy="24447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5" name="Picture 4" descr="John Lacern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804" y="2546350"/>
            <a:ext cx="2132949" cy="24955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6" name="Picture 5" descr="12A1221_04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1469"/>
            <a:ext cx="2895600" cy="20420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9" name="Picture 8" descr="Arlene_LInda_ Margaret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22"/>
          <a:stretch/>
        </p:blipFill>
        <p:spPr>
          <a:xfrm>
            <a:off x="2825729" y="3151268"/>
            <a:ext cx="3095374" cy="1992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7512982"/>
      </p:ext>
    </p:extLst>
  </p:cSld>
  <p:clrMapOvr>
    <a:masterClrMapping/>
  </p:clrMapOvr>
  <p:transition xmlns:p14="http://schemas.microsoft.com/office/powerpoint/2010/main" spd="slow" advClick="0" advTm="15984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68452" y="2851356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12A1221_1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73" y="-19050"/>
            <a:ext cx="7990027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12A1221_2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214" y="279400"/>
            <a:ext cx="2529002" cy="30543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5" name="Picture 4" descr="12A1221_174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1"/>
          <a:stretch/>
        </p:blipFill>
        <p:spPr>
          <a:xfrm>
            <a:off x="0" y="0"/>
            <a:ext cx="3946885" cy="51625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54000" y="160867"/>
            <a:ext cx="5266267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0015"/>
                </a:solidFill>
                <a:latin typeface="Marker Felt"/>
                <a:cs typeface="Marker Felt"/>
              </a:rPr>
              <a:t>World Famous 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0015"/>
                </a:solidFill>
                <a:latin typeface="Marker Felt"/>
                <a:cs typeface="Marker Felt"/>
              </a:rPr>
              <a:t>Holiday Party 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0015"/>
                </a:solidFill>
                <a:latin typeface="Marker Felt"/>
                <a:cs typeface="Marker Felt"/>
              </a:rPr>
              <a:t>Skit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FF0015"/>
              </a:solidFill>
              <a:latin typeface="Marker Felt"/>
              <a:cs typeface="Marker Fe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8167078"/>
      </p:ext>
    </p:extLst>
  </p:cSld>
  <p:clrMapOvr>
    <a:masterClrMapping/>
  </p:clrMapOvr>
  <p:transition xmlns:p14="http://schemas.microsoft.com/office/powerpoint/2010/main" spd="slow" advClick="0" advTm="15984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4043509"/>
          </a:xfrm>
          <a:prstGeom prst="rect">
            <a:avLst/>
          </a:prstGeom>
          <a:gradFill flip="none" rotWithShape="1">
            <a:gsLst>
              <a:gs pos="21000">
                <a:schemeClr val="bg1">
                  <a:alpha val="0"/>
                </a:schemeClr>
              </a:gs>
              <a:gs pos="100000">
                <a:srgbClr val="FFFF00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233363"/>
            <a:ext cx="5994400" cy="1295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0" y="4043509"/>
            <a:ext cx="9144523" cy="1099991"/>
            <a:chOff x="0" y="4043509"/>
            <a:chExt cx="9144523" cy="1099991"/>
          </a:xfrm>
        </p:grpSpPr>
        <p:sp>
          <p:nvSpPr>
            <p:cNvPr id="3" name="Rectangle 2"/>
            <p:cNvSpPr/>
            <p:nvPr/>
          </p:nvSpPr>
          <p:spPr>
            <a:xfrm>
              <a:off x="0" y="4043509"/>
              <a:ext cx="9144000" cy="1099991"/>
            </a:xfrm>
            <a:prstGeom prst="rect">
              <a:avLst/>
            </a:prstGeom>
            <a:solidFill>
              <a:srgbClr val="F4811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14" name="Rectangle 4"/>
            <p:cNvSpPr>
              <a:spLocks noChangeArrowheads="1"/>
            </p:cNvSpPr>
            <p:nvPr/>
          </p:nvSpPr>
          <p:spPr bwMode="auto">
            <a:xfrm>
              <a:off x="8" y="4145113"/>
              <a:ext cx="9144515" cy="784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800" b="1" i="1" u="sng" cap="all" dirty="0" smtClean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 Black"/>
                  <a:ea typeface="ＭＳ Ｐゴシック" pitchFamily="1" charset="-128"/>
                  <a:cs typeface="Arial Black"/>
                </a:rPr>
                <a:t>Next</a:t>
              </a:r>
              <a:r>
                <a:rPr lang="en-US" sz="2800" b="1" cap="all" dirty="0" smtClean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 Black"/>
                  <a:ea typeface="ＭＳ Ｐゴシック" pitchFamily="1" charset="-128"/>
                  <a:cs typeface="Arial Black"/>
                </a:rPr>
                <a:t>  </a:t>
              </a:r>
              <a:r>
                <a:rPr lang="en-US" sz="2800" b="1" cap="all" dirty="0" err="1" smtClean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 Black"/>
                  <a:ea typeface="ＭＳ Ｐゴシック" pitchFamily="1" charset="-128"/>
                  <a:cs typeface="Arial Black"/>
                </a:rPr>
                <a:t>WeDNESDAY</a:t>
              </a:r>
              <a:r>
                <a:rPr lang="en-US" sz="2800" b="1" cap="all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 Black"/>
                  <a:ea typeface="ＭＳ Ｐゴシック" pitchFamily="1" charset="-128"/>
                  <a:cs typeface="Arial Black"/>
                </a:rPr>
                <a:t>, </a:t>
              </a:r>
              <a:r>
                <a:rPr lang="en-US" sz="2800" b="1" cap="all" dirty="0" smtClean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 Black"/>
                  <a:ea typeface="ＭＳ Ｐゴシック" pitchFamily="1" charset="-128"/>
                  <a:cs typeface="Arial Black"/>
                </a:rPr>
                <a:t>JANUARY 9</a:t>
              </a:r>
              <a:endParaRPr lang="en-US" sz="2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charset="0"/>
                <a:cs typeface="Arial Black" charset="0"/>
              </a:endParaRPr>
            </a:p>
            <a:p>
              <a:pPr algn="ctr">
                <a:defRPr/>
              </a:pPr>
              <a:r>
                <a:rPr lang="en-US" sz="1700" dirty="0" smtClean="0">
                  <a:effectLst/>
                </a:rPr>
                <a:t>4:15 p.m.  (Coffee/Tea at 4 p.m.) • M.B.G. Auditorium, Lyman Spitzer Building</a:t>
              </a:r>
              <a:endParaRPr lang="en-US" sz="1700" dirty="0">
                <a:effectLst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55600" y="1803963"/>
            <a:ext cx="8369297" cy="2101850"/>
            <a:chOff x="355600" y="1803963"/>
            <a:chExt cx="8369297" cy="2101850"/>
          </a:xfrm>
        </p:grpSpPr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4381497" y="2009287"/>
              <a:ext cx="4343400" cy="1754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anchor="ctr" anchorCtr="1">
              <a:spAutoFit/>
            </a:bodyPr>
            <a:lstStyle/>
            <a:p>
              <a:pPr algn="ctr">
                <a:spcAft>
                  <a:spcPts val="0"/>
                </a:spcAft>
                <a:defRPr/>
              </a:pPr>
              <a:r>
                <a:rPr lang="en-US" cap="all" dirty="0" smtClean="0">
                  <a:solidFill>
                    <a:srgbClr val="0000FF"/>
                  </a:solidFill>
                  <a:latin typeface="Helvetica Neue Black Condensed"/>
                  <a:ea typeface="ＭＳ Ｐゴシック" pitchFamily="1" charset="-128"/>
                  <a:cs typeface="Helvetica Neue Black Condensed"/>
                </a:rPr>
                <a:t>The Environmental Footprint of Shale Gas Extraction and Hydraulic Fracturing</a:t>
              </a:r>
            </a:p>
            <a:p>
              <a:pPr algn="ctr">
                <a:spcAft>
                  <a:spcPts val="0"/>
                </a:spcAft>
                <a:defRPr/>
              </a:pPr>
              <a:r>
                <a:rPr lang="en-US" sz="1800" b="1" dirty="0">
                  <a:latin typeface="Arial Black"/>
                  <a:ea typeface="ＭＳ Ｐゴシック" pitchFamily="1" charset="-128"/>
                  <a:cs typeface="Arial Black"/>
                </a:rPr>
                <a:t>Robert Jackson</a:t>
              </a:r>
            </a:p>
            <a:p>
              <a:pPr algn="ctr"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rgbClr val="010236"/>
                  </a:solidFill>
                  <a:latin typeface="Arial" pitchFamily="1" charset="0"/>
                  <a:ea typeface="ＭＳ Ｐゴシック" pitchFamily="1" charset="-128"/>
                  <a:cs typeface="ＭＳ Ｐゴシック" pitchFamily="1" charset="-128"/>
                </a:rPr>
                <a:t>Duke University</a:t>
              </a:r>
              <a:endParaRPr lang="en-US" sz="1400" dirty="0">
                <a:solidFill>
                  <a:srgbClr val="010236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  <p:pic>
          <p:nvPicPr>
            <p:cNvPr id="2" name="Picture 1" descr="JACKSON-01092013_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00" y="1803963"/>
              <a:ext cx="3913263" cy="21018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55600" y="1803963"/>
              <a:ext cx="8369297" cy="2101850"/>
            </a:xfrm>
            <a:prstGeom prst="rect">
              <a:avLst/>
            </a:prstGeom>
            <a:noFill/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0118760"/>
      </p:ext>
    </p:extLst>
  </p:cSld>
  <p:clrMapOvr>
    <a:masterClrMapping/>
  </p:clrMapOvr>
  <p:transition xmlns:p14="http://schemas.microsoft.com/office/powerpoint/2010/main" spd="slow" advClick="0" advTm="21293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16000" y="63222"/>
            <a:ext cx="7315200" cy="5001390"/>
            <a:chOff x="1016000" y="63222"/>
            <a:chExt cx="7315200" cy="50013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81" t="11358" r="12150" b="19259"/>
            <a:stretch/>
          </p:blipFill>
          <p:spPr>
            <a:xfrm>
              <a:off x="1016000" y="63222"/>
              <a:ext cx="7315200" cy="500139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201333" y="1193800"/>
              <a:ext cx="452967" cy="2251075"/>
            </a:xfrm>
            <a:prstGeom prst="rect">
              <a:avLst/>
            </a:prstGeom>
            <a:solidFill>
              <a:srgbClr val="FF001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962400" y="723900"/>
            <a:ext cx="4114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366FF"/>
                </a:solidFill>
              </a:rPr>
              <a:t>Thank you to all the </a:t>
            </a:r>
            <a:r>
              <a:rPr lang="en-US" sz="1800" b="1" dirty="0" err="1">
                <a:solidFill>
                  <a:srgbClr val="3366FF"/>
                </a:solidFill>
              </a:rPr>
              <a:t>PPPL’ers</a:t>
            </a:r>
            <a:r>
              <a:rPr lang="en-US" sz="1800" b="1" dirty="0">
                <a:solidFill>
                  <a:srgbClr val="3366FF"/>
                </a:solidFill>
              </a:rPr>
              <a:t> who contributed </a:t>
            </a:r>
            <a:r>
              <a:rPr lang="en-US" sz="1800" b="1" dirty="0">
                <a:solidFill>
                  <a:srgbClr val="FF0000"/>
                </a:solidFill>
              </a:rPr>
              <a:t>$</a:t>
            </a:r>
            <a:r>
              <a:rPr lang="en-US" sz="1800" b="1" dirty="0" smtClean="0">
                <a:solidFill>
                  <a:srgbClr val="FF0000"/>
                </a:solidFill>
              </a:rPr>
              <a:t>19,132 </a:t>
            </a:r>
            <a:r>
              <a:rPr lang="en-US" sz="1800" b="1" dirty="0" smtClean="0">
                <a:solidFill>
                  <a:srgbClr val="3366FF"/>
                </a:solidFill>
              </a:rPr>
              <a:t>to </a:t>
            </a:r>
            <a:r>
              <a:rPr lang="en-US" sz="1800" b="1" dirty="0">
                <a:solidFill>
                  <a:srgbClr val="3366FF"/>
                </a:solidFill>
              </a:rPr>
              <a:t>the PPPL and Princeton University United Way as of Dec. 14. Your contributions will help numerous organizations in Mercer county, including groups that mentor at-risk high school students in Trenton, provide housing for homeless people and help seniors and a group that helps people with disabilities stay in their homes. Although the drive is over, you can still send in your contributions, so keep those donations coming!</a:t>
            </a:r>
          </a:p>
        </p:txBody>
      </p:sp>
      <p:pic>
        <p:nvPicPr>
          <p:cNvPr id="8" name="Picture 7" descr="United-Way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7" y="624417"/>
            <a:ext cx="8834783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97726"/>
      </p:ext>
    </p:extLst>
  </p:cSld>
  <p:clrMapOvr>
    <a:masterClrMapping/>
  </p:clrMapOvr>
  <p:transition xmlns:p14="http://schemas.microsoft.com/office/powerpoint/2010/main" spd="slow" advClick="0" advTm="32875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87398" y="4832355"/>
            <a:ext cx="2924175" cy="24622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1000" b="1" dirty="0" smtClean="0">
                <a:solidFill>
                  <a:schemeClr val="tx2">
                    <a:lumMod val="75000"/>
                    <a:alpha val="46000"/>
                  </a:schemeClr>
                </a:solidFill>
                <a:latin typeface="Calibri" charset="0"/>
                <a:cs typeface="+mn-cs"/>
              </a:rPr>
              <a:t>Menu subject to change without notice</a:t>
            </a:r>
            <a:r>
              <a:rPr lang="en-US" sz="1000" dirty="0" smtClean="0">
                <a:solidFill>
                  <a:schemeClr val="tx2">
                    <a:lumMod val="75000"/>
                    <a:alpha val="46000"/>
                  </a:schemeClr>
                </a:solidFill>
                <a:latin typeface="Calibri" charset="0"/>
                <a:cs typeface="+mn-cs"/>
              </a:rPr>
              <a:t>.</a:t>
            </a:r>
          </a:p>
        </p:txBody>
      </p:sp>
      <p:pic>
        <p:nvPicPr>
          <p:cNvPr id="2" name="Picture 1" descr="MENU.HEAD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MENU.SID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1047750"/>
            <a:ext cx="652463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31467" y="492760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4500" y="635001"/>
            <a:ext cx="310906" cy="112780"/>
          </a:xfrm>
          <a:prstGeom prst="rect">
            <a:avLst/>
          </a:prstGeom>
        </p:spPr>
      </p:pic>
      <p:pic>
        <p:nvPicPr>
          <p:cNvPr id="6" name="Picture 5" descr="MENU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" t="26420" r="3896" b="22469"/>
          <a:stretch/>
        </p:blipFill>
        <p:spPr>
          <a:xfrm>
            <a:off x="658313" y="1301750"/>
            <a:ext cx="8373901" cy="3581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31205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:|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:|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:|6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:|6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51450</TotalTime>
  <Words>170</Words>
  <Application>Microsoft Macintosh PowerPoint</Application>
  <PresentationFormat>On-screen Show (16:9)</PresentationFormat>
  <Paragraphs>15</Paragraphs>
  <Slides>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Genesis</vt:lpstr>
      <vt:lpstr>This Week @ PPPL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Princeton Plasma Physics 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Week @ PPPL</dc:title>
  <dc:subject/>
  <dc:creator>Gregory J. Czechowicz</dc:creator>
  <cp:keywords/>
  <dc:description/>
  <cp:lastModifiedBy>Gregory J. Czechowicz</cp:lastModifiedBy>
  <cp:revision>939</cp:revision>
  <cp:lastPrinted>2012-11-12T18:02:51Z</cp:lastPrinted>
  <dcterms:created xsi:type="dcterms:W3CDTF">2012-10-22T15:52:33Z</dcterms:created>
  <dcterms:modified xsi:type="dcterms:W3CDTF">2013-01-02T13:52:21Z</dcterms:modified>
  <cp:category/>
</cp:coreProperties>
</file>