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502" r:id="rId1"/>
    <p:sldMasterId id="2147485519" r:id="rId2"/>
  </p:sldMasterIdLst>
  <p:notesMasterIdLst>
    <p:notesMasterId r:id="rId12"/>
  </p:notesMasterIdLst>
  <p:handoutMasterIdLst>
    <p:handoutMasterId r:id="rId13"/>
  </p:handoutMasterIdLst>
  <p:sldIdLst>
    <p:sldId id="577" r:id="rId3"/>
    <p:sldId id="479" r:id="rId4"/>
    <p:sldId id="578" r:id="rId5"/>
    <p:sldId id="565" r:id="rId6"/>
    <p:sldId id="572" r:id="rId7"/>
    <p:sldId id="567" r:id="rId8"/>
    <p:sldId id="556" r:id="rId9"/>
    <p:sldId id="574" r:id="rId10"/>
    <p:sldId id="518" r:id="rId11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loop="1" showNarration="1">
    <p:kiosk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5EFF"/>
    <a:srgbClr val="E70000"/>
    <a:srgbClr val="C90000"/>
    <a:srgbClr val="DE6025"/>
    <a:srgbClr val="FFFFFE"/>
    <a:srgbClr val="315A8D"/>
    <a:srgbClr val="C1E4EF"/>
    <a:srgbClr val="1B3666"/>
    <a:srgbClr val="922325"/>
    <a:srgbClr val="A822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45" autoAdjust="0"/>
    <p:restoredTop sz="99224" autoAdjust="0"/>
  </p:normalViewPr>
  <p:slideViewPr>
    <p:cSldViewPr snapToGrid="0" snapToObjects="1">
      <p:cViewPr>
        <p:scale>
          <a:sx n="150" d="100"/>
          <a:sy n="150" d="100"/>
        </p:scale>
        <p:origin x="-2208" y="-1496"/>
      </p:cViewPr>
      <p:guideLst>
        <p:guide orient="horz" pos="3103"/>
        <p:guide pos="27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8" d="100"/>
          <a:sy n="168" d="100"/>
        </p:scale>
        <p:origin x="-1880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9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9C53DCE-FBFC-F342-AFA5-6F077C71EE7E}" type="datetime1">
              <a:rPr lang="en-US"/>
              <a:pPr>
                <a:defRPr/>
              </a:pPr>
              <a:t>12/22/14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583265F-31CD-944B-8C64-F736A64C9A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182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2289EBD-AA38-A342-8F46-4C68F3AC6E62}" type="datetime1">
              <a:rPr lang="en-US"/>
              <a:pPr>
                <a:defRPr/>
              </a:pPr>
              <a:t>12/22/14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8E94F65-F006-F345-BE36-FCD9F8C8FE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0493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1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DF1C20-A47E-5C4A-8AA2-6FF145CB2CE8}" type="slidenum">
              <a:rPr lang="en-US" sz="1200"/>
              <a:pPr eaLnBrk="1" hangingPunct="1"/>
              <a:t>1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DF1C20-A47E-5C4A-8AA2-6FF145CB2CE8}" type="slidenum">
              <a:rPr lang="en-US" sz="1200"/>
              <a:pPr eaLnBrk="1" hangingPunct="1"/>
              <a:t>2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E0F4F6-397A-DB4F-9975-11C0B1C4990A}" type="slidenum">
              <a:rPr lang="en-US" sz="1200">
                <a:solidFill>
                  <a:prstClr val="black"/>
                </a:solidFill>
              </a:rPr>
              <a:pPr eaLnBrk="1" hangingPunct="1"/>
              <a:t>3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E0F4F6-397A-DB4F-9975-11C0B1C4990A}" type="slidenum">
              <a:rPr lang="en-US" sz="1200"/>
              <a:pPr eaLnBrk="1" hangingPunct="1"/>
              <a:t>9</a:t>
            </a:fld>
            <a:endParaRPr 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e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971550"/>
            <a:ext cx="8228013" cy="1445419"/>
          </a:xfrm>
          <a:prstGeom prst="rect">
            <a:avLst/>
          </a:prstGeo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480982"/>
            <a:ext cx="8228013" cy="800100"/>
          </a:xfrm>
          <a:prstGeom prst="rect">
            <a:avLst/>
          </a:prstGeo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A24CD3-204F-4468-8EE4-28A6668D006A}" type="datetimeFigureOut">
              <a:rPr lang="en-US" smtClean="0"/>
              <a:pPr/>
              <a:t>12/22/14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B887A7B-5908-014F-8AAE-1F7362F76B68}" type="datetime1">
              <a:rPr lang="en-US" smtClean="0"/>
              <a:pPr>
                <a:defRPr/>
              </a:pPr>
              <a:t>12/22/14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0DE6FA7-0733-CE4A-A70B-A4ED66C227F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1"/>
            <a:ext cx="3509683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04788"/>
            <a:ext cx="3657600" cy="43898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86803"/>
            <a:ext cx="3509683" cy="25411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D619CB2-AE81-5D49-BD41-4CCAE826C5B0}" type="datetime1">
              <a:rPr lang="en-US" smtClean="0"/>
              <a:pPr>
                <a:defRPr/>
              </a:pPr>
              <a:t>12/22/14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3E87A8-B380-BA47-8EA0-406CD7F68FD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855B178-6897-C846-9FD7-FA8D0F21F626}" type="datetime1">
              <a:rPr lang="en-US" smtClean="0"/>
              <a:pPr>
                <a:defRPr/>
              </a:pPr>
              <a:t>12/22/14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D64EA03-BD01-1343-9DE1-19421FBE563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857250"/>
            <a:ext cx="4267200" cy="32004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12/22/14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1943100"/>
            <a:ext cx="3505200" cy="26289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6" y="945357"/>
            <a:ext cx="1254125" cy="94059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6" y="571500"/>
            <a:ext cx="2092325" cy="156924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926292"/>
            <a:ext cx="8228013" cy="2601656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80160F-568D-024F-8335-8BD058FDF1FA}" type="datetime1">
              <a:rPr lang="en-US" smtClean="0"/>
              <a:pPr>
                <a:defRPr/>
              </a:pPr>
              <a:t>12/22/14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E950DD-CB45-0E45-A100-CB472775017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05979"/>
            <a:ext cx="1524000" cy="4388644"/>
          </a:xfrm>
          <a:prstGeom prst="rect">
            <a:avLst/>
          </a:prstGeo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12644"/>
            <a:ext cx="6019800" cy="4211732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6FC90B1-2386-1D41-85B8-9347A4CBDACA}" type="datetime1">
              <a:rPr lang="en-US" smtClean="0"/>
              <a:pPr>
                <a:defRPr/>
              </a:pPr>
              <a:t>12/22/14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4CE5DB-8480-3D48-BBEA-756594F4CA7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12/22/14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971550"/>
            <a:ext cx="8228013" cy="1445419"/>
          </a:xfrm>
          <a:prstGeom prst="rect">
            <a:avLst/>
          </a:prstGeo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480982"/>
            <a:ext cx="8228013" cy="800100"/>
          </a:xfrm>
          <a:prstGeom prst="rect">
            <a:avLst/>
          </a:prstGeo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A24CD3-204F-4468-8EE4-28A6668D006A}" type="datetimeFigureOut">
              <a:rPr lang="en-US" smtClean="0">
                <a:solidFill>
                  <a:prstClr val="black"/>
                </a:solidFill>
              </a:rPr>
              <a:pPr/>
              <a:t>12/23/14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fld id="{2754ED01-E2A0-4C1E-8E21-014B9904157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002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077571"/>
            <a:ext cx="7662864" cy="2450377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C7A8030-0FD6-D246-9B42-DB45DC685505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12/23/14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187A894-7C5E-1340-A00F-FF4CD8D1F98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0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7521"/>
            <a:ext cx="6400800" cy="1021556"/>
          </a:xfrm>
          <a:prstGeom prst="rect">
            <a:avLst/>
          </a:prstGeo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2707272"/>
            <a:ext cx="5181601" cy="112514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A24CD3-204F-4468-8EE4-28A6668D006A}" type="datetimeFigureOut">
              <a:rPr lang="en-US" smtClean="0">
                <a:solidFill>
                  <a:prstClr val="white"/>
                </a:solidFill>
              </a:rPr>
              <a:pPr/>
              <a:t>12/23/14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9000" y="4767263"/>
            <a:ext cx="1446213" cy="273844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E4AAA4-6363-4581-962D-1ACCC2D600C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78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077571"/>
            <a:ext cx="7662864" cy="2450377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C7A8030-0FD6-D246-9B42-DB45DC685505}" type="datetime1">
              <a:rPr lang="en-US" smtClean="0"/>
              <a:pPr>
                <a:defRPr/>
              </a:pPr>
              <a:t>12/22/14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187A894-7C5E-1340-A00F-FF4CD8D1F98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FA15492-5B9E-6F43-8E60-A4A9FD086FF3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12/23/14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7C364D-0116-D647-8F6F-5B1FB640FF9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62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674158"/>
            <a:ext cx="3767328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2370045"/>
            <a:ext cx="3767328" cy="21686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1674158"/>
            <a:ext cx="3767328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2370045"/>
            <a:ext cx="3767328" cy="21686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63C1875-5082-DB4F-A9B7-B8DACB88AD4E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12/23/14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3D352A9-19AB-784E-A79E-208455803DA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74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088356"/>
            <a:ext cx="7656512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12/23/14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3372802"/>
            <a:ext cx="7656512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083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12/23/14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17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12/23/14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089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9B24F7-4F80-BE4A-B8A0-C30B09B13516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12/23/14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371A92-273D-074E-8CC2-33EBC2DEBFC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30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B887A7B-5908-014F-8AAE-1F7362F76B68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12/23/14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0DE6FA7-0733-CE4A-A70B-A4ED66C227F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6211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1"/>
            <a:ext cx="3509683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04788"/>
            <a:ext cx="3657600" cy="43898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86803"/>
            <a:ext cx="3509683" cy="25411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D619CB2-AE81-5D49-BD41-4CCAE826C5B0}" type="datetime1">
              <a:rPr lang="en-US" smtClean="0">
                <a:solidFill>
                  <a:prstClr val="white"/>
                </a:solidFill>
              </a:rPr>
              <a:pPr>
                <a:defRPr/>
              </a:pPr>
              <a:t>12/23/14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3E87A8-B380-BA47-8EA0-406CD7F68FD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28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855B178-6897-C846-9FD7-FA8D0F21F626}" type="datetime1">
              <a:rPr lang="en-US" smtClean="0">
                <a:solidFill>
                  <a:prstClr val="white"/>
                </a:solidFill>
              </a:rPr>
              <a:pPr>
                <a:defRPr/>
              </a:pPr>
              <a:t>12/23/14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D64EA03-BD01-1343-9DE1-19421FBE563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857250"/>
            <a:ext cx="4267200" cy="32004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853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A3E085A-081A-084D-8DB5-79122339B9C4}" type="datetime1">
              <a:rPr lang="en-US" smtClean="0">
                <a:solidFill>
                  <a:prstClr val="white"/>
                </a:solidFill>
              </a:rPr>
              <a:pPr>
                <a:defRPr/>
              </a:pPr>
              <a:t>12/23/14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1943100"/>
            <a:ext cx="3505200" cy="26289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6" y="945357"/>
            <a:ext cx="1254125" cy="94059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6" y="571500"/>
            <a:ext cx="2092325" cy="156924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099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7521"/>
            <a:ext cx="6400800" cy="1021556"/>
          </a:xfrm>
          <a:prstGeom prst="rect">
            <a:avLst/>
          </a:prstGeo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2707272"/>
            <a:ext cx="5181601" cy="112514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A24CD3-204F-4468-8EE4-28A6668D006A}" type="datetimeFigureOut">
              <a:rPr lang="en-US" smtClean="0"/>
              <a:pPr/>
              <a:t>12/22/14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9000" y="4767263"/>
            <a:ext cx="1446213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926292"/>
            <a:ext cx="8228013" cy="2601656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80160F-568D-024F-8335-8BD058FDF1FA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12/23/14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E950DD-CB45-0E45-A100-CB472775017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52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05979"/>
            <a:ext cx="1524000" cy="4388644"/>
          </a:xfrm>
          <a:prstGeom prst="rect">
            <a:avLst/>
          </a:prstGeo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12644"/>
            <a:ext cx="6019800" cy="4211732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6FC90B1-2386-1D41-85B8-9347A4CBDACA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12/23/14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4CE5DB-8480-3D48-BBEA-756594F4CA7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5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12/23/14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954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FA15492-5B9E-6F43-8E60-A4A9FD086FF3}" type="datetime1">
              <a:rPr lang="en-US" smtClean="0"/>
              <a:pPr>
                <a:defRPr/>
              </a:pPr>
              <a:t>12/22/14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7C364D-0116-D647-8F6F-5B1FB640FF9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674158"/>
            <a:ext cx="3767328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2370045"/>
            <a:ext cx="3767328" cy="21686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1674158"/>
            <a:ext cx="3767328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2370045"/>
            <a:ext cx="3767328" cy="21686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63C1875-5082-DB4F-A9B7-B8DACB88AD4E}" type="datetime1">
              <a:rPr lang="en-US" smtClean="0"/>
              <a:pPr>
                <a:defRPr/>
              </a:pPr>
              <a:t>12/22/14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3D352A9-19AB-784E-A79E-208455803D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088356"/>
            <a:ext cx="7656512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12/22/14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3372802"/>
            <a:ext cx="7656512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12/22/14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12/22/14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9B24F7-4F80-BE4A-B8A0-C30B09B13516}" type="datetime1">
              <a:rPr lang="en-US" smtClean="0"/>
              <a:pPr>
                <a:defRPr/>
              </a:pPr>
              <a:t>12/22/14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371A92-273D-074E-8CC2-33EBC2DEBF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32.xml"/><Relationship Id="rId17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503" r:id="rId1"/>
    <p:sldLayoutId id="2147485504" r:id="rId2"/>
    <p:sldLayoutId id="2147485505" r:id="rId3"/>
    <p:sldLayoutId id="2147485506" r:id="rId4"/>
    <p:sldLayoutId id="2147485507" r:id="rId5"/>
    <p:sldLayoutId id="2147485508" r:id="rId6"/>
    <p:sldLayoutId id="2147485509" r:id="rId7"/>
    <p:sldLayoutId id="2147485510" r:id="rId8"/>
    <p:sldLayoutId id="2147485511" r:id="rId9"/>
    <p:sldLayoutId id="2147485512" r:id="rId10"/>
    <p:sldLayoutId id="2147485513" r:id="rId11"/>
    <p:sldLayoutId id="2147485514" r:id="rId12"/>
    <p:sldLayoutId id="2147485515" r:id="rId13"/>
    <p:sldLayoutId id="2147485516" r:id="rId14"/>
    <p:sldLayoutId id="2147485517" r:id="rId15"/>
    <p:sldLayoutId id="2147485518" r:id="rId16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211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0" r:id="rId1"/>
    <p:sldLayoutId id="2147485521" r:id="rId2"/>
    <p:sldLayoutId id="2147485522" r:id="rId3"/>
    <p:sldLayoutId id="2147485523" r:id="rId4"/>
    <p:sldLayoutId id="2147485524" r:id="rId5"/>
    <p:sldLayoutId id="2147485525" r:id="rId6"/>
    <p:sldLayoutId id="2147485526" r:id="rId7"/>
    <p:sldLayoutId id="2147485527" r:id="rId8"/>
    <p:sldLayoutId id="2147485528" r:id="rId9"/>
    <p:sldLayoutId id="2147485529" r:id="rId10"/>
    <p:sldLayoutId id="2147485530" r:id="rId11"/>
    <p:sldLayoutId id="2147485531" r:id="rId12"/>
    <p:sldLayoutId id="2147485532" r:id="rId13"/>
    <p:sldLayoutId id="2147485533" r:id="rId14"/>
    <p:sldLayoutId id="2147485534" r:id="rId15"/>
    <p:sldLayoutId id="2147485535" r:id="rId16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1.tiff"/><Relationship Id="rId6" Type="http://schemas.openxmlformats.org/officeDocument/2006/relationships/image" Target="../media/image12.png"/><Relationship Id="rId7" Type="http://schemas.openxmlformats.org/officeDocument/2006/relationships/image" Target="../media/image13.jpeg"/><Relationship Id="rId8" Type="http://schemas.openxmlformats.org/officeDocument/2006/relationships/image" Target="../media/image1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0.png"/><Relationship Id="rId3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gif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741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558"/>
            <a:ext cx="9144000" cy="1102519"/>
          </a:xfrm>
          <a:noFill/>
          <a:ln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76200"/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b="1" i="1" dirty="0" smtClean="0">
                <a:ln w="31550" cmpd="sng">
                  <a:solidFill>
                    <a:schemeClr val="tx1"/>
                  </a:soli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ckwell"/>
                <a:ea typeface="+mj-ea"/>
                <a:cs typeface="Rockwell"/>
              </a:rPr>
              <a:t>This Week </a:t>
            </a:r>
            <a:r>
              <a:rPr lang="en-US" sz="4400" b="1" i="1" normalizeH="1" dirty="0" smtClean="0">
                <a:ln w="31550" cmpd="sng">
                  <a:solidFill>
                    <a:schemeClr val="tx1"/>
                  </a:soli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ckwell"/>
                <a:ea typeface="+mj-ea"/>
                <a:cs typeface="Rockwell"/>
              </a:rPr>
              <a:t>@</a:t>
            </a:r>
            <a:r>
              <a:rPr lang="en-US" sz="6600" b="1" i="1" dirty="0" smtClean="0">
                <a:ln w="31550" cmpd="sng">
                  <a:solidFill>
                    <a:schemeClr val="tx1"/>
                  </a:soli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ckwell"/>
                <a:ea typeface="+mj-ea"/>
                <a:cs typeface="Rockwell"/>
              </a:rPr>
              <a:t> PPPL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38"/>
          <a:stretch/>
        </p:blipFill>
        <p:spPr bwMode="auto">
          <a:xfrm>
            <a:off x="758249" y="1353432"/>
            <a:ext cx="7634817" cy="1524372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53355" y="-23761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6050" y="4826003"/>
            <a:ext cx="9144000" cy="348114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200" dirty="0" smtClean="0">
                <a:ln w="22225" cmpd="sng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29000"/>
                    </a:srgbClr>
                  </a:outerShdw>
                </a:effectLst>
                <a:latin typeface="Verdana"/>
                <a:cs typeface="Verdana"/>
              </a:rPr>
              <a:t>Brought to you by </a:t>
            </a:r>
            <a:r>
              <a:rPr lang="en-US" sz="1200" dirty="0">
                <a:ln w="22225" cmpd="sng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29000"/>
                    </a:srgbClr>
                  </a:outerShdw>
                </a:effectLst>
                <a:latin typeface="Verdana"/>
                <a:cs typeface="Verdana"/>
              </a:rPr>
              <a:t>the PPPL Office of Communications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-12700" y="3952640"/>
            <a:ext cx="9156700" cy="800100"/>
          </a:xfr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US" sz="3200" b="1" dirty="0" smtClean="0">
                <a:ln>
                  <a:solidFill>
                    <a:schemeClr val="tx1"/>
                  </a:solidFill>
                </a:ln>
                <a:effectLst>
                  <a:outerShdw blurRad="53975" dist="25400" dir="2700000" sx="101000" sy="101000" algn="tl" rotWithShape="0">
                    <a:srgbClr val="000000"/>
                  </a:outerShdw>
                </a:effectLst>
                <a:latin typeface="Verdana"/>
                <a:cs typeface="Verdana"/>
              </a:rPr>
              <a:t>January 5 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effectLst>
                  <a:outerShdw blurRad="53975" dist="25400" dir="2700000" sx="101000" sy="101000" algn="tl" rotWithShape="0">
                    <a:srgbClr val="000000"/>
                  </a:outerShdw>
                </a:effectLst>
                <a:latin typeface="Verdana"/>
                <a:cs typeface="Verdana"/>
              </a:rPr>
              <a:t>- 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effectLst>
                  <a:outerShdw blurRad="53975" dist="25400" dir="2700000" sx="101000" sy="101000" algn="tl" rotWithShape="0">
                    <a:srgbClr val="000000"/>
                  </a:outerShdw>
                </a:effectLst>
                <a:latin typeface="Verdana"/>
                <a:cs typeface="Verdana"/>
              </a:rPr>
              <a:t>10, 2015</a:t>
            </a:r>
            <a:endParaRPr lang="en-US" sz="3200" b="1" dirty="0">
              <a:ln>
                <a:solidFill>
                  <a:schemeClr val="tx1"/>
                </a:solidFill>
              </a:ln>
              <a:effectLst>
                <a:outerShdw blurRad="53975" dist="25400" dir="2700000" sx="101000" sy="101000" algn="tl" rotWithShape="0">
                  <a:srgbClr val="000000"/>
                </a:outerShdw>
              </a:effectLst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8899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1570">
        <p:push dir="u"/>
      </p:transition>
    </mc:Choice>
    <mc:Fallback xmlns="">
      <p:transition xmlns:p14="http://schemas.microsoft.com/office/powerpoint/2010/main" spd="slow" advClick="0" advTm="21570">
        <p:push dir="u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ew-year-desktop-wallpape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5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1719">
        <p:push dir="u"/>
      </p:transition>
    </mc:Choice>
    <mc:Fallback xmlns="">
      <p:transition xmlns:p14="http://schemas.microsoft.com/office/powerpoint/2010/main" spd="slow" advClick="0" advTm="21719">
        <p:push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liday Card 608721.tif"/>
          <p:cNvPicPr>
            <a:picLocks noChangeAspect="1"/>
          </p:cNvPicPr>
          <p:nvPr/>
        </p:nvPicPr>
        <p:blipFill rotWithShape="1">
          <a:blip r:embed="rId5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700" y="474511"/>
            <a:ext cx="8089900" cy="4565819"/>
          </a:xfrm>
          <a:prstGeom prst="rect">
            <a:avLst/>
          </a:prstGeom>
        </p:spPr>
      </p:pic>
      <p:pic>
        <p:nvPicPr>
          <p:cNvPr id="4" name="Picture 3" descr="Sky-blue-Simple-Borders-Design-7656563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12" y="-19049"/>
            <a:ext cx="9147212" cy="51716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2" y="4060779"/>
            <a:ext cx="9142977" cy="1082721"/>
          </a:xfrm>
          <a:prstGeom prst="rect">
            <a:avLst/>
          </a:prstGeom>
        </p:spPr>
      </p:pic>
      <p:pic>
        <p:nvPicPr>
          <p:cNvPr id="6" name="PPPL Holiday Card (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0050" y="664369"/>
            <a:ext cx="5803900" cy="326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73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5406">
        <p:fade/>
      </p:transition>
    </mc:Choice>
    <mc:Fallback>
      <p:transition xmlns:p14="http://schemas.microsoft.com/office/powerpoint/2010/main" spd="med" advClick="0" advTm="75406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25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4659" objId="6"/>
        <p14:triggerEvt type="onClick" time="14659" objId="6"/>
        <p14:pauseEvt time="75406" objId="6"/>
        <p14:stopEvt time="75406" objId="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9144000" cy="677108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tIns="91440" bIns="91440" rtlCol="0">
            <a:spAutoFit/>
          </a:bodyPr>
          <a:lstStyle/>
          <a:p>
            <a:pPr algn="ctr"/>
            <a:r>
              <a:rPr lang="en-US" sz="3200" b="1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/>
                <a:cs typeface="Bookman Old Style"/>
              </a:rPr>
              <a:t>UPCOMING EVENTS</a:t>
            </a:r>
            <a:endParaRPr lang="en-US" sz="3200" b="1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/>
              <a:cs typeface="Bookman Old Sty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257" y="708939"/>
            <a:ext cx="7780876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0"/>
              </a:spcBef>
              <a:spcAft>
                <a:spcPts val="600"/>
              </a:spcAft>
            </a:pPr>
            <a:r>
              <a:rPr lang="en-US" b="1" spc="40" dirty="0" smtClean="0">
                <a:solidFill>
                  <a:srgbClr val="0000FF"/>
                </a:solidFill>
                <a:latin typeface="Arial"/>
                <a:cs typeface="Arial"/>
              </a:rPr>
              <a:t>Wednesday</a:t>
            </a:r>
            <a:r>
              <a:rPr lang="en-US" b="1" spc="40" dirty="0">
                <a:solidFill>
                  <a:srgbClr val="0000FF"/>
                </a:solidFill>
                <a:latin typeface="Arial"/>
                <a:cs typeface="Arial"/>
              </a:rPr>
              <a:t>, </a:t>
            </a:r>
            <a:r>
              <a:rPr lang="en-US" b="1" spc="40" dirty="0" smtClean="0">
                <a:solidFill>
                  <a:srgbClr val="0000FF"/>
                </a:solidFill>
                <a:latin typeface="Arial"/>
                <a:cs typeface="Arial"/>
              </a:rPr>
              <a:t>Jan. 7</a:t>
            </a:r>
            <a:endParaRPr lang="en-US" sz="1400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>
              <a:spcBef>
                <a:spcPts val="0"/>
              </a:spcBef>
              <a:spcAft>
                <a:spcPts val="600"/>
              </a:spcAft>
            </a:pPr>
            <a:r>
              <a:rPr lang="en-US" sz="2200" b="1" baseline="30000" dirty="0" smtClean="0">
                <a:latin typeface="Bookman Old Style"/>
              </a:rPr>
              <a:t>	</a:t>
            </a:r>
            <a:r>
              <a:rPr lang="en-US" sz="1500" b="1" dirty="0">
                <a:latin typeface="Bookman Old Style"/>
              </a:rPr>
              <a:t>PPPL COLLOQUIUM – NIF An </a:t>
            </a:r>
            <a:r>
              <a:rPr lang="en-US" sz="1500" b="1" dirty="0" err="1" smtClean="0">
                <a:latin typeface="Bookman Old Style"/>
              </a:rPr>
              <a:t>Unexpectant</a:t>
            </a:r>
            <a:r>
              <a:rPr lang="en-US" sz="1500" b="1" dirty="0" smtClean="0">
                <a:latin typeface="Bookman Old Style"/>
              </a:rPr>
              <a:t> </a:t>
            </a:r>
            <a:r>
              <a:rPr lang="en-US" sz="1500" b="1" dirty="0">
                <a:latin typeface="Bookman Old Style"/>
              </a:rPr>
              <a:t>Journey or Lessons Learned </a:t>
            </a:r>
            <a:r>
              <a:rPr lang="en-US" sz="1500" b="1" dirty="0" smtClean="0">
                <a:latin typeface="Bookman Old Style"/>
              </a:rPr>
              <a:t>	to Secure Projects </a:t>
            </a:r>
            <a:r>
              <a:rPr lang="en-US" sz="1500" b="1" dirty="0">
                <a:latin typeface="Bookman Old Style"/>
              </a:rPr>
              <a:t>of Scale</a:t>
            </a:r>
            <a:endParaRPr lang="en-US" sz="1200" b="1" dirty="0">
              <a:solidFill>
                <a:srgbClr val="000000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3257" y="1604299"/>
            <a:ext cx="909321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0"/>
              </a:spcBef>
              <a:spcAft>
                <a:spcPts val="600"/>
              </a:spcAft>
            </a:pPr>
            <a:r>
              <a:rPr lang="en-US" b="1" spc="40" dirty="0">
                <a:solidFill>
                  <a:srgbClr val="0000FF"/>
                </a:solidFill>
                <a:latin typeface="Arial"/>
                <a:cs typeface="Arial"/>
              </a:rPr>
              <a:t>Saturday, Jan. </a:t>
            </a:r>
            <a:r>
              <a:rPr lang="en-US" b="1" spc="40" dirty="0" smtClean="0">
                <a:solidFill>
                  <a:srgbClr val="0000FF"/>
                </a:solidFill>
                <a:latin typeface="Arial"/>
                <a:cs typeface="Arial"/>
              </a:rPr>
              <a:t>10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/>
            <a:r>
              <a:rPr lang="en-US" sz="2200" b="1" baseline="30000" dirty="0" smtClean="0">
                <a:latin typeface="Bookman Old Style"/>
              </a:rPr>
              <a:t>	</a:t>
            </a:r>
            <a:r>
              <a:rPr lang="en-US" sz="1500" b="1" dirty="0">
                <a:latin typeface="Bookman Old Style"/>
              </a:rPr>
              <a:t>RONALD E. HATCHER SCIENCE ON SATURDAY LECTURE SERIES – 		Consciousness and the Social Brain – Michael </a:t>
            </a:r>
            <a:r>
              <a:rPr lang="en-US" sz="1500" b="1" dirty="0" err="1">
                <a:latin typeface="Bookman Old Style"/>
              </a:rPr>
              <a:t>Graziano</a:t>
            </a:r>
            <a:r>
              <a:rPr lang="en-US" sz="1500" b="1" dirty="0">
                <a:latin typeface="Bookman Old Style"/>
              </a:rPr>
              <a:t>, Princeton University</a:t>
            </a:r>
            <a:endParaRPr lang="en-US" sz="1400" b="1" dirty="0">
              <a:solidFill>
                <a:srgbClr val="000000"/>
              </a:solidFill>
              <a:latin typeface="Gotham-Book"/>
              <a:cs typeface="Gotham-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3257" y="2490282"/>
            <a:ext cx="83100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0"/>
              </a:spcBef>
              <a:spcAft>
                <a:spcPts val="600"/>
              </a:spcAft>
            </a:pPr>
            <a:r>
              <a:rPr lang="en-US" b="1" spc="40" dirty="0">
                <a:solidFill>
                  <a:srgbClr val="0000FF"/>
                </a:solidFill>
                <a:latin typeface="Arial"/>
                <a:cs typeface="Arial"/>
              </a:rPr>
              <a:t>Wednesday, Jan. </a:t>
            </a:r>
            <a:r>
              <a:rPr lang="en-US" b="1" spc="40" dirty="0" smtClean="0">
                <a:solidFill>
                  <a:srgbClr val="0000FF"/>
                </a:solidFill>
                <a:latin typeface="Arial"/>
                <a:cs typeface="Arial"/>
              </a:rPr>
              <a:t>14</a:t>
            </a:r>
          </a:p>
          <a:p>
            <a:pPr marL="0" lvl="1"/>
            <a:r>
              <a:rPr lang="en-US" sz="2200" b="1" baseline="30000" dirty="0" smtClean="0">
                <a:latin typeface="Bookman Old Style"/>
              </a:rPr>
              <a:t>	</a:t>
            </a:r>
            <a:r>
              <a:rPr lang="en-US" sz="1500" b="1" dirty="0">
                <a:latin typeface="Bookman Old Style"/>
              </a:rPr>
              <a:t>PPPL’S RECORDS PAPER SHREDDING EVENT - Warehouse, Receiving #</a:t>
            </a:r>
            <a:r>
              <a:rPr lang="en-US" sz="1500" b="1" dirty="0" smtClean="0">
                <a:latin typeface="Bookman Old Style"/>
              </a:rPr>
              <a:t>3</a:t>
            </a:r>
            <a:endParaRPr lang="en-US" sz="1500" b="1" dirty="0">
              <a:latin typeface="Bookman Old Styl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257" y="3133796"/>
            <a:ext cx="831004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0"/>
              </a:spcBef>
              <a:spcAft>
                <a:spcPts val="600"/>
              </a:spcAft>
            </a:pPr>
            <a:r>
              <a:rPr lang="en-US" b="1" spc="40" dirty="0">
                <a:solidFill>
                  <a:srgbClr val="0000FF"/>
                </a:solidFill>
                <a:latin typeface="Arial"/>
                <a:cs typeface="Arial"/>
              </a:rPr>
              <a:t>Wednesday, Jan. </a:t>
            </a:r>
            <a:r>
              <a:rPr lang="en-US" b="1" spc="40" dirty="0" smtClean="0">
                <a:solidFill>
                  <a:srgbClr val="0000FF"/>
                </a:solidFill>
                <a:latin typeface="Arial"/>
                <a:cs typeface="Arial"/>
              </a:rPr>
              <a:t>14</a:t>
            </a:r>
          </a:p>
          <a:p>
            <a:pPr marL="0" lvl="1"/>
            <a:r>
              <a:rPr lang="en-US" sz="2200" b="1" baseline="30000" dirty="0" smtClean="0">
                <a:latin typeface="Bookman Old Style"/>
              </a:rPr>
              <a:t>	</a:t>
            </a:r>
            <a:r>
              <a:rPr lang="en-US" sz="1500" b="1" dirty="0">
                <a:latin typeface="Bookman Old Style"/>
              </a:rPr>
              <a:t>PPPL COLLOQUIUM – Starlight Detectives: How Astronomers, Inventors, and </a:t>
            </a:r>
            <a:r>
              <a:rPr lang="en-US" sz="1500" b="1" dirty="0" smtClean="0">
                <a:latin typeface="Bookman Old Style"/>
              </a:rPr>
              <a:t>	Eccentrics </a:t>
            </a:r>
            <a:r>
              <a:rPr lang="en-US" sz="1500" b="1" dirty="0">
                <a:latin typeface="Bookman Old Style"/>
              </a:rPr>
              <a:t>Discovered the Modern Universe</a:t>
            </a:r>
            <a:endParaRPr lang="en-US" sz="1500" b="1" dirty="0">
              <a:latin typeface="Bookman Old Styl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3257" y="4007070"/>
            <a:ext cx="831004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0"/>
              </a:spcBef>
              <a:spcAft>
                <a:spcPts val="600"/>
              </a:spcAft>
            </a:pPr>
            <a:r>
              <a:rPr lang="en-US" b="1" spc="40" dirty="0" smtClean="0">
                <a:solidFill>
                  <a:srgbClr val="0000FF"/>
                </a:solidFill>
                <a:latin typeface="Arial"/>
                <a:cs typeface="Arial"/>
              </a:rPr>
              <a:t>Saturday</a:t>
            </a:r>
            <a:r>
              <a:rPr lang="en-US" b="1" spc="40" dirty="0">
                <a:solidFill>
                  <a:srgbClr val="0000FF"/>
                </a:solidFill>
                <a:latin typeface="Arial"/>
                <a:cs typeface="Arial"/>
              </a:rPr>
              <a:t>, Jan. </a:t>
            </a:r>
            <a:r>
              <a:rPr lang="en-US" b="1" spc="40" dirty="0" smtClean="0">
                <a:solidFill>
                  <a:srgbClr val="0000FF"/>
                </a:solidFill>
                <a:latin typeface="Arial"/>
                <a:cs typeface="Arial"/>
              </a:rPr>
              <a:t>17</a:t>
            </a:r>
            <a:endParaRPr lang="en-US" b="1" spc="4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/>
            <a:r>
              <a:rPr lang="en-US" sz="2200" b="1" baseline="30000" dirty="0" smtClean="0">
                <a:latin typeface="Bookman Old Style"/>
              </a:rPr>
              <a:t>	</a:t>
            </a:r>
            <a:r>
              <a:rPr lang="en-US" sz="1500" b="1" dirty="0">
                <a:latin typeface="Bookman Old Style"/>
              </a:rPr>
              <a:t>RONALD E. HATCHER SCIENCE ON SATURDAY LECTURE SERIES – 		Shedding New Light on an Old </a:t>
            </a:r>
            <a:r>
              <a:rPr lang="en-US" sz="1500" b="1" dirty="0" smtClean="0">
                <a:latin typeface="Bookman Old Style"/>
              </a:rPr>
              <a:t>Idea – Samuel </a:t>
            </a:r>
            <a:r>
              <a:rPr lang="en-US" sz="1500" b="1" dirty="0" err="1" smtClean="0">
                <a:latin typeface="Bookman Old Style"/>
              </a:rPr>
              <a:t>Lazerson</a:t>
            </a:r>
            <a:r>
              <a:rPr lang="en-US" sz="1500" b="1" dirty="0" smtClean="0">
                <a:latin typeface="Bookman Old Style"/>
              </a:rPr>
              <a:t>, PPPL</a:t>
            </a:r>
            <a:endParaRPr lang="en-US" sz="1400" b="1" dirty="0">
              <a:solidFill>
                <a:srgbClr val="000000"/>
              </a:solidFill>
              <a:latin typeface="Gotham-Book"/>
              <a:cs typeface="Gotham-Boo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312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3690">
        <p:split orient="vert"/>
      </p:transition>
    </mc:Choice>
    <mc:Fallback xmlns="">
      <p:transition xmlns:p14="http://schemas.microsoft.com/office/powerpoint/2010/main" spd="slow" advClick="0" advTm="33690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0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0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3" grpId="0" build="p"/>
      <p:bldP spid="12" grpId="0" build="p"/>
      <p:bldP spid="8" grpId="0" build="p"/>
      <p:bldP spid="1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wd in auditorium at SOS 1-12-13.jpg"/>
          <p:cNvPicPr>
            <a:picLocks noChangeAspect="1"/>
          </p:cNvPicPr>
          <p:nvPr/>
        </p:nvPicPr>
        <p:blipFill rotWithShape="1">
          <a:blip r:embed="rId2" cstate="screen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4"/>
          <a:stretch/>
        </p:blipFill>
        <p:spPr>
          <a:xfrm>
            <a:off x="0" y="0"/>
            <a:ext cx="9146370" cy="51604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70" y="4236300"/>
            <a:ext cx="9144000" cy="923330"/>
          </a:xfrm>
          <a:prstGeom prst="rect">
            <a:avLst/>
          </a:prstGeom>
          <a:solidFill>
            <a:srgbClr val="0000FF"/>
          </a:solidFill>
        </p:spPr>
        <p:txBody>
          <a:bodyPr wrap="square" tIns="91440" bIns="182880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Saturday, January 10, 2015</a:t>
            </a:r>
          </a:p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9:30 a.m. – MBG Auditorium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32907" cy="16921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4" name="Group 3"/>
          <p:cNvGrpSpPr/>
          <p:nvPr/>
        </p:nvGrpSpPr>
        <p:grpSpPr>
          <a:xfrm>
            <a:off x="2371" y="1898650"/>
            <a:ext cx="8963828" cy="2089150"/>
            <a:chOff x="2371" y="1898650"/>
            <a:chExt cx="8963828" cy="2089150"/>
          </a:xfrm>
        </p:grpSpPr>
        <p:sp>
          <p:nvSpPr>
            <p:cNvPr id="9" name="TextBox 8"/>
            <p:cNvSpPr txBox="1"/>
            <p:nvPr/>
          </p:nvSpPr>
          <p:spPr>
            <a:xfrm>
              <a:off x="2371" y="2204561"/>
              <a:ext cx="751875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800" dirty="0">
                  <a:solidFill>
                    <a:srgbClr val="0000FF"/>
                  </a:solidFill>
                  <a:latin typeface="Arial Black"/>
                  <a:cs typeface="Arial Black"/>
                </a:rPr>
                <a:t>Consciousness and the Social </a:t>
              </a:r>
              <a:r>
                <a:rPr lang="en-US" sz="2800" dirty="0" smtClean="0">
                  <a:solidFill>
                    <a:srgbClr val="0000FF"/>
                  </a:solidFill>
                  <a:latin typeface="Arial Black"/>
                  <a:cs typeface="Arial Black"/>
                </a:rPr>
                <a:t>Brain</a:t>
              </a:r>
              <a:endParaRPr lang="en-US" sz="2800" dirty="0">
                <a:solidFill>
                  <a:srgbClr val="0000FF"/>
                </a:solidFill>
                <a:latin typeface="Arial Black"/>
                <a:cs typeface="Arial Black"/>
              </a:endParaRPr>
            </a:p>
            <a:p>
              <a:pPr algn="ctr"/>
              <a:r>
                <a:rPr lang="en-US" sz="2000" b="1" cap="all" dirty="0" smtClean="0">
                  <a:latin typeface="Bookman Old Style"/>
                  <a:cs typeface="Bookman Old Style"/>
                </a:rPr>
                <a:t>Michael </a:t>
              </a:r>
              <a:r>
                <a:rPr lang="en-US" sz="2000" b="1" cap="all" dirty="0" err="1" smtClean="0">
                  <a:latin typeface="Bookman Old Style"/>
                  <a:cs typeface="Bookman Old Style"/>
                </a:rPr>
                <a:t>Graziano</a:t>
              </a:r>
              <a:r>
                <a:rPr lang="en-US" sz="2000" b="1" cap="all" dirty="0" smtClean="0">
                  <a:latin typeface="Bookman Old Style"/>
                  <a:cs typeface="Bookman Old Style"/>
                </a:rPr>
                <a:t> </a:t>
              </a:r>
            </a:p>
            <a:p>
              <a:pPr algn="ctr"/>
              <a:r>
                <a:rPr lang="en-US" sz="1600" b="1" dirty="0" smtClean="0"/>
                <a:t>Associate </a:t>
              </a:r>
              <a:r>
                <a:rPr lang="en-US" sz="1600" b="1" dirty="0"/>
                <a:t>Professor of </a:t>
              </a:r>
              <a:r>
                <a:rPr lang="en-US" sz="1600" b="1" dirty="0" smtClean="0"/>
                <a:t>Psychology</a:t>
              </a:r>
            </a:p>
            <a:p>
              <a:pPr algn="ctr"/>
              <a:r>
                <a:rPr lang="en-US" sz="1600" b="1" dirty="0" smtClean="0"/>
                <a:t>Princeton University</a:t>
              </a:r>
              <a:endParaRPr lang="en-US" dirty="0"/>
            </a:p>
          </p:txBody>
        </p:sp>
        <p:pic>
          <p:nvPicPr>
            <p:cNvPr id="2" name="Picture 1" descr="graziano_IndexPage.jp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21120" y="1898650"/>
              <a:ext cx="1445079" cy="20891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16253260"/>
      </p:ext>
    </p:extLst>
  </p:cSld>
  <p:clrMapOvr>
    <a:masterClrMapping/>
  </p:clrMapOvr>
  <p:transition xmlns:p14="http://schemas.microsoft.com/office/powerpoint/2010/main" spd="slow" advClick="0" advTm="15054">
    <p:wheel spokes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wd in auditorium at SOS 1-12-13.jpg"/>
          <p:cNvPicPr>
            <a:picLocks noChangeAspect="1"/>
          </p:cNvPicPr>
          <p:nvPr/>
        </p:nvPicPr>
        <p:blipFill rotWithShape="1">
          <a:blip r:embed="rId2" cstate="screen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4"/>
          <a:stretch/>
        </p:blipFill>
        <p:spPr>
          <a:xfrm>
            <a:off x="0" y="0"/>
            <a:ext cx="9146370" cy="5160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32907" cy="16921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77459"/>
            <a:ext cx="9177599" cy="348297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8977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6151">
        <p:fade/>
      </p:transition>
    </mc:Choice>
    <mc:Fallback xmlns="">
      <p:transition xmlns:p14="http://schemas.microsoft.com/office/powerpoint/2010/main" spd="med" advClick="0" advTm="26151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190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9089" y="1476034"/>
            <a:ext cx="6942668" cy="3067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When: 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b="1" dirty="0" smtClean="0"/>
              <a:t>January </a:t>
            </a:r>
            <a:r>
              <a:rPr lang="en-US" b="1" dirty="0"/>
              <a:t>14, 2015  (</a:t>
            </a:r>
            <a:r>
              <a:rPr lang="en-US" b="1" dirty="0" smtClean="0"/>
              <a:t>9 a.m. </a:t>
            </a:r>
            <a:r>
              <a:rPr lang="en-US" b="1" dirty="0"/>
              <a:t>– </a:t>
            </a:r>
            <a:r>
              <a:rPr lang="en-US" b="1" dirty="0" smtClean="0"/>
              <a:t>4 p.m</a:t>
            </a:r>
            <a:r>
              <a:rPr lang="en-US" b="1" dirty="0"/>
              <a:t>.</a:t>
            </a:r>
            <a:r>
              <a:rPr lang="en-US" b="1" dirty="0" smtClean="0"/>
              <a:t>)</a:t>
            </a:r>
            <a:endParaRPr lang="en-US" b="1" dirty="0"/>
          </a:p>
          <a:p>
            <a:pPr>
              <a:lnSpc>
                <a:spcPts val="1480"/>
              </a:lnSpc>
            </a:pPr>
            <a:endParaRPr lang="en-US" sz="2000" b="1" dirty="0" smtClean="0"/>
          </a:p>
          <a:p>
            <a:r>
              <a:rPr lang="en-US" b="1" dirty="0" smtClean="0"/>
              <a:t>Where: </a:t>
            </a:r>
            <a:br>
              <a:rPr lang="en-US" b="1" dirty="0" smtClean="0"/>
            </a:br>
            <a:r>
              <a:rPr lang="en-US" b="1" dirty="0" smtClean="0"/>
              <a:t>Warehouse</a:t>
            </a:r>
            <a:r>
              <a:rPr lang="en-US" b="1" dirty="0"/>
              <a:t>, </a:t>
            </a:r>
            <a:r>
              <a:rPr lang="en-US" b="1" dirty="0" smtClean="0"/>
              <a:t>PPPL Receiving </a:t>
            </a:r>
            <a:r>
              <a:rPr lang="en-US" b="1" dirty="0"/>
              <a:t>Area #</a:t>
            </a:r>
            <a:r>
              <a:rPr lang="en-US" b="1" dirty="0" smtClean="0"/>
              <a:t>3</a:t>
            </a:r>
          </a:p>
          <a:p>
            <a:pPr>
              <a:lnSpc>
                <a:spcPts val="1560"/>
              </a:lnSpc>
            </a:pPr>
            <a:endParaRPr lang="en-US" b="1" dirty="0" smtClean="0"/>
          </a:p>
          <a:p>
            <a:r>
              <a:rPr lang="en-US" b="1" dirty="0" smtClean="0"/>
              <a:t>Restrictions</a:t>
            </a:r>
            <a:r>
              <a:rPr lang="en-US" b="1" dirty="0"/>
              <a:t>: 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b="1" dirty="0" smtClean="0"/>
              <a:t>Only </a:t>
            </a:r>
            <a:r>
              <a:rPr lang="en-US" b="1" dirty="0"/>
              <a:t>PPPL departmental </a:t>
            </a:r>
            <a:r>
              <a:rPr lang="en-US" b="1" dirty="0" smtClean="0"/>
              <a:t>business-related </a:t>
            </a:r>
            <a:r>
              <a:rPr lang="en-US" b="1" dirty="0"/>
              <a:t>records and documents will be shredded!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63" y="442963"/>
            <a:ext cx="7881697" cy="88476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92788" y="703197"/>
            <a:ext cx="74583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  <a:cs typeface="Arial Black"/>
              </a:rPr>
              <a:t>RECORDS/PAPER SHREDDING </a:t>
            </a:r>
            <a:r>
              <a:rPr lang="en-US" sz="26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  <a:cs typeface="Arial Black"/>
              </a:rPr>
              <a:t>EVENT</a:t>
            </a:r>
            <a:endParaRPr lang="en-US" sz="2600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2788" y="-84670"/>
            <a:ext cx="7458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SAVE THE DATE</a:t>
            </a:r>
            <a:endParaRPr lang="en-U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5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9273">
        <p:blinds/>
      </p:transition>
    </mc:Choice>
    <mc:Fallback xmlns="">
      <p:transition xmlns:p14="http://schemas.microsoft.com/office/powerpoint/2010/main" spd="slow" advClick="0" advTm="19273">
        <p:blinds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304800" y="0"/>
            <a:ext cx="5181600" cy="1202531"/>
          </a:xfrm>
          <a:effectLst/>
        </p:spPr>
        <p:txBody>
          <a:bodyPr/>
          <a:lstStyle/>
          <a:p>
            <a:pPr algn="l" eaLnBrk="1" hangingPunct="1"/>
            <a:r>
              <a:rPr lang="en-US" sz="4000" b="1" dirty="0">
                <a:solidFill>
                  <a:srgbClr val="0000FF"/>
                </a:solidFill>
                <a:latin typeface="Calibri" charset="0"/>
              </a:rPr>
              <a:t>Buying a Tablet or Touch Screen?</a:t>
            </a:r>
          </a:p>
        </p:txBody>
      </p:sp>
      <p:sp>
        <p:nvSpPr>
          <p:cNvPr id="6" name="Oval 5"/>
          <p:cNvSpPr/>
          <p:nvPr/>
        </p:nvSpPr>
        <p:spPr>
          <a:xfrm>
            <a:off x="5562600" y="-171450"/>
            <a:ext cx="2057400" cy="15430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076" name="Picture 8" descr="TV pi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7876" y="122635"/>
            <a:ext cx="1463675" cy="95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7" name="Group 12"/>
          <p:cNvGrpSpPr>
            <a:grpSpLocks/>
          </p:cNvGrpSpPr>
          <p:nvPr/>
        </p:nvGrpSpPr>
        <p:grpSpPr bwMode="auto">
          <a:xfrm>
            <a:off x="4572000" y="971550"/>
            <a:ext cx="1752600" cy="1314450"/>
            <a:chOff x="4724400" y="1600200"/>
            <a:chExt cx="1752600" cy="1752600"/>
          </a:xfrm>
        </p:grpSpPr>
        <p:sp>
          <p:nvSpPr>
            <p:cNvPr id="7" name="Oval 6"/>
            <p:cNvSpPr/>
            <p:nvPr/>
          </p:nvSpPr>
          <p:spPr>
            <a:xfrm>
              <a:off x="4724400" y="1600200"/>
              <a:ext cx="1752600" cy="17526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3091" name="Picture 9" descr="Printer Ping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1828800"/>
              <a:ext cx="1458926" cy="1332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8" name="Group 11"/>
          <p:cNvGrpSpPr>
            <a:grpSpLocks/>
          </p:cNvGrpSpPr>
          <p:nvPr/>
        </p:nvGrpSpPr>
        <p:grpSpPr bwMode="auto">
          <a:xfrm>
            <a:off x="6172200" y="1257300"/>
            <a:ext cx="1905000" cy="1428750"/>
            <a:chOff x="6781800" y="1676400"/>
            <a:chExt cx="1905000" cy="1905000"/>
          </a:xfrm>
        </p:grpSpPr>
        <p:sp>
          <p:nvSpPr>
            <p:cNvPr id="8" name="Oval 7"/>
            <p:cNvSpPr/>
            <p:nvPr/>
          </p:nvSpPr>
          <p:spPr>
            <a:xfrm>
              <a:off x="6781800" y="1676400"/>
              <a:ext cx="1905000" cy="1905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3089" name="Picture 10" descr="Multi Function Device ping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7000" y="2011018"/>
              <a:ext cx="1490006" cy="1159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Oval 13"/>
          <p:cNvSpPr/>
          <p:nvPr/>
        </p:nvSpPr>
        <p:spPr>
          <a:xfrm>
            <a:off x="7391400" y="228600"/>
            <a:ext cx="1905000" cy="14287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1540904" y="2328192"/>
            <a:ext cx="7315200" cy="20002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000" b="1" dirty="0">
                <a:solidFill>
                  <a:srgbClr val="0D0D0D"/>
                </a:solidFill>
                <a:latin typeface="Calibri" charset="0"/>
              </a:rPr>
              <a:t>The following items must be EPEAT certified: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• </a:t>
            </a:r>
            <a:r>
              <a:rPr lang="en-US" sz="2000" b="1" dirty="0" smtClean="0">
                <a:solidFill>
                  <a:srgbClr val="0D0D0D"/>
                </a:solidFill>
                <a:latin typeface="Calibri"/>
                <a:cs typeface="Calibri"/>
              </a:rPr>
              <a:t>Tablets</a:t>
            </a:r>
            <a:r>
              <a:rPr lang="en-US" sz="2000" b="1" dirty="0">
                <a:solidFill>
                  <a:srgbClr val="0D0D0D"/>
                </a:solidFill>
                <a:latin typeface="Calibri"/>
                <a:cs typeface="Calibri"/>
              </a:rPr>
              <a:t>/Slates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• </a:t>
            </a:r>
            <a:r>
              <a:rPr lang="en-US" sz="2000" b="1" dirty="0" smtClean="0">
                <a:solidFill>
                  <a:srgbClr val="0D0D0D"/>
                </a:solidFill>
                <a:latin typeface="Calibri"/>
                <a:cs typeface="Calibri"/>
              </a:rPr>
              <a:t>2 </a:t>
            </a:r>
            <a:r>
              <a:rPr lang="en-US" sz="2000" b="1" dirty="0">
                <a:solidFill>
                  <a:srgbClr val="0D0D0D"/>
                </a:solidFill>
                <a:latin typeface="Calibri"/>
                <a:cs typeface="Calibri"/>
              </a:rPr>
              <a:t>in 1 Notebooks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• </a:t>
            </a:r>
            <a:r>
              <a:rPr lang="en-US" sz="2000" b="1" dirty="0" smtClean="0">
                <a:solidFill>
                  <a:srgbClr val="0D0D0D"/>
                </a:solidFill>
                <a:latin typeface="Calibri"/>
                <a:cs typeface="Calibri"/>
              </a:rPr>
              <a:t>TV’s</a:t>
            </a:r>
            <a:endParaRPr lang="en-US" sz="2000" b="1" dirty="0">
              <a:solidFill>
                <a:srgbClr val="0D0D0D"/>
              </a:solidFill>
              <a:latin typeface="Calibri"/>
              <a:cs typeface="Calibri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• </a:t>
            </a:r>
            <a:r>
              <a:rPr lang="en-US" sz="2000" b="1" dirty="0" smtClean="0">
                <a:solidFill>
                  <a:srgbClr val="0D0D0D"/>
                </a:solidFill>
                <a:latin typeface="Calibri"/>
                <a:cs typeface="Calibri"/>
              </a:rPr>
              <a:t>Printers</a:t>
            </a:r>
            <a:endParaRPr lang="en-US" sz="2000" b="1" dirty="0">
              <a:solidFill>
                <a:srgbClr val="0D0D0D"/>
              </a:solidFill>
              <a:latin typeface="Calibri"/>
              <a:cs typeface="Calibri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• </a:t>
            </a:r>
            <a:r>
              <a:rPr lang="en-US" sz="2000" b="1" dirty="0" smtClean="0">
                <a:solidFill>
                  <a:srgbClr val="0D0D0D"/>
                </a:solidFill>
                <a:latin typeface="Calibri"/>
                <a:cs typeface="Calibri"/>
              </a:rPr>
              <a:t>Faxes</a:t>
            </a:r>
            <a:endParaRPr lang="en-US" sz="2000" b="1" dirty="0">
              <a:solidFill>
                <a:srgbClr val="0D0D0D"/>
              </a:solidFill>
              <a:latin typeface="Calibri"/>
              <a:cs typeface="Calibri"/>
            </a:endParaRPr>
          </a:p>
        </p:txBody>
      </p:sp>
      <p:pic>
        <p:nvPicPr>
          <p:cNvPr id="3082" name="Picture 19" descr="EPEAT LOGO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535" y="2415106"/>
            <a:ext cx="1671637" cy="212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ubtitle 2"/>
          <p:cNvSpPr txBox="1">
            <a:spLocks/>
          </p:cNvSpPr>
          <p:nvPr/>
        </p:nvSpPr>
        <p:spPr>
          <a:xfrm>
            <a:off x="3700465" y="2645173"/>
            <a:ext cx="4376735" cy="211097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+mn-ea"/>
                <a:cs typeface="Calibri"/>
              </a:rPr>
              <a:t>• Copiers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ea typeface="+mn-ea"/>
              <a:cs typeface="Calibri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•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+mn-ea"/>
                <a:cs typeface="Calibri"/>
              </a:rPr>
              <a:t>Multi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+mn-ea"/>
                <a:cs typeface="Calibri"/>
              </a:rPr>
              <a:t>-Function Devices 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•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+mn-ea"/>
                <a:cs typeface="Calibri"/>
              </a:rPr>
              <a:t>Desktops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+mn-ea"/>
                <a:cs typeface="Calibri"/>
              </a:rPr>
              <a:t>/Laptops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•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+mn-ea"/>
                <a:cs typeface="Calibri"/>
              </a:rPr>
              <a:t>Monitors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ea typeface="+mn-ea"/>
              <a:cs typeface="Calibri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•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+mn-ea"/>
                <a:cs typeface="Calibri"/>
              </a:rPr>
              <a:t>Thin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+mn-ea"/>
                <a:cs typeface="Calibri"/>
              </a:rPr>
              <a:t>Clients &amp; Workstations</a:t>
            </a: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91535" y="4637882"/>
            <a:ext cx="8967798" cy="416717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b="1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Search the EPEAT Registry before purchasing </a:t>
            </a:r>
            <a:r>
              <a:rPr lang="en-US" sz="1600" b="1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or </a:t>
            </a:r>
            <a:r>
              <a:rPr lang="en-US" sz="1600" b="1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contact Leanna Meyer x2599 lmeyer@pppl.gov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600" b="1" dirty="0">
              <a:latin typeface="+mn-lt"/>
              <a:ea typeface="+mn-ea"/>
              <a:cs typeface="+mn-cs"/>
            </a:endParaRPr>
          </a:p>
        </p:txBody>
      </p:sp>
      <p:sp>
        <p:nvSpPr>
          <p:cNvPr id="22" name="Subtitle 2"/>
          <p:cNvSpPr>
            <a:spLocks noGrp="1"/>
          </p:cNvSpPr>
          <p:nvPr>
            <p:ph type="subTitle" idx="1"/>
          </p:nvPr>
        </p:nvSpPr>
        <p:spPr>
          <a:xfrm>
            <a:off x="304800" y="1202531"/>
            <a:ext cx="4267200" cy="1314450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+mn-ea"/>
              </a:rPr>
              <a:t>Ensure required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+mn-ea"/>
              </a:rPr>
              <a:t>EPEAT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+mn-ea"/>
              </a:rPr>
              <a:t> purchases for Tablets, Slates &amp; 2 in 1 Notebooks</a:t>
            </a:r>
          </a:p>
        </p:txBody>
      </p:sp>
      <p:pic>
        <p:nvPicPr>
          <p:cNvPr id="3086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1276" y="521494"/>
            <a:ext cx="1673225" cy="88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8204296"/>
      </p:ext>
    </p:extLst>
  </p:cSld>
  <p:clrMapOvr>
    <a:masterClrMapping/>
  </p:clrMapOvr>
  <p:transition xmlns:p14="http://schemas.microsoft.com/office/powerpoint/2010/main" spd="slow" advClick="0" advTm="18357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fe@PPPL.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900" y="0"/>
            <a:ext cx="5143500" cy="5143500"/>
          </a:xfrm>
          <a:prstGeom prst="rect">
            <a:avLst/>
          </a:prstGeom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241" y="0"/>
            <a:ext cx="91762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9271"/>
      </p:ext>
    </p:extLst>
  </p:cSld>
  <p:clrMapOvr>
    <a:masterClrMapping/>
  </p:clrMapOvr>
  <p:transition xmlns:p14="http://schemas.microsoft.com/office/powerpoint/2010/main" spd="slow" advClick="0" advTm="15081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6|8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Grid.thmx</Template>
  <TotalTime>186926</TotalTime>
  <Words>167</Words>
  <Application>Microsoft Macintosh PowerPoint</Application>
  <PresentationFormat>On-screen Show (16:9)</PresentationFormat>
  <Paragraphs>45</Paragraphs>
  <Slides>9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Genesis</vt:lpstr>
      <vt:lpstr>1_Genesis</vt:lpstr>
      <vt:lpstr>This Week @ PPPL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Buying a Tablet or Touch Screen?</vt:lpstr>
      <vt:lpstr>PowerPoint Presentation</vt:lpstr>
    </vt:vector>
  </TitlesOfParts>
  <Manager/>
  <Company>Princeton Plasma Physics Lab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Week @ PPPL</dc:title>
  <dc:subject/>
  <dc:creator>Gregory J. Czechowicz</dc:creator>
  <cp:keywords/>
  <dc:description/>
  <cp:lastModifiedBy>Gregory J. Czechowicz</cp:lastModifiedBy>
  <cp:revision>2694</cp:revision>
  <cp:lastPrinted>2012-11-12T18:02:51Z</cp:lastPrinted>
  <dcterms:created xsi:type="dcterms:W3CDTF">2012-10-22T15:52:33Z</dcterms:created>
  <dcterms:modified xsi:type="dcterms:W3CDTF">2014-12-23T15:04:35Z</dcterms:modified>
  <cp:category/>
</cp:coreProperties>
</file>