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6" r:id="rId3"/>
    <p:sldId id="474" r:id="rId4"/>
    <p:sldId id="477" r:id="rId5"/>
    <p:sldId id="475" r:id="rId6"/>
    <p:sldId id="476" r:id="rId7"/>
    <p:sldId id="439" r:id="rId8"/>
    <p:sldId id="464" r:id="rId9"/>
    <p:sldId id="472" r:id="rId10"/>
    <p:sldId id="473" r:id="rId11"/>
    <p:sldId id="478" r:id="rId12"/>
    <p:sldId id="471" r:id="rId13"/>
    <p:sldId id="340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E"/>
    <a:srgbClr val="FF3E00"/>
    <a:srgbClr val="EF2D1F"/>
    <a:srgbClr val="EF2D24"/>
    <a:srgbClr val="FD0900"/>
    <a:srgbClr val="FD0000"/>
    <a:srgbClr val="FFCC66"/>
    <a:srgbClr val="FFCB45"/>
    <a:srgbClr val="A90021"/>
    <a:srgbClr val="143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6" d="100"/>
          <a:sy n="156" d="100"/>
        </p:scale>
        <p:origin x="-1552" y="-240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jpe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g"/><Relationship Id="rId7" Type="http://schemas.openxmlformats.org/officeDocument/2006/relationships/image" Target="../media/image30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50" y="-1"/>
            <a:ext cx="9221468" cy="5238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6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24383" y="14989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2564" y="4551820"/>
            <a:ext cx="9156696" cy="6731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94066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BE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January 6-11, 2014</a:t>
            </a:r>
            <a:endParaRPr lang="en-US" sz="4400" b="1" dirty="0">
              <a:solidFill>
                <a:srgbClr val="FFFFBE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2942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/>
            </a:gs>
            <a:gs pos="51000">
              <a:srgbClr val="008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077" y="2235185"/>
            <a:ext cx="418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FFFF"/>
                </a:solidFill>
                <a:latin typeface="Arial Black"/>
                <a:cs typeface="Arial Black"/>
              </a:rPr>
              <a:t>World Famous </a:t>
            </a:r>
            <a:r>
              <a:rPr lang="en-US" sz="1400" b="1" dirty="0" smtClean="0">
                <a:solidFill>
                  <a:srgbClr val="FFFFFF"/>
                </a:solidFill>
                <a:latin typeface="Arial Black"/>
                <a:cs typeface="Arial Black"/>
              </a:rPr>
              <a:t>PPPL Holiday Party Skit</a:t>
            </a:r>
            <a:endParaRPr lang="en-US" sz="14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999" y="2572768"/>
            <a:ext cx="3600847" cy="24366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1" y="146547"/>
            <a:ext cx="1648691" cy="20471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653" y="146547"/>
            <a:ext cx="2257523" cy="20471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01" y="2572768"/>
            <a:ext cx="3968702" cy="24366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990" y="146551"/>
            <a:ext cx="3547911" cy="20634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9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3975">
        <p:circle/>
      </p:transition>
    </mc:Choice>
    <mc:Fallback>
      <p:transition xmlns:p14="http://schemas.microsoft.com/office/powerpoint/2010/main" spd="slow" advClick="0" advTm="23975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/>
            </a:gs>
            <a:gs pos="51000">
              <a:srgbClr val="008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420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 Black"/>
                <a:cs typeface="Arial Black"/>
              </a:rPr>
              <a:t>PPPL Holiday Doors</a:t>
            </a:r>
            <a:endParaRPr lang="en-US" sz="14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13A1218_0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89" y="0"/>
            <a:ext cx="1299775" cy="2419350"/>
          </a:xfrm>
          <a:prstGeom prst="rect">
            <a:avLst/>
          </a:prstGeom>
        </p:spPr>
      </p:pic>
      <p:pic>
        <p:nvPicPr>
          <p:cNvPr id="10" name="Picture 9" descr="13A1218_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650" y="0"/>
            <a:ext cx="1164115" cy="2419350"/>
          </a:xfrm>
          <a:prstGeom prst="rect">
            <a:avLst/>
          </a:prstGeom>
        </p:spPr>
      </p:pic>
      <p:pic>
        <p:nvPicPr>
          <p:cNvPr id="11" name="Picture 10" descr="13A1218_0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972" y="0"/>
            <a:ext cx="1155975" cy="2426289"/>
          </a:xfrm>
          <a:prstGeom prst="rect">
            <a:avLst/>
          </a:prstGeom>
        </p:spPr>
      </p:pic>
      <p:pic>
        <p:nvPicPr>
          <p:cNvPr id="12" name="Picture 11" descr="13A1218_07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875" y="0"/>
            <a:ext cx="1179531" cy="2426289"/>
          </a:xfrm>
          <a:prstGeom prst="rect">
            <a:avLst/>
          </a:prstGeom>
        </p:spPr>
      </p:pic>
      <p:pic>
        <p:nvPicPr>
          <p:cNvPr id="13" name="Picture 12" descr="13A1218_1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705" y="0"/>
            <a:ext cx="1269945" cy="2419350"/>
          </a:xfrm>
          <a:prstGeom prst="rect">
            <a:avLst/>
          </a:prstGeom>
        </p:spPr>
      </p:pic>
      <p:pic>
        <p:nvPicPr>
          <p:cNvPr id="14" name="Picture 13" descr="13A1218_18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195" y="0"/>
            <a:ext cx="1147834" cy="2419350"/>
          </a:xfrm>
          <a:prstGeom prst="rect">
            <a:avLst/>
          </a:prstGeom>
        </p:spPr>
      </p:pic>
      <p:pic>
        <p:nvPicPr>
          <p:cNvPr id="15" name="Picture 14" descr="13A1218_23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89" y="2800350"/>
            <a:ext cx="1299775" cy="2343150"/>
          </a:xfrm>
          <a:prstGeom prst="rect">
            <a:avLst/>
          </a:prstGeom>
        </p:spPr>
      </p:pic>
      <p:pic>
        <p:nvPicPr>
          <p:cNvPr id="16" name="Picture 15" descr="13A1218_26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510" y="2800350"/>
            <a:ext cx="1172255" cy="2343150"/>
          </a:xfrm>
          <a:prstGeom prst="rect">
            <a:avLst/>
          </a:prstGeom>
        </p:spPr>
      </p:pic>
      <p:pic>
        <p:nvPicPr>
          <p:cNvPr id="17" name="Picture 16" descr="13A1218_31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624" y="2800350"/>
            <a:ext cx="1182323" cy="2343150"/>
          </a:xfrm>
          <a:prstGeom prst="rect">
            <a:avLst/>
          </a:prstGeom>
        </p:spPr>
      </p:pic>
      <p:pic>
        <p:nvPicPr>
          <p:cNvPr id="18" name="Picture 17" descr="13A1218_32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705" y="2800350"/>
            <a:ext cx="1269945" cy="2343150"/>
          </a:xfrm>
          <a:prstGeom prst="rect">
            <a:avLst/>
          </a:prstGeom>
        </p:spPr>
      </p:pic>
      <p:pic>
        <p:nvPicPr>
          <p:cNvPr id="19" name="Picture 18" descr="13A1218_35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875" y="2800350"/>
            <a:ext cx="1179532" cy="2343150"/>
          </a:xfrm>
          <a:prstGeom prst="rect">
            <a:avLst/>
          </a:prstGeom>
        </p:spPr>
      </p:pic>
      <p:pic>
        <p:nvPicPr>
          <p:cNvPr id="20" name="Picture 19" descr="13A1218_36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195" y="2800350"/>
            <a:ext cx="1147834" cy="2343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0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3975">
        <p:circle/>
      </p:transition>
    </mc:Choice>
    <mc:Fallback>
      <p:transition xmlns:p14="http://schemas.microsoft.com/office/powerpoint/2010/main" spd="slow" advClick="0" advTm="23975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23999"/>
            <a:ext cx="9253049" cy="7524751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25400" y="2349500"/>
            <a:ext cx="9169400" cy="304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38"/>
            <a:ext cx="9144000" cy="158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758258"/>
      </p:ext>
    </p:extLst>
  </p:cSld>
  <p:clrMapOvr>
    <a:masterClrMapping/>
  </p:clrMapOvr>
  <p:transition xmlns:p14="http://schemas.microsoft.com/office/powerpoint/2010/main" spd="slow" advClick="0" advTm="1196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28188" y="484803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A90021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872">
        <p:wheel spokes="1"/>
      </p:transition>
    </mc:Choice>
    <mc:Fallback>
      <p:transition xmlns:p14="http://schemas.microsoft.com/office/powerpoint/2010/main" spd="slow" advClick="0" advTm="21872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JAN. 8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rgbClr val="0000FF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047358" y="1698607"/>
            <a:ext cx="7068894" cy="1982052"/>
            <a:chOff x="1047358" y="1597008"/>
            <a:chExt cx="7068894" cy="19820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7358" y="1597008"/>
              <a:ext cx="3349458" cy="1982052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74385" y="1597008"/>
              <a:ext cx="3541867" cy="1957459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46304" bIns="146304" anchor="ctr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On the Origins of the </a:t>
              </a:r>
              <a:endPara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endParaRPr>
            </a:p>
            <a:p>
              <a:pPr algn="ctr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800" dirty="0" smtClean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Solar Wind</a:t>
              </a:r>
            </a:p>
            <a:p>
              <a:pPr algn="ctr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Sarah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MacGregor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Boston </a:t>
              </a: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University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21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1082">
        <p:split orient="vert"/>
      </p:transition>
    </mc:Choice>
    <mc:Fallback>
      <p:transition xmlns:p14="http://schemas.microsoft.com/office/powerpoint/2010/main" spd="slow" advClick="0" advTm="21082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eg_logo.jpg"/>
          <p:cNvPicPr>
            <a:picLocks noChangeAspect="1"/>
          </p:cNvPicPr>
          <p:nvPr/>
        </p:nvPicPr>
        <p:blipFill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95" y="3410104"/>
            <a:ext cx="6501384" cy="1533144"/>
          </a:xfrm>
          <a:prstGeom prst="rect">
            <a:avLst/>
          </a:prstGeom>
        </p:spPr>
      </p:pic>
      <p:pic>
        <p:nvPicPr>
          <p:cNvPr id="4" name="Picture 3" descr="Group_17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46" y="-19050"/>
            <a:ext cx="8018294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3246" y="4707943"/>
            <a:ext cx="801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YOUNG PSE&amp;G EXECUTIVES &amp; ENGINEERS VISIT PPPL</a:t>
            </a:r>
            <a:endParaRPr lang="en-US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13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8432">
        <p:circle/>
      </p:transition>
    </mc:Choice>
    <mc:Fallback>
      <p:transition xmlns:p14="http://schemas.microsoft.com/office/powerpoint/2010/main" spd="slow" advClick="0" advTm="1843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285751"/>
            <a:ext cx="9144000" cy="52321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3175">
                  <a:noFill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gurino" pitchFamily="2" charset="0"/>
                <a:ea typeface="Gulim" pitchFamily="34" charset="-127"/>
                <a:cs typeface="Iskoola Pota" pitchFamily="34" charset="0"/>
              </a:rPr>
              <a:t>PPPL Alternative Commuting Incentives</a:t>
            </a:r>
          </a:p>
        </p:txBody>
      </p:sp>
      <p:pic>
        <p:nvPicPr>
          <p:cNvPr id="6148" name="Picture 13" descr="Bus 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4" y="1161649"/>
            <a:ext cx="1372551" cy="10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54226" y="1046092"/>
            <a:ext cx="6708775" cy="3570506"/>
            <a:chOff x="2054226" y="1046092"/>
            <a:chExt cx="6708775" cy="3570506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054226" y="1508054"/>
              <a:ext cx="6708775" cy="31085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j-lt"/>
                  <a:ea typeface="+mn-ea"/>
                </a:rPr>
                <a:t>University staff are eligible to receive a 50%  monthly subsidy for taking mass transit. </a:t>
              </a:r>
              <a:endParaRPr lang="en-US" sz="2800" dirty="0">
                <a:latin typeface="+mj-lt"/>
                <a:ea typeface="+mn-ea"/>
              </a:endParaRPr>
            </a:p>
            <a:p>
              <a:pPr>
                <a:defRPr/>
              </a:pPr>
              <a:endParaRPr lang="en-US" sz="2800" dirty="0">
                <a:latin typeface="+mj-lt"/>
                <a:ea typeface="+mn-ea"/>
              </a:endParaRPr>
            </a:p>
            <a:p>
              <a:pPr>
                <a:defRPr/>
              </a:pPr>
              <a:r>
                <a:rPr lang="en-US" sz="2800" dirty="0">
                  <a:latin typeface="+mj-lt"/>
                  <a:ea typeface="+mn-ea"/>
                </a:rPr>
                <a:t>There </a:t>
              </a:r>
              <a:r>
                <a:rPr lang="en-US" sz="2800" dirty="0">
                  <a:latin typeface="+mj-lt"/>
                  <a:ea typeface="+mn-ea"/>
                </a:rPr>
                <a:t>is a shuttle that runs between main campus and PPPL. Additionally, the lab is local to many bus/train stops.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054226" y="1046092"/>
              <a:ext cx="629602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  <a:ea typeface="+mn-ea"/>
                </a:rPr>
                <a:t>Mass Transit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19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722">
        <p:circle/>
      </p:transition>
    </mc:Choice>
    <mc:Fallback>
      <p:transition xmlns:p14="http://schemas.microsoft.com/office/powerpoint/2010/main" spd="slow" advTm="1772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Next week - 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latin typeface="Bookman Old Style"/>
                <a:cs typeface="Bookman Old Style"/>
              </a:rPr>
              <a:t>JAN. 15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rgbClr val="0000FF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57396" y="1698456"/>
            <a:ext cx="7405395" cy="1957610"/>
            <a:chOff x="857396" y="1596857"/>
            <a:chExt cx="7405395" cy="19576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396" y="1596857"/>
              <a:ext cx="3408320" cy="1940093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09935" y="1597008"/>
              <a:ext cx="3752856" cy="1957459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46304" bIns="146304" anchor="ctr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2400"/>
                </a:spcAft>
                <a:defRPr/>
              </a:pPr>
              <a:r>
                <a:rPr lang="en-US" sz="2800" dirty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Global Carbon Cycle and Earth's </a:t>
              </a:r>
              <a:r>
                <a:rPr lang="en-US" sz="2800" dirty="0" smtClean="0">
                  <a:solidFill>
                    <a:srgbClr val="0000FF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Climate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David </a:t>
              </a: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Archer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University of Chicago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3537">
        <p:split orient="vert"/>
      </p:transition>
    </mc:Choice>
    <mc:Fallback>
      <p:transition xmlns:p14="http://schemas.microsoft.com/office/powerpoint/2010/main" spd="slow" advClick="0" advTm="23537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10" y="953070"/>
            <a:ext cx="7848602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oper Black"/>
                <a:cs typeface="Cooper Black"/>
              </a:rPr>
              <a:t>Welcome New PPPL Employees…</a:t>
            </a:r>
            <a:endParaRPr lang="en-US" sz="3200" b="1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04" y="1714500"/>
            <a:ext cx="1992004" cy="215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008" y="1714500"/>
            <a:ext cx="1992004" cy="215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19000"/>
          </a:blip>
          <a:stretch>
            <a:fillRect/>
          </a:stretch>
        </p:blipFill>
        <p:spPr>
          <a:xfrm>
            <a:off x="6962877" y="3078776"/>
            <a:ext cx="1676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949">
        <p:circle/>
      </p:transition>
    </mc:Choice>
    <mc:Fallback>
      <p:transition xmlns:p14="http://schemas.microsoft.com/office/powerpoint/2010/main" spd="slow" advClick="0" advTm="20949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452" y="679450"/>
            <a:ext cx="8065260" cy="64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January 8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PPPL Colloquium • 4:15 p.m. </a:t>
            </a:r>
            <a:r>
              <a:rPr lang="en-US" sz="1400" dirty="0" smtClean="0"/>
              <a:t>– </a:t>
            </a:r>
            <a:r>
              <a:rPr lang="en-US" sz="1400" dirty="0"/>
              <a:t>MBG Auditorium – </a:t>
            </a:r>
            <a:r>
              <a:rPr lang="en-US" sz="1400" dirty="0" smtClean="0"/>
              <a:t>“Origins of the Solar Wind”</a:t>
            </a:r>
            <a:endParaRPr lang="en-US" sz="1400" i="1" dirty="0"/>
          </a:p>
          <a:p>
            <a:r>
              <a:rPr lang="en-US" sz="1800" b="1" dirty="0" smtClean="0">
                <a:latin typeface="Arial Black"/>
                <a:cs typeface="Arial Black"/>
              </a:rPr>
              <a:t>Saturday, January 11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Science on Saturday Lecture Series – 9:30 a.m. – MBG </a:t>
            </a:r>
            <a:r>
              <a:rPr lang="en-US" sz="1400" dirty="0" smtClean="0"/>
              <a:t>Auditorium – “Containing a Star on Earth: Understanding Turbulence at 100 Million Degrees”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Wednesday, January 15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PPPL </a:t>
            </a:r>
            <a:r>
              <a:rPr lang="en-US" sz="1400" dirty="0"/>
              <a:t>Colloquium • 4:15 p.m. </a:t>
            </a:r>
            <a:r>
              <a:rPr lang="en-US" sz="1400" dirty="0" smtClean="0"/>
              <a:t>– </a:t>
            </a:r>
            <a:r>
              <a:rPr lang="en-US" sz="1400" dirty="0"/>
              <a:t>MBG Auditorium – </a:t>
            </a:r>
            <a:r>
              <a:rPr lang="en-US" sz="1400" dirty="0" smtClean="0"/>
              <a:t>“The Global Carbon Cycle”</a:t>
            </a:r>
            <a:endParaRPr lang="en-US" sz="1400" i="1" dirty="0"/>
          </a:p>
          <a:p>
            <a:r>
              <a:rPr lang="en-US" sz="1800" b="1" dirty="0" smtClean="0">
                <a:latin typeface="Arial Black"/>
                <a:cs typeface="Arial Black"/>
              </a:rPr>
              <a:t>Saturday, January 18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Science on Saturday Lecture Series – 9:30 a.m. – MBG Auditorium – “Physics of Cancer</a:t>
            </a:r>
            <a:r>
              <a:rPr lang="en-US" sz="1400" dirty="0" smtClean="0"/>
              <a:t>”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January </a:t>
            </a:r>
            <a:r>
              <a:rPr lang="en-US" sz="1800" b="1" dirty="0" smtClean="0">
                <a:latin typeface="Arial Black"/>
                <a:cs typeface="Arial Black"/>
              </a:rPr>
              <a:t>22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PPPL Colloquium • 4:15 p.m. </a:t>
            </a:r>
            <a:r>
              <a:rPr lang="en-US" sz="1400" dirty="0" smtClean="0"/>
              <a:t>– </a:t>
            </a:r>
            <a:r>
              <a:rPr lang="en-US" sz="1400" dirty="0"/>
              <a:t>MBG Auditorium – “Addressing Big Data Challenges in Simulation-based Science”</a:t>
            </a:r>
            <a:endParaRPr lang="en-US" sz="1400" i="1" dirty="0"/>
          </a:p>
          <a:p>
            <a:r>
              <a:rPr lang="en-US" sz="1800" b="1" dirty="0">
                <a:latin typeface="Arial Black"/>
                <a:cs typeface="Arial Black"/>
              </a:rPr>
              <a:t>Saturday, January </a:t>
            </a:r>
            <a:r>
              <a:rPr lang="en-US" sz="1800" b="1" dirty="0" smtClean="0">
                <a:latin typeface="Arial Black"/>
                <a:cs typeface="Arial Black"/>
              </a:rPr>
              <a:t>25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Science on Saturday Lecture Series – 9:30 a.m. – MBG Auditorium – </a:t>
            </a:r>
            <a:r>
              <a:rPr lang="en-US" sz="1400" dirty="0" smtClean="0"/>
              <a:t>“</a:t>
            </a:r>
            <a:r>
              <a:rPr lang="en-US" sz="1400" dirty="0"/>
              <a:t>The atmosphere as a laboratory: aerosols, air quality</a:t>
            </a:r>
            <a:r>
              <a:rPr lang="en-US" sz="1400" dirty="0" smtClean="0"/>
              <a:t>, and </a:t>
            </a:r>
            <a:r>
              <a:rPr lang="en-US" sz="1400" dirty="0"/>
              <a:t>climate”</a:t>
            </a:r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i="1" dirty="0"/>
          </a:p>
          <a:p>
            <a:pPr lvl="1">
              <a:spcAft>
                <a:spcPts val="600"/>
              </a:spcAft>
            </a:pPr>
            <a:endParaRPr lang="en-US" sz="1400" i="1" dirty="0"/>
          </a:p>
          <a:p>
            <a:pPr lvl="1">
              <a:spcAft>
                <a:spcPts val="600"/>
              </a:spcAft>
            </a:pPr>
            <a:endParaRPr lang="en-US" sz="1400" i="1" dirty="0" smtClean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3220">
        <p:circle/>
      </p:transition>
    </mc:Choice>
    <mc:Fallback>
      <p:transition xmlns:p14="http://schemas.microsoft.com/office/powerpoint/2010/main" spd="slow" advClick="0" advTm="53220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254" y="1487344"/>
            <a:ext cx="78302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 to all </a:t>
            </a:r>
            <a:r>
              <a:rPr lang="en-US" sz="36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PPPL’ers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have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contributed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$33,279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</a:p>
          <a:p>
            <a:pPr algn="ctr"/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United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Way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January 2.</a:t>
            </a:r>
            <a:endParaRPr lang="en-US" sz="3600" b="1" i="1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UW.logo.circl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234" y="3624693"/>
            <a:ext cx="1270000" cy="1270000"/>
          </a:xfrm>
          <a:prstGeom prst="rect">
            <a:avLst/>
          </a:prstGeom>
        </p:spPr>
      </p:pic>
      <p:pic>
        <p:nvPicPr>
          <p:cNvPr id="4" name="Picture 3" descr="united-way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0" y="383146"/>
            <a:ext cx="20447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09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8047">
        <p:circle/>
      </p:transition>
    </mc:Choice>
    <mc:Fallback>
      <p:transition xmlns:p14="http://schemas.microsoft.com/office/powerpoint/2010/main" spd="slow" advClick="0" advTm="18047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/>
            </a:gs>
            <a:gs pos="51000">
              <a:srgbClr val="008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50" y="4672891"/>
            <a:ext cx="239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Arial Black"/>
                <a:cs typeface="Arial Black"/>
              </a:rPr>
              <a:t>PPPL Holiday Party</a:t>
            </a:r>
            <a:endParaRPr lang="en-US" sz="14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574" y="2361086"/>
            <a:ext cx="2065759" cy="261958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06" y="176834"/>
            <a:ext cx="2009334" cy="20539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2" y="1945430"/>
            <a:ext cx="1952059" cy="272746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709" y="170968"/>
            <a:ext cx="3419982" cy="48259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93" y="170968"/>
            <a:ext cx="1873042" cy="16446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43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4118">
        <p:circle/>
      </p:transition>
    </mc:Choice>
    <mc:Fallback>
      <p:transition xmlns:p14="http://schemas.microsoft.com/office/powerpoint/2010/main" spd="slow" advClick="0" advTm="24118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8|4.7|3.5|2.9|2.7|3.3|3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8|4.7|3.5|2.9|2.7|3.3|3.4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8|4.7|3.5|2.9|2.7|3.3|3.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8|4.7|3.5|2.9|2.7|3.3|3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110202</TotalTime>
  <Words>354</Words>
  <Application>Microsoft Macintosh PowerPoint</Application>
  <PresentationFormat>On-screen Show (16:9)</PresentationFormat>
  <Paragraphs>48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1786</cp:revision>
  <cp:lastPrinted>2012-11-12T18:02:51Z</cp:lastPrinted>
  <dcterms:created xsi:type="dcterms:W3CDTF">2012-10-22T15:52:33Z</dcterms:created>
  <dcterms:modified xsi:type="dcterms:W3CDTF">2014-01-06T18:02:29Z</dcterms:modified>
  <cp:category/>
</cp:coreProperties>
</file>