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1"/>
  </p:notesMasterIdLst>
  <p:handoutMasterIdLst>
    <p:handoutMasterId r:id="rId12"/>
  </p:handoutMasterIdLst>
  <p:sldIdLst>
    <p:sldId id="256" r:id="rId2"/>
    <p:sldId id="366" r:id="rId3"/>
    <p:sldId id="381" r:id="rId4"/>
    <p:sldId id="385" r:id="rId5"/>
    <p:sldId id="382" r:id="rId6"/>
    <p:sldId id="383" r:id="rId7"/>
    <p:sldId id="384" r:id="rId8"/>
    <p:sldId id="376" r:id="rId9"/>
    <p:sldId id="340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BE00"/>
    <a:srgbClr val="FF0015"/>
    <a:srgbClr val="F48118"/>
    <a:srgbClr val="010236"/>
    <a:srgbClr val="69FF66"/>
    <a:srgbClr val="2E47FF"/>
    <a:srgbClr val="00D1FF"/>
    <a:srgbClr val="FFE552"/>
    <a:srgbClr val="95C249"/>
    <a:srgbClr val="3F8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97" autoAdjust="0"/>
  </p:normalViewPr>
  <p:slideViewPr>
    <p:cSldViewPr snapToGrid="0" snapToObjects="1">
      <p:cViewPr>
        <p:scale>
          <a:sx n="150" d="100"/>
          <a:sy n="150" d="100"/>
        </p:scale>
        <p:origin x="-2080" y="-2472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1/11/13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4353485"/>
            <a:ext cx="36698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1/11/13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4353485"/>
            <a:ext cx="36698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1/11/13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1.wdp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6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PL.Aerial.2008small.jpg"/>
          <p:cNvPicPr>
            <a:picLocks noChangeAspect="1"/>
          </p:cNvPicPr>
          <p:nvPr/>
        </p:nvPicPr>
        <p:blipFill rotWithShape="1">
          <a:blip r:embed="rId3">
            <a:alphaModFix amt="4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  <a14:imgEffect>
                      <a14:colorTemperature colorTemp="5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25" b="7224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278"/>
            <a:ext cx="9156700" cy="1102519"/>
          </a:xfrm>
          <a:ln>
            <a:miter lim="800000"/>
            <a:headEnd/>
            <a:tailEnd/>
          </a:ln>
          <a:effectLst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@ </a:t>
            </a:r>
            <a:r>
              <a:rPr lang="en-US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PPPL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-12700" y="4445000"/>
            <a:ext cx="9156696" cy="706439"/>
          </a:xfrm>
          <a:prstGeom prst="rect">
            <a:avLst/>
          </a:prstGeom>
          <a:solidFill>
            <a:srgbClr val="F48118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>
                <a:ln w="31750" cmpd="sng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From the PPPL Office of Communications</a:t>
            </a:r>
          </a:p>
        </p:txBody>
      </p:sp>
      <p:pic>
        <p:nvPicPr>
          <p:cNvPr id="9" name="Picture 8" descr="PPPL-LOGO-158-Y-GRADIENT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15"/>
          <a:stretch/>
        </p:blipFill>
        <p:spPr bwMode="auto">
          <a:xfrm>
            <a:off x="1479550" y="1293815"/>
            <a:ext cx="6184900" cy="2097087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3584118"/>
            <a:ext cx="8228013" cy="80010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latin typeface="Rockwell"/>
                <a:cs typeface="Rockwell"/>
              </a:rPr>
              <a:t>January 14-19, 2013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6600"/>
              </a:solidFill>
              <a:latin typeface="Rockwell"/>
              <a:cs typeface="Rockwell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22186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4043509"/>
          </a:xfrm>
          <a:prstGeom prst="rect">
            <a:avLst/>
          </a:prstGeom>
          <a:gradFill flip="none" rotWithShape="1">
            <a:gsLst>
              <a:gs pos="21000">
                <a:schemeClr val="bg1"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326500"/>
            <a:ext cx="5994400" cy="1295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4043509"/>
            <a:ext cx="9144523" cy="1099991"/>
            <a:chOff x="0" y="4043509"/>
            <a:chExt cx="9144523" cy="1099991"/>
          </a:xfrm>
        </p:grpSpPr>
        <p:sp>
          <p:nvSpPr>
            <p:cNvPr id="3" name="Rectangle 2"/>
            <p:cNvSpPr/>
            <p:nvPr/>
          </p:nvSpPr>
          <p:spPr>
            <a:xfrm>
              <a:off x="0" y="4043509"/>
              <a:ext cx="9144000" cy="1099991"/>
            </a:xfrm>
            <a:prstGeom prst="rect">
              <a:avLst/>
            </a:prstGeom>
            <a:solidFill>
              <a:srgbClr val="F4811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8" y="4060443"/>
              <a:ext cx="9144515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cap="all" dirty="0" err="1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WeDNESDAY</a:t>
              </a:r>
              <a:r>
                <a:rPr lang="en-US" sz="2800" b="1" cap="all" dirty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, </a:t>
              </a:r>
              <a:r>
                <a:rPr lang="en-US" sz="2800" b="1" cap="all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JANUARY 16</a:t>
              </a:r>
              <a:endPara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charset="0"/>
                <a:cs typeface="Arial Black" charset="0"/>
              </a:endParaRPr>
            </a:p>
            <a:p>
              <a:pPr algn="ctr">
                <a:defRPr/>
              </a:pPr>
              <a:r>
                <a:rPr lang="en-US" sz="1700" dirty="0" smtClean="0">
                  <a:effectLst/>
                </a:rPr>
                <a:t>4:15 p.m.  (Coffee/Tea at 4 p.m.) • M.B.G. Auditorium, Lyman Spitzer Building</a:t>
              </a:r>
              <a:endParaRPr lang="en-US" sz="1700" dirty="0">
                <a:effectLst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50341" y="1794123"/>
            <a:ext cx="8208424" cy="2114600"/>
            <a:chOff x="516473" y="1794123"/>
            <a:chExt cx="8208424" cy="211460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381497" y="2042352"/>
              <a:ext cx="43434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anchor="ctr" anchorCtr="1">
              <a:spAutoFit/>
            </a:bodyPr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3200" cap="all" dirty="0">
                  <a:solidFill>
                    <a:srgbClr val="0000FF"/>
                  </a:solidFill>
                  <a:latin typeface="Helvetica Neue Black Condensed"/>
                  <a:ea typeface="ＭＳ Ｐゴシック" pitchFamily="1" charset="-128"/>
                  <a:cs typeface="Helvetica Neue Black Condensed"/>
                </a:rPr>
                <a:t>Excitement at the Plasma </a:t>
              </a:r>
              <a:r>
                <a:rPr lang="en-US" sz="3200" cap="all" dirty="0" smtClean="0">
                  <a:solidFill>
                    <a:srgbClr val="0000FF"/>
                  </a:solidFill>
                  <a:latin typeface="Helvetica Neue Black Condensed"/>
                  <a:ea typeface="ＭＳ Ｐゴシック" pitchFamily="1" charset="-128"/>
                  <a:cs typeface="Helvetica Neue Black Condensed"/>
                </a:rPr>
                <a:t>Boundary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en-US" sz="1800" b="1" dirty="0" smtClean="0">
                  <a:latin typeface="Arial Black"/>
                  <a:ea typeface="ＭＳ Ｐゴシック" pitchFamily="1" charset="-128"/>
                  <a:cs typeface="Arial Black"/>
                </a:rPr>
                <a:t>Rob </a:t>
              </a:r>
              <a:r>
                <a:rPr lang="en-US" sz="1800" b="1" dirty="0" err="1" smtClean="0">
                  <a:latin typeface="Arial Black"/>
                  <a:ea typeface="ＭＳ Ｐゴシック" pitchFamily="1" charset="-128"/>
                  <a:cs typeface="Arial Black"/>
                </a:rPr>
                <a:t>Goldston</a:t>
              </a:r>
              <a:endParaRPr lang="en-US" sz="1800" b="1" dirty="0">
                <a:latin typeface="Arial Black"/>
                <a:ea typeface="ＭＳ Ｐゴシック" pitchFamily="1" charset="-128"/>
                <a:cs typeface="Arial Black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010236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Princeton University</a:t>
              </a:r>
              <a:endParaRPr lang="en-US" sz="1400" dirty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6473" y="1803963"/>
              <a:ext cx="8119527" cy="2101850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GOLDSTON-01192013_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73" y="1794123"/>
              <a:ext cx="3937000" cy="2114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01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166">
        <p14:ripple/>
      </p:transition>
    </mc:Choice>
    <mc:Fallback xmlns="">
      <p:transition xmlns:p14="http://schemas.microsoft.com/office/powerpoint/2010/main" spd="slow" advClick="0" advTm="2016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8000">
              <a:schemeClr val="bg1"/>
            </a:gs>
            <a:gs pos="82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 of fire truck for fire protection assessment story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4" y="360962"/>
            <a:ext cx="6375400" cy="452007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74933" y="1303873"/>
            <a:ext cx="2048934" cy="22467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Impact"/>
                <a:cs typeface="Impact"/>
              </a:rPr>
              <a:t>Fire Protection Systems </a:t>
            </a:r>
            <a:r>
              <a:rPr lang="en-US" sz="2800" dirty="0" smtClean="0">
                <a:solidFill>
                  <a:srgbClr val="FF0000"/>
                </a:solidFill>
                <a:latin typeface="Impact"/>
                <a:cs typeface="Impact"/>
              </a:rPr>
              <a:t>Audit at PPPL</a:t>
            </a:r>
            <a:endParaRPr lang="en-US" sz="2800" dirty="0">
              <a:solidFill>
                <a:srgbClr val="FF0000"/>
              </a:solidFill>
              <a:latin typeface="Impact"/>
              <a:cs typeface="Impact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Impact"/>
                <a:cs typeface="Impact"/>
              </a:rPr>
              <a:t>this week</a:t>
            </a:r>
          </a:p>
        </p:txBody>
      </p:sp>
    </p:spTree>
    <p:extLst>
      <p:ext uri="{BB962C8B-B14F-4D97-AF65-F5344CB8AC3E}">
        <p14:creationId xmlns:p14="http://schemas.microsoft.com/office/powerpoint/2010/main" val="3557690202"/>
      </p:ext>
    </p:extLst>
  </p:cSld>
  <p:clrMapOvr>
    <a:masterClrMapping/>
  </p:clrMapOvr>
  <p:transition xmlns:p14="http://schemas.microsoft.com/office/powerpoint/2010/main" spd="slow" advClick="0" advTm="16500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u-cling-stick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2" t="-2159" r="-3127" b="-1436"/>
          <a:stretch/>
        </p:blipFill>
        <p:spPr>
          <a:xfrm>
            <a:off x="863613" y="0"/>
            <a:ext cx="3767660" cy="51434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cdc_cough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9" t="-2208" b="-3676"/>
          <a:stretch/>
        </p:blipFill>
        <p:spPr>
          <a:xfrm>
            <a:off x="4614333" y="0"/>
            <a:ext cx="3772687" cy="514349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5" descr="flu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-21976"/>
            <a:ext cx="1625602" cy="1752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1726246"/>
      </p:ext>
    </p:extLst>
  </p:cSld>
  <p:clrMapOvr>
    <a:masterClrMapping/>
  </p:clrMapOvr>
  <p:transition xmlns:p14="http://schemas.microsoft.com/office/powerpoint/2010/main" spd="slow" advClick="0" advTm="32689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/>
            </a:gs>
            <a:gs pos="100000">
              <a:srgbClr val="FF6600"/>
            </a:gs>
            <a:gs pos="32000">
              <a:schemeClr val="bg1"/>
            </a:gs>
            <a:gs pos="64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79059" y="1693333"/>
            <a:ext cx="2048934" cy="17338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i="1" baseline="30000" dirty="0"/>
              <a:t>Look for the </a:t>
            </a:r>
            <a:r>
              <a:rPr lang="en-US" sz="3200" b="1" i="1" baseline="30000" dirty="0" smtClean="0"/>
              <a:t>Safety Culture Survey </a:t>
            </a:r>
            <a:r>
              <a:rPr lang="en-US" sz="3200" b="1" i="1" baseline="30000" dirty="0"/>
              <a:t>in your email </a:t>
            </a:r>
            <a:r>
              <a:rPr lang="en-US" sz="3200" b="1" i="1" baseline="30000" dirty="0" smtClean="0"/>
              <a:t>box soon!</a:t>
            </a:r>
            <a:endParaRPr lang="en-US" sz="3200" b="1" i="1" baseline="30000" dirty="0"/>
          </a:p>
        </p:txBody>
      </p:sp>
      <p:pic>
        <p:nvPicPr>
          <p:cNvPr id="2" name="Picture 1" descr="Survey.SCREENSHO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3" y="0"/>
            <a:ext cx="2571750" cy="5143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89001" y="1693333"/>
            <a:ext cx="2048934" cy="17338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3200" b="1" i="1" baseline="30000" dirty="0"/>
              <a:t>Look for the </a:t>
            </a:r>
            <a:r>
              <a:rPr lang="en-US" sz="3200" b="1" i="1" baseline="30000" dirty="0" smtClean="0"/>
              <a:t>Safety Culture Survey </a:t>
            </a:r>
            <a:r>
              <a:rPr lang="en-US" sz="3200" b="1" i="1" baseline="30000" dirty="0"/>
              <a:t>in your email </a:t>
            </a:r>
            <a:r>
              <a:rPr lang="en-US" sz="3200" b="1" i="1" baseline="30000" dirty="0" smtClean="0"/>
              <a:t>box soon!</a:t>
            </a:r>
            <a:endParaRPr lang="en-US" sz="3200" b="1" i="1" baseline="30000" dirty="0"/>
          </a:p>
        </p:txBody>
      </p:sp>
    </p:spTree>
    <p:extLst>
      <p:ext uri="{BB962C8B-B14F-4D97-AF65-F5344CB8AC3E}">
        <p14:creationId xmlns:p14="http://schemas.microsoft.com/office/powerpoint/2010/main" val="35296692"/>
      </p:ext>
    </p:extLst>
  </p:cSld>
  <p:clrMapOvr>
    <a:masterClrMapping/>
  </p:clrMapOvr>
  <p:transition xmlns:p14="http://schemas.microsoft.com/office/powerpoint/2010/main" spd="slow" advClick="0" advTm="16110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/>
            </a:gs>
            <a:gs pos="100000">
              <a:srgbClr val="FF6600"/>
            </a:gs>
            <a:gs pos="40000">
              <a:schemeClr val="tx1"/>
            </a:gs>
            <a:gs pos="63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SU.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000"/>
            <a:ext cx="7315200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360333" y="4385747"/>
            <a:ext cx="4394224" cy="523220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A delegation from the University of Science and Technology of China (USTC) took a tour of </a:t>
            </a:r>
            <a:r>
              <a:rPr lang="en-US" sz="1400" b="1" dirty="0" smtClean="0">
                <a:solidFill>
                  <a:schemeClr val="bg1"/>
                </a:solidFill>
              </a:rPr>
              <a:t>PPPL.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36412"/>
      </p:ext>
    </p:extLst>
  </p:cSld>
  <p:clrMapOvr>
    <a:masterClrMapping/>
  </p:clrMapOvr>
  <p:transition xmlns:p14="http://schemas.microsoft.com/office/powerpoint/2010/main" spd="slow" advClick="0" advTm="20639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/>
            </a:gs>
            <a:gs pos="100000">
              <a:schemeClr val="tx1"/>
            </a:gs>
            <a:gs pos="22000">
              <a:schemeClr val="bg1"/>
            </a:gs>
            <a:gs pos="77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134" y="245537"/>
            <a:ext cx="3513666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baseline="30000" dirty="0"/>
              <a:t>PPPL’s security booth </a:t>
            </a:r>
            <a:r>
              <a:rPr lang="en-US" sz="2800" b="1" baseline="30000" dirty="0" smtClean="0"/>
              <a:t>and </a:t>
            </a:r>
            <a:r>
              <a:rPr lang="en-US" sz="2800" b="1" baseline="30000" dirty="0"/>
              <a:t>officers </a:t>
            </a:r>
            <a:r>
              <a:rPr lang="en-US" sz="2800" b="1" baseline="30000" dirty="0" smtClean="0"/>
              <a:t>won </a:t>
            </a:r>
            <a:r>
              <a:rPr lang="en-US" sz="2800" b="1" baseline="30000" dirty="0"/>
              <a:t>high praise </a:t>
            </a:r>
            <a:r>
              <a:rPr lang="en-US" sz="2800" b="1" baseline="30000"/>
              <a:t>in </a:t>
            </a:r>
            <a:r>
              <a:rPr lang="en-US" sz="2800" b="1" baseline="30000" smtClean="0"/>
              <a:t>a DOE </a:t>
            </a:r>
            <a:r>
              <a:rPr lang="en-US" sz="2800" b="1" baseline="30000" dirty="0" smtClean="0"/>
              <a:t>evaluation.</a:t>
            </a:r>
            <a:endParaRPr lang="en-US" sz="2800" b="1" baseline="30000" dirty="0"/>
          </a:p>
        </p:txBody>
      </p:sp>
      <p:pic>
        <p:nvPicPr>
          <p:cNvPr id="2" name="Picture 1" descr="12A1220_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4" y="1259416"/>
            <a:ext cx="5133975" cy="34226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The PPPL Security Booth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66" y="143933"/>
            <a:ext cx="4572000" cy="304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PPPL-LOGO-FNL-158-Y-GRADIENT-KW-LMC_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66" y="3811120"/>
            <a:ext cx="1354027" cy="46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72519"/>
      </p:ext>
    </p:extLst>
  </p:cSld>
  <p:clrMapOvr>
    <a:masterClrMapping/>
  </p:clrMapOvr>
  <p:transition xmlns:p14="http://schemas.microsoft.com/office/powerpoint/2010/main" spd="slow" advClick="0" advTm="21059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BE00"/>
            </a:gs>
            <a:gs pos="68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4586" y="285135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SOS.HEAD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" t="9047" r="6360" b="72059"/>
          <a:stretch/>
        </p:blipFill>
        <p:spPr>
          <a:xfrm>
            <a:off x="0" y="0"/>
            <a:ext cx="9144000" cy="1504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19836" r="15882" b="39592"/>
          <a:stretch/>
        </p:blipFill>
        <p:spPr>
          <a:xfrm>
            <a:off x="347134" y="1566298"/>
            <a:ext cx="8517467" cy="3640712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47134" y="2199650"/>
            <a:ext cx="8517467" cy="30835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hade val="100000"/>
                  <a:satMod val="150000"/>
                  <a:alpha val="57000"/>
                </a:schemeClr>
              </a:gs>
              <a:gs pos="40000">
                <a:schemeClr val="accent1">
                  <a:tint val="70000"/>
                  <a:shade val="100000"/>
                  <a:satMod val="150000"/>
                  <a:alpha val="57000"/>
                </a:schemeClr>
              </a:gs>
              <a:gs pos="100000">
                <a:schemeClr val="accent1">
                  <a:shade val="90000"/>
                  <a:satMod val="110000"/>
                  <a:alpha val="57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501316"/>
      </p:ext>
    </p:extLst>
  </p:cSld>
  <p:clrMapOvr>
    <a:masterClrMapping/>
  </p:clrMapOvr>
  <p:transition xmlns:p14="http://schemas.microsoft.com/office/powerpoint/2010/main" spd="slow" advClick="0" advTm="21160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87398" y="4832355"/>
            <a:ext cx="2924175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000" b="1" dirty="0" smtClean="0">
                <a:solidFill>
                  <a:schemeClr val="tx2">
                    <a:lumMod val="75000"/>
                    <a:alpha val="46000"/>
                  </a:schemeClr>
                </a:solidFill>
                <a:latin typeface="Calibri" charset="0"/>
                <a:cs typeface="+mn-cs"/>
              </a:rPr>
              <a:t>Menu subject to change without notice</a:t>
            </a:r>
            <a:r>
              <a:rPr lang="en-US" sz="1000" dirty="0" smtClean="0">
                <a:solidFill>
                  <a:schemeClr val="tx2">
                    <a:lumMod val="75000"/>
                    <a:alpha val="46000"/>
                  </a:schemeClr>
                </a:solidFill>
                <a:latin typeface="Calibri" charset="0"/>
                <a:cs typeface="+mn-cs"/>
              </a:rPr>
              <a:t>.</a:t>
            </a:r>
          </a:p>
        </p:txBody>
      </p:sp>
      <p:pic>
        <p:nvPicPr>
          <p:cNvPr id="4" name="Picture 3" descr="MENU.S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047750"/>
            <a:ext cx="65246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1036638"/>
            <a:chOff x="143922" y="116682"/>
            <a:chExt cx="9144000" cy="1036638"/>
          </a:xfrm>
        </p:grpSpPr>
        <p:pic>
          <p:nvPicPr>
            <p:cNvPr id="2" name="Picture 1" descr="MENU.HEADER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22" y="116682"/>
              <a:ext cx="9144000" cy="103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64500" y="635001"/>
              <a:ext cx="310906" cy="112780"/>
            </a:xfrm>
            <a:prstGeom prst="rect">
              <a:avLst/>
            </a:prstGeom>
          </p:spPr>
        </p:pic>
      </p:grpSp>
      <p:pic>
        <p:nvPicPr>
          <p:cNvPr id="6" name="Picture 5" descr="MENU.01.14.13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t="31275" r="3960" b="18683"/>
          <a:stretch/>
        </p:blipFill>
        <p:spPr>
          <a:xfrm>
            <a:off x="697556" y="1306222"/>
            <a:ext cx="8344843" cy="354306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Click="0" advTm="40078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52649</TotalTime>
  <Words>125</Words>
  <Application>Microsoft Macintosh PowerPoint</Application>
  <PresentationFormat>On-screen Show (16:9)</PresentationFormat>
  <Paragraphs>17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975</cp:revision>
  <cp:lastPrinted>2012-11-12T18:02:51Z</cp:lastPrinted>
  <dcterms:created xsi:type="dcterms:W3CDTF">2012-10-22T15:52:33Z</dcterms:created>
  <dcterms:modified xsi:type="dcterms:W3CDTF">2013-01-11T20:11:08Z</dcterms:modified>
  <cp:category/>
</cp:coreProperties>
</file>