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02" r:id="rId1"/>
  </p:sldMasterIdLst>
  <p:notesMasterIdLst>
    <p:notesMasterId r:id="rId13"/>
  </p:notesMasterIdLst>
  <p:handoutMasterIdLst>
    <p:handoutMasterId r:id="rId14"/>
  </p:handoutMasterIdLst>
  <p:sldIdLst>
    <p:sldId id="479" r:id="rId2"/>
    <p:sldId id="474" r:id="rId3"/>
    <p:sldId id="478" r:id="rId4"/>
    <p:sldId id="466" r:id="rId5"/>
    <p:sldId id="477" r:id="rId6"/>
    <p:sldId id="475" r:id="rId7"/>
    <p:sldId id="439" r:id="rId8"/>
    <p:sldId id="471" r:id="rId9"/>
    <p:sldId id="480" r:id="rId10"/>
    <p:sldId id="481" r:id="rId11"/>
    <p:sldId id="340" r:id="rId12"/>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kiosk/>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BE"/>
    <a:srgbClr val="FF3E00"/>
    <a:srgbClr val="EF2D1F"/>
    <a:srgbClr val="EF2D24"/>
    <a:srgbClr val="FD0900"/>
    <a:srgbClr val="FD0000"/>
    <a:srgbClr val="FFCC66"/>
    <a:srgbClr val="FFCB45"/>
    <a:srgbClr val="A90021"/>
    <a:srgbClr val="1439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8" autoAdjust="0"/>
    <p:restoredTop sz="99224" autoAdjust="0"/>
  </p:normalViewPr>
  <p:slideViewPr>
    <p:cSldViewPr snapToGrid="0" snapToObjects="1">
      <p:cViewPr>
        <p:scale>
          <a:sx n="156" d="100"/>
          <a:sy n="156" d="100"/>
        </p:scale>
        <p:origin x="-1168" y="-544"/>
      </p:cViewPr>
      <p:guideLst>
        <p:guide orient="horz" pos="3239"/>
        <p:guide pos="2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7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9C53DCE-FBFC-F342-AFA5-6F077C71EE7E}" type="datetime1">
              <a:rPr lang="en-US"/>
              <a:pPr>
                <a:defRPr/>
              </a:pPr>
              <a:t>1/18/14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583265F-31CD-944B-8C64-F736A64C9AD3}" type="slidenum">
              <a:rPr lang="en-US"/>
              <a:pPr>
                <a:defRPr/>
              </a:pPr>
              <a:t>‹#›</a:t>
            </a:fld>
            <a:endParaRPr lang="en-US"/>
          </a:p>
        </p:txBody>
      </p:sp>
    </p:spTree>
    <p:extLst>
      <p:ext uri="{BB962C8B-B14F-4D97-AF65-F5344CB8AC3E}">
        <p14:creationId xmlns:p14="http://schemas.microsoft.com/office/powerpoint/2010/main" val="2965182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2289EBD-AA38-A342-8F46-4C68F3AC6E62}" type="datetime1">
              <a:rPr lang="en-US"/>
              <a:pPr>
                <a:defRPr/>
              </a:pPr>
              <a:t>1/18/14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8E94F65-F006-F345-BE36-FCD9F8C8FE3F}" type="slidenum">
              <a:rPr lang="en-US"/>
              <a:pPr>
                <a:defRPr/>
              </a:pPr>
              <a:t>‹#›</a:t>
            </a:fld>
            <a:endParaRPr lang="en-US"/>
          </a:p>
        </p:txBody>
      </p:sp>
    </p:spTree>
    <p:extLst>
      <p:ext uri="{BB962C8B-B14F-4D97-AF65-F5344CB8AC3E}">
        <p14:creationId xmlns:p14="http://schemas.microsoft.com/office/powerpoint/2010/main" val="191704932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1"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a typeface="ＭＳ Ｐゴシック" charset="0"/>
              <a:cs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DF1C20-A47E-5C4A-8AA2-6FF145CB2CE8}"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E0F4F6-397A-DB4F-9975-11C0B1C4990A}" type="slidenum">
              <a:rPr lang="en-US" sz="1200"/>
              <a:pPr eaLnBrk="1" hangingPunct="1"/>
              <a:t>11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71550"/>
            <a:ext cx="8228013" cy="1445419"/>
          </a:xfrm>
          <a:prstGeom prst="rect">
            <a:avLst/>
          </a:prstGeo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200" y="2480982"/>
            <a:ext cx="8228013" cy="800100"/>
          </a:xfrm>
          <a:prstGeom prst="rect">
            <a:avLst/>
          </a:prstGeo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1A24CD3-204F-4468-8EE4-28A6668D006A}" type="datetimeFigureOut">
              <a:rPr lang="en-US" smtClean="0"/>
              <a:pPr/>
              <a:t>1/18/14</a:t>
            </a:fld>
            <a:endParaRPr lang="en-US"/>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fld id="{2754ED01-E2A0-4C1E-8E21-014B990415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pPr>
              <a:defRPr/>
            </a:pPr>
            <a:fld id="{CB887A7B-5908-014F-8AAE-1F7362F76B68}" type="datetime1">
              <a:rPr lang="en-US" smtClean="0"/>
              <a:pPr>
                <a:defRPr/>
              </a:pPr>
              <a:t>1/18/14</a:t>
            </a:fld>
            <a:endParaRPr lang="en-US"/>
          </a:p>
        </p:txBody>
      </p:sp>
      <p:sp>
        <p:nvSpPr>
          <p:cNvPr id="3" name="Footer Placeholder 2"/>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4305300" y="4767263"/>
            <a:ext cx="533400" cy="273844"/>
          </a:xfrm>
          <a:prstGeom prst="rect">
            <a:avLst/>
          </a:prstGeom>
        </p:spPr>
        <p:txBody>
          <a:bodyPr/>
          <a:lstStyle/>
          <a:p>
            <a:pPr>
              <a:defRPr/>
            </a:pPr>
            <a:fld id="{80DE6FA7-0733-CE4A-A70B-A4ED66C227F2}"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1"/>
            <a:ext cx="3509683" cy="1657350"/>
          </a:xfrm>
          <a:prstGeom prst="rect">
            <a:avLst/>
          </a:prstGeo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04788"/>
            <a:ext cx="3657600" cy="4389835"/>
          </a:xfrm>
          <a:prstGeom prst="rect">
            <a:avLst/>
          </a:prstGeo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200" y="1986803"/>
            <a:ext cx="3509683" cy="2541144"/>
          </a:xfrm>
          <a:prstGeom prst="rect">
            <a:avLst/>
          </a:prstGeo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pPr>
              <a:defRPr/>
            </a:pPr>
            <a:fld id="{5D619CB2-AE81-5D49-BD41-4CCAE826C5B0}" type="datetime1">
              <a:rPr lang="en-US" smtClean="0"/>
              <a:pPr>
                <a:defRPr/>
              </a:pPr>
              <a:t>1/18/14</a:t>
            </a:fld>
            <a:endParaRPr lang="en-US"/>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CE3E87A8-B380-BA47-8EA0-406CD7F68FD8}" type="slidenum">
              <a:rPr lang="en-US" smtClean="0"/>
              <a:pPr>
                <a:defRPr/>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6" y="285751"/>
            <a:ext cx="3635375" cy="1657350"/>
          </a:xfrm>
          <a:prstGeom prst="rect">
            <a:avLst/>
          </a:prstGeo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6" y="1986803"/>
            <a:ext cx="3635375" cy="2629250"/>
          </a:xfrm>
          <a:prstGeom prst="rect">
            <a:avLst/>
          </a:prstGeo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pPr>
              <a:defRPr/>
            </a:pPr>
            <a:fld id="{5855B178-6897-C846-9FD7-FA8D0F21F626}" type="datetime1">
              <a:rPr lang="en-US" smtClean="0"/>
              <a:pPr>
                <a:defRPr/>
              </a:pPr>
              <a:t>1/18/14</a:t>
            </a:fld>
            <a:endParaRPr lang="en-US"/>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8D64EA03-BD01-1343-9DE1-19421FBE5637}" type="slidenum">
              <a:rPr lang="en-US" smtClean="0"/>
              <a:pPr>
                <a:defRPr/>
              </a:pPr>
              <a:t>‹#›</a:t>
            </a:fld>
            <a:endParaRPr lang="en-US"/>
          </a:p>
        </p:txBody>
      </p:sp>
      <p:sp>
        <p:nvSpPr>
          <p:cNvPr id="9" name="Picture Placeholder 8"/>
          <p:cNvSpPr>
            <a:spLocks noGrp="1"/>
          </p:cNvSpPr>
          <p:nvPr>
            <p:ph type="pic" sz="quarter" idx="13"/>
          </p:nvPr>
        </p:nvSpPr>
        <p:spPr>
          <a:xfrm>
            <a:off x="228600" y="857250"/>
            <a:ext cx="4267200" cy="32004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6" y="285751"/>
            <a:ext cx="3635375" cy="1657350"/>
          </a:xfrm>
          <a:prstGeom prst="rect">
            <a:avLst/>
          </a:prstGeo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6" y="1986803"/>
            <a:ext cx="3635375" cy="2629250"/>
          </a:xfrm>
          <a:prstGeom prst="rect">
            <a:avLst/>
          </a:prstGeo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pPr>
              <a:defRPr/>
            </a:pPr>
            <a:fld id="{8A3E085A-081A-084D-8DB5-79122339B9C4}" type="datetime1">
              <a:rPr lang="en-US" smtClean="0"/>
              <a:pPr>
                <a:defRPr/>
              </a:pPr>
              <a:t>1/18/14</a:t>
            </a:fld>
            <a:endParaRPr lang="en-US"/>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a:p>
        </p:txBody>
      </p:sp>
      <p:sp>
        <p:nvSpPr>
          <p:cNvPr id="9" name="Picture Placeholder 8"/>
          <p:cNvSpPr>
            <a:spLocks noGrp="1"/>
          </p:cNvSpPr>
          <p:nvPr>
            <p:ph type="pic" sz="quarter" idx="13"/>
          </p:nvPr>
        </p:nvSpPr>
        <p:spPr>
          <a:xfrm>
            <a:off x="990600" y="1943100"/>
            <a:ext cx="3505200" cy="26289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6" y="945357"/>
            <a:ext cx="1254125" cy="940594"/>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6" y="571500"/>
            <a:ext cx="2092325" cy="1569244"/>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1" y="1926292"/>
            <a:ext cx="8228013" cy="2601656"/>
          </a:xfrm>
          <a:prstGeom prst="rect">
            <a:avLst/>
          </a:prstGeo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a:defRPr/>
            </a:pPr>
            <a:fld id="{BC80160F-568D-024F-8335-8BD058FDF1FA}" type="datetime1">
              <a:rPr lang="en-US" smtClean="0"/>
              <a:pPr>
                <a:defRPr/>
              </a:pPr>
              <a:t>1/18/14</a:t>
            </a:fld>
            <a:endParaRPr lang="en-US"/>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pPr>
              <a:defRPr/>
            </a:pPr>
            <a:fld id="{89E950DD-CB45-0E45-A100-CB472775017C}" type="slidenum">
              <a:rPr lang="en-US" smtClean="0"/>
              <a:pPr>
                <a:defRPr/>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05979"/>
            <a:ext cx="1524000" cy="4388644"/>
          </a:xfrm>
          <a:prstGeom prst="rect">
            <a:avLst/>
          </a:prstGeo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312644"/>
            <a:ext cx="6019800" cy="4211732"/>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a:defRPr/>
            </a:pPr>
            <a:fld id="{F6FC90B1-2386-1D41-85B8-9347A4CBDACA}" type="datetime1">
              <a:rPr lang="en-US" smtClean="0"/>
              <a:pPr>
                <a:defRPr/>
              </a:pPr>
              <a:t>1/18/14</a:t>
            </a:fld>
            <a:endParaRPr lang="en-US"/>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pPr>
              <a:defRPr/>
            </a:pPr>
            <a:fld id="{514CE5DB-8480-3D48-BBEA-756594F4CA7C}" type="slidenum">
              <a:rPr lang="en-US" smtClean="0"/>
              <a:pPr>
                <a:defRPr/>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1/18/14</a:t>
            </a:fld>
            <a:endParaRPr lang="en-US"/>
          </a:p>
        </p:txBody>
      </p:sp>
      <p:sp>
        <p:nvSpPr>
          <p:cNvPr id="4" name="Footer Placeholder 3"/>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739775" y="2077571"/>
            <a:ext cx="7662864" cy="2450377"/>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a:defRPr/>
            </a:pPr>
            <a:fld id="{DC7A8030-0FD6-D246-9B42-DB45DC685505}" type="datetime1">
              <a:rPr lang="en-US" smtClean="0"/>
              <a:pPr>
                <a:defRPr/>
              </a:pPr>
              <a:t>1/18/14</a:t>
            </a:fld>
            <a:endParaRPr lang="en-US"/>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pPr>
              <a:defRPr/>
            </a:pPr>
            <a:fld id="{4187A894-7C5E-1340-A00F-FF4CD8D1F984}" type="slidenum">
              <a:rPr lang="en-US" smtClean="0"/>
              <a:pPr>
                <a:defRPr/>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7521"/>
            <a:ext cx="6400800" cy="1021556"/>
          </a:xfrm>
          <a:prstGeom prst="rect">
            <a:avLst/>
          </a:prstGeo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400" y="2707272"/>
            <a:ext cx="5181601" cy="1125140"/>
          </a:xfrm>
          <a:prstGeom prst="rect">
            <a:avLst/>
          </a:prstGeo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fld id="{B1A24CD3-204F-4468-8EE4-28A6668D006A}" type="datetimeFigureOut">
              <a:rPr lang="en-US" smtClean="0"/>
              <a:pPr/>
              <a:t>1/18/14</a:t>
            </a:fld>
            <a:endParaRPr lang="en-US"/>
          </a:p>
        </p:txBody>
      </p:sp>
      <p:sp>
        <p:nvSpPr>
          <p:cNvPr id="5" name="Footer Placeholder 4"/>
          <p:cNvSpPr>
            <a:spLocks noGrp="1"/>
          </p:cNvSpPr>
          <p:nvPr>
            <p:ph type="ftr" sz="quarter" idx="11"/>
          </p:nvPr>
        </p:nvSpPr>
        <p:spPr>
          <a:xfrm>
            <a:off x="7239000" y="4767263"/>
            <a:ext cx="1446213"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lvl1pPr>
              <a:defRPr>
                <a:solidFill>
                  <a:schemeClr val="bg1"/>
                </a:solidFill>
              </a:defRPr>
            </a:lvl1pPr>
          </a:lstStyle>
          <a:p>
            <a:fld id="{93E4AAA4-6363-4581-962D-1ACCC2D600C5}" type="slidenum">
              <a:rPr lang="en-US" smtClean="0"/>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740664" y="2088356"/>
            <a:ext cx="3767328" cy="2439591"/>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088356"/>
            <a:ext cx="3767328" cy="2439591"/>
          </a:xfrm>
          <a:prstGeom prst="rect">
            <a:avLst/>
          </a:prstGeo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9FA15492-5B9E-6F43-8E60-A4A9FD086FF3}" type="datetime1">
              <a:rPr lang="en-US" smtClean="0"/>
              <a:pPr>
                <a:defRPr/>
              </a:pPr>
              <a:t>1/18/14</a:t>
            </a:fld>
            <a:endParaRPr lang="en-US"/>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347C364D-0116-D647-8F6F-5B1FB640FF94}" type="slidenum">
              <a:rPr lang="en-US" smtClean="0"/>
              <a:pPr>
                <a:defRPr/>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1674158"/>
            <a:ext cx="3767328" cy="571500"/>
          </a:xfrm>
          <a:prstGeom prst="rect">
            <a:avLst/>
          </a:prstGeo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2370045"/>
            <a:ext cx="3767328" cy="2168618"/>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1674158"/>
            <a:ext cx="3767328" cy="571500"/>
          </a:xfrm>
          <a:prstGeom prst="rect">
            <a:avLst/>
          </a:prstGeo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2370045"/>
            <a:ext cx="3767328" cy="2168618"/>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pPr>
              <a:defRPr/>
            </a:pPr>
            <a:fld id="{B63C1875-5082-DB4F-A9B7-B8DACB88AD4E}" type="datetime1">
              <a:rPr lang="en-US" smtClean="0"/>
              <a:pPr>
                <a:defRPr/>
              </a:pPr>
              <a:t>1/18/14</a:t>
            </a:fld>
            <a:endParaRPr lang="en-US"/>
          </a:p>
        </p:txBody>
      </p:sp>
      <p:sp>
        <p:nvSpPr>
          <p:cNvPr id="8" name="Footer Placeholder 7"/>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4305300" y="4767263"/>
            <a:ext cx="533400" cy="273844"/>
          </a:xfrm>
          <a:prstGeom prst="rect">
            <a:avLst/>
          </a:prstGeom>
        </p:spPr>
        <p:txBody>
          <a:bodyPr/>
          <a:lstStyle/>
          <a:p>
            <a:pPr>
              <a:defRPr/>
            </a:pPr>
            <a:fld id="{73D352A9-19AB-784E-A79E-208455803DA0}" type="slidenum">
              <a:rPr lang="en-US" smtClean="0"/>
              <a:pPr>
                <a:defRPr/>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762000" y="2088356"/>
            <a:ext cx="7656512" cy="1165860"/>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1/18/14</a:t>
            </a:fld>
            <a:endParaRPr lang="en-US"/>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a:p>
        </p:txBody>
      </p:sp>
      <p:sp>
        <p:nvSpPr>
          <p:cNvPr id="8" name="Content Placeholder 2"/>
          <p:cNvSpPr>
            <a:spLocks noGrp="1"/>
          </p:cNvSpPr>
          <p:nvPr>
            <p:ph sz="half" idx="13"/>
          </p:nvPr>
        </p:nvSpPr>
        <p:spPr>
          <a:xfrm>
            <a:off x="762000" y="3372802"/>
            <a:ext cx="7656512" cy="1165860"/>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4636008" y="2088356"/>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1/18/14</a:t>
            </a:fld>
            <a:endParaRPr lang="en-US"/>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a:p>
        </p:txBody>
      </p:sp>
      <p:sp>
        <p:nvSpPr>
          <p:cNvPr id="8" name="Content Placeholder 2"/>
          <p:cNvSpPr>
            <a:spLocks noGrp="1"/>
          </p:cNvSpPr>
          <p:nvPr>
            <p:ph sz="half" idx="13"/>
          </p:nvPr>
        </p:nvSpPr>
        <p:spPr>
          <a:xfrm>
            <a:off x="4636008" y="3372802"/>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088356"/>
            <a:ext cx="3767328" cy="2439591"/>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4636008" y="2088356"/>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1/18/14</a:t>
            </a:fld>
            <a:endParaRPr lang="en-US"/>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a:p>
        </p:txBody>
      </p:sp>
      <p:sp>
        <p:nvSpPr>
          <p:cNvPr id="8" name="Content Placeholder 2"/>
          <p:cNvSpPr>
            <a:spLocks noGrp="1"/>
          </p:cNvSpPr>
          <p:nvPr>
            <p:ph sz="half" idx="13"/>
          </p:nvPr>
        </p:nvSpPr>
        <p:spPr>
          <a:xfrm>
            <a:off x="4636008" y="3372802"/>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088356"/>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3372802"/>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Date Placeholder 2"/>
          <p:cNvSpPr>
            <a:spLocks noGrp="1"/>
          </p:cNvSpPr>
          <p:nvPr>
            <p:ph type="dt" sz="half" idx="10"/>
          </p:nvPr>
        </p:nvSpPr>
        <p:spPr>
          <a:xfrm>
            <a:off x="457200" y="4767263"/>
            <a:ext cx="2133600" cy="273844"/>
          </a:xfrm>
          <a:prstGeom prst="rect">
            <a:avLst/>
          </a:prstGeom>
        </p:spPr>
        <p:txBody>
          <a:bodyPr/>
          <a:lstStyle/>
          <a:p>
            <a:pPr>
              <a:defRPr/>
            </a:pPr>
            <a:fld id="{779B24F7-4F80-BE4A-B8A0-C30B09B13516}" type="datetime1">
              <a:rPr lang="en-US" smtClean="0"/>
              <a:pPr>
                <a:defRPr/>
              </a:pPr>
              <a:t>1/18/14</a:t>
            </a:fld>
            <a:endParaRPr lang="en-US"/>
          </a:p>
        </p:txBody>
      </p:sp>
      <p:sp>
        <p:nvSpPr>
          <p:cNvPr id="4" name="Footer Placeholder 3"/>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4305300" y="4767263"/>
            <a:ext cx="533400" cy="273844"/>
          </a:xfrm>
          <a:prstGeom prst="rect">
            <a:avLst/>
          </a:prstGeom>
        </p:spPr>
        <p:txBody>
          <a:bodyPr/>
          <a:lstStyle/>
          <a:p>
            <a:pPr>
              <a:defRPr/>
            </a:pPr>
            <a:fld id="{B4371A92-273D-074E-8CC2-33EBC2DEBFC4}" type="slidenum">
              <a:rPr lang="en-US" smtClean="0"/>
              <a:pPr>
                <a:defRPr/>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503" r:id="rId1"/>
    <p:sldLayoutId id="2147485504" r:id="rId2"/>
    <p:sldLayoutId id="2147485505" r:id="rId3"/>
    <p:sldLayoutId id="2147485506" r:id="rId4"/>
    <p:sldLayoutId id="2147485507" r:id="rId5"/>
    <p:sldLayoutId id="2147485508" r:id="rId6"/>
    <p:sldLayoutId id="2147485509" r:id="rId7"/>
    <p:sldLayoutId id="2147485510" r:id="rId8"/>
    <p:sldLayoutId id="2147485511" r:id="rId9"/>
    <p:sldLayoutId id="2147485512" r:id="rId10"/>
    <p:sldLayoutId id="2147485513" r:id="rId11"/>
    <p:sldLayoutId id="2147485514" r:id="rId12"/>
    <p:sldLayoutId id="2147485515" r:id="rId13"/>
    <p:sldLayoutId id="2147485516" r:id="rId14"/>
    <p:sldLayoutId id="2147485517" r:id="rId15"/>
    <p:sldLayoutId id="2147485518" r:id="rId16"/>
  </p:sldLayoutIdLst>
  <p:transition xmlns:p14="http://schemas.microsoft.com/office/powerpoint/2010/main" spd="slow">
    <p:pull dir="d"/>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1" Type="http://schemas.openxmlformats.org/officeDocument/2006/relationships/slideLayout" Target="../slideLayouts/slideLayout10.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1.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hyperlink" Target="mailto:dortiz@ppp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96278"/>
            <a:ext cx="9156700" cy="1102519"/>
          </a:xfrm>
          <a:ln>
            <a:miter lim="800000"/>
            <a:headEnd/>
            <a:tailEnd/>
          </a:ln>
          <a:effectLst>
            <a:softEdge rad="76200"/>
          </a:effectLst>
          <a:extLst/>
        </p:spPr>
        <p:txBody>
          <a:bodyPr rtlCol="0">
            <a:noAutofit/>
          </a:bodyPr>
          <a:lstStyle/>
          <a:p>
            <a:pPr eaLnBrk="1" fontAlgn="auto" hangingPunct="1">
              <a:spcAft>
                <a:spcPts val="0"/>
              </a:spcAft>
              <a:defRPr/>
            </a:pPr>
            <a:r>
              <a:rPr lang="en-US" sz="6600" b="1" i="1" dirty="0" smtClean="0">
                <a:ln w="22225" cap="flat" cmpd="sng" algn="ctr">
                  <a:solidFill>
                    <a:schemeClr val="bg1"/>
                  </a:solidFill>
                  <a:prstDash val="solid"/>
                  <a:round/>
                  <a:headEnd type="none" w="med" len="med"/>
                  <a:tailEnd type="none" w="med" len="med"/>
                </a:ln>
                <a:solidFill>
                  <a:srgbClr val="FF6600"/>
                </a:solidFill>
                <a:effectLst>
                  <a:outerShdw blurRad="50800" dist="38100" dir="2700000">
                    <a:srgbClr val="000000">
                      <a:alpha val="95000"/>
                    </a:srgbClr>
                  </a:outerShdw>
                </a:effectLst>
                <a:latin typeface="Rockwell"/>
                <a:ea typeface="+mj-ea"/>
                <a:cs typeface="Rockwell"/>
              </a:rPr>
              <a:t>This Week </a:t>
            </a:r>
            <a:r>
              <a:rPr lang="en-US" sz="3600" b="1" i="1" normalizeH="1" dirty="0" smtClean="0">
                <a:ln w="19050" cap="flat" cmpd="sng" algn="ctr">
                  <a:solidFill>
                    <a:schemeClr val="bg1"/>
                  </a:solidFill>
                  <a:prstDash val="solid"/>
                  <a:round/>
                  <a:headEnd type="none" w="med" len="med"/>
                  <a:tailEnd type="none" w="med" len="med"/>
                </a:ln>
                <a:solidFill>
                  <a:srgbClr val="FF6600"/>
                </a:solidFill>
                <a:effectLst>
                  <a:outerShdw blurRad="50800" dist="38100" dir="2700000">
                    <a:srgbClr val="000000">
                      <a:alpha val="95000"/>
                    </a:srgbClr>
                  </a:outerShdw>
                </a:effectLst>
                <a:latin typeface="Rockwell"/>
                <a:ea typeface="+mj-ea"/>
                <a:cs typeface="Rockwell"/>
              </a:rPr>
              <a:t>@</a:t>
            </a:r>
            <a:r>
              <a:rPr lang="en-US" sz="6600" b="1" i="1" dirty="0" smtClean="0">
                <a:ln w="22225" cap="flat" cmpd="sng" algn="ctr">
                  <a:solidFill>
                    <a:schemeClr val="bg1"/>
                  </a:solidFill>
                  <a:prstDash val="solid"/>
                  <a:round/>
                  <a:headEnd type="none" w="med" len="med"/>
                  <a:tailEnd type="none" w="med" len="med"/>
                </a:ln>
                <a:solidFill>
                  <a:srgbClr val="FF6600"/>
                </a:solidFill>
                <a:effectLst>
                  <a:outerShdw blurRad="50800" dist="38100" dir="2700000">
                    <a:srgbClr val="000000">
                      <a:alpha val="95000"/>
                    </a:srgbClr>
                  </a:outerShdw>
                </a:effectLst>
                <a:latin typeface="Rockwell"/>
                <a:ea typeface="+mj-ea"/>
                <a:cs typeface="Rockwell"/>
              </a:rPr>
              <a:t> </a:t>
            </a:r>
            <a:r>
              <a:rPr lang="en-US" b="1" i="1" dirty="0" smtClean="0">
                <a:ln w="22225" cap="flat" cmpd="sng" algn="ctr">
                  <a:solidFill>
                    <a:schemeClr val="bg1"/>
                  </a:solidFill>
                  <a:prstDash val="solid"/>
                  <a:round/>
                  <a:headEnd type="none" w="med" len="med"/>
                  <a:tailEnd type="none" w="med" len="med"/>
                </a:ln>
                <a:solidFill>
                  <a:srgbClr val="FF6600"/>
                </a:solidFill>
                <a:effectLst>
                  <a:outerShdw blurRad="50800" dist="38100" dir="2700000">
                    <a:srgbClr val="000000">
                      <a:alpha val="95000"/>
                    </a:srgbClr>
                  </a:outerShdw>
                </a:effectLst>
                <a:latin typeface="Rockwell"/>
                <a:ea typeface="+mj-ea"/>
                <a:cs typeface="Rockwell"/>
              </a:rPr>
              <a:t>PPPL</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l="-1" r="-338"/>
          <a:stretch/>
        </p:blipFill>
        <p:spPr bwMode="auto">
          <a:xfrm>
            <a:off x="724383" y="1498999"/>
            <a:ext cx="7634817" cy="1524372"/>
          </a:xfrm>
          <a:prstGeom prst="rect">
            <a:avLst/>
          </a:prstGeom>
          <a:noFill/>
          <a:ln>
            <a:noFill/>
          </a:ln>
          <a:effectLst>
            <a:outerShdw blurRad="50800" dist="114300" dir="2700000"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153355" y="-237613"/>
            <a:ext cx="184666" cy="461665"/>
          </a:xfrm>
          <a:prstGeom prst="rect">
            <a:avLst/>
          </a:prstGeom>
          <a:noFill/>
        </p:spPr>
        <p:txBody>
          <a:bodyPr wrap="none" rtlCol="0">
            <a:spAutoFit/>
          </a:bodyPr>
          <a:lstStyle/>
          <a:p>
            <a:endParaRPr lang="en-US"/>
          </a:p>
        </p:txBody>
      </p:sp>
      <p:sp>
        <p:nvSpPr>
          <p:cNvPr id="5" name="Subtitle 2"/>
          <p:cNvSpPr txBox="1">
            <a:spLocks/>
          </p:cNvSpPr>
          <p:nvPr/>
        </p:nvSpPr>
        <p:spPr bwMode="auto">
          <a:xfrm>
            <a:off x="-32564" y="4551820"/>
            <a:ext cx="9156696" cy="673100"/>
          </a:xfrm>
          <a:prstGeom prst="rect">
            <a:avLst/>
          </a:prstGeom>
          <a:solidFill>
            <a:schemeClr val="bg1">
              <a:alpha val="41000"/>
            </a:schemeClr>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anchor="ctr">
            <a:normAutofit/>
          </a:bodyPr>
          <a:lstStyle/>
          <a:p>
            <a:pPr algn="ctr" fontAlgn="auto">
              <a:spcBef>
                <a:spcPct val="20000"/>
              </a:spcBef>
              <a:spcAft>
                <a:spcPts val="0"/>
              </a:spcAft>
              <a:buFont typeface="Arial"/>
              <a:buNone/>
              <a:defRPr/>
            </a:pPr>
            <a:r>
              <a:rPr lang="en-US" sz="1600" b="1" i="1" dirty="0">
                <a:ln w="22225" cmpd="sng">
                  <a:solidFill>
                    <a:schemeClr val="tx1">
                      <a:alpha val="0"/>
                    </a:schemeClr>
                  </a:solidFill>
                </a:ln>
                <a:solidFill>
                  <a:schemeClr val="bg1"/>
                </a:solidFill>
                <a:effectLst>
                  <a:outerShdw blurRad="50800" dist="38100" dir="2700000" algn="tl" rotWithShape="0">
                    <a:srgbClr val="000000">
                      <a:alpha val="29000"/>
                    </a:srgbClr>
                  </a:outerShdw>
                </a:effectLst>
                <a:latin typeface="Verdana"/>
                <a:cs typeface="Verdana"/>
              </a:rPr>
              <a:t>From the PPPL Office of Communications</a:t>
            </a:r>
          </a:p>
        </p:txBody>
      </p:sp>
      <p:sp>
        <p:nvSpPr>
          <p:cNvPr id="6" name="Subtitle 5"/>
          <p:cNvSpPr>
            <a:spLocks noGrp="1"/>
          </p:cNvSpPr>
          <p:nvPr>
            <p:ph type="subTitle" idx="1"/>
          </p:nvPr>
        </p:nvSpPr>
        <p:spPr>
          <a:xfrm>
            <a:off x="0" y="2940665"/>
            <a:ext cx="9156700" cy="800100"/>
          </a:xfrm>
          <a:noFill/>
          <a:effectLst/>
          <a:scene3d>
            <a:camera prst="orthographicFront"/>
            <a:lightRig rig="threePt" dir="t"/>
          </a:scene3d>
          <a:sp3d>
            <a:bevelT/>
          </a:sp3d>
        </p:spPr>
        <p:txBody>
          <a:bodyPr>
            <a:normAutofit/>
          </a:bodyPr>
          <a:lstStyle/>
          <a:p>
            <a:r>
              <a:rPr lang="en-US" sz="4400" b="1" dirty="0" smtClean="0">
                <a:solidFill>
                  <a:srgbClr val="FFFFBE"/>
                </a:solidFill>
                <a:effectLst>
                  <a:outerShdw blurRad="53975" dist="25400" dir="2700000" sx="101000" sy="101000" algn="tl" rotWithShape="0">
                    <a:srgbClr val="000000"/>
                  </a:outerShdw>
                </a:effectLst>
                <a:latin typeface="Rockwell"/>
                <a:cs typeface="Rockwell"/>
              </a:rPr>
              <a:t>January </a:t>
            </a:r>
            <a:r>
              <a:rPr lang="en-US" sz="4400" b="1" smtClean="0">
                <a:solidFill>
                  <a:srgbClr val="FFFFBE"/>
                </a:solidFill>
                <a:effectLst>
                  <a:outerShdw blurRad="53975" dist="25400" dir="2700000" sx="101000" sy="101000" algn="tl" rotWithShape="0">
                    <a:srgbClr val="000000"/>
                  </a:outerShdw>
                </a:effectLst>
                <a:latin typeface="Rockwell"/>
                <a:cs typeface="Rockwell"/>
              </a:rPr>
              <a:t>20-24, </a:t>
            </a:r>
            <a:r>
              <a:rPr lang="en-US" sz="4400" b="1" dirty="0" smtClean="0">
                <a:solidFill>
                  <a:srgbClr val="FFFFBE"/>
                </a:solidFill>
                <a:effectLst>
                  <a:outerShdw blurRad="53975" dist="25400" dir="2700000" sx="101000" sy="101000" algn="tl" rotWithShape="0">
                    <a:srgbClr val="000000"/>
                  </a:outerShdw>
                </a:effectLst>
                <a:latin typeface="Rockwell"/>
                <a:cs typeface="Rockwell"/>
              </a:rPr>
              <a:t>2014</a:t>
            </a:r>
            <a:endParaRPr lang="en-US" sz="4400" b="1" dirty="0">
              <a:solidFill>
                <a:srgbClr val="FFFFBE"/>
              </a:solidFill>
              <a:effectLst>
                <a:outerShdw blurRad="53975" dist="25400" dir="2700000" sx="101000" sy="101000" algn="tl" rotWithShape="0">
                  <a:srgbClr val="000000"/>
                </a:outerShdw>
              </a:effectLst>
              <a:latin typeface="Rockwell"/>
              <a:cs typeface="Rockwell"/>
            </a:endParaRPr>
          </a:p>
        </p:txBody>
      </p:sp>
    </p:spTree>
    <p:extLst>
      <p:ext uri="{BB962C8B-B14F-4D97-AF65-F5344CB8AC3E}">
        <p14:creationId xmlns:p14="http://schemas.microsoft.com/office/powerpoint/2010/main" val="4062756971"/>
      </p:ext>
    </p:extLst>
  </p:cSld>
  <p:clrMapOvr>
    <a:masterClrMapping/>
  </p:clrMapOvr>
  <p:transition xmlns:p14="http://schemas.microsoft.com/office/powerpoint/2010/main" spd="slow" advClick="0" advTm="22942">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4000"/>
                                        <p:tgtEl>
                                          <p:spTgt spid="9"/>
                                        </p:tgtEl>
                                      </p:cBhvr>
                                    </p:animEffect>
                                  </p:childTnLst>
                                </p:cTn>
                              </p:par>
                            </p:childTnLst>
                          </p:cTn>
                        </p:par>
                        <p:par>
                          <p:cTn id="8" fill="hold">
                            <p:stCondLst>
                              <p:cond delay="4000"/>
                            </p:stCondLst>
                            <p:childTnLst>
                              <p:par>
                                <p:cTn id="9" presetID="10" presetClass="exit" presetSubtype="0" fill="hold" nodeType="afterEffect">
                                  <p:stCondLst>
                                    <p:cond delay="3000"/>
                                  </p:stCondLst>
                                  <p:childTnLst>
                                    <p:animEffect transition="out" filter="fade">
                                      <p:cBhvr>
                                        <p:cTn id="10" dur="2000"/>
                                        <p:tgtEl>
                                          <p:spTgt spid="9"/>
                                        </p:tgtEl>
                                      </p:cBhvr>
                                    </p:animEffect>
                                    <p:set>
                                      <p:cBhvr>
                                        <p:cTn id="11" dur="1" fill="hold">
                                          <p:stCondLst>
                                            <p:cond delay="1999"/>
                                          </p:stCondLst>
                                        </p:cTn>
                                        <p:tgtEl>
                                          <p:spTgt spid="9"/>
                                        </p:tgtEl>
                                        <p:attrNameLst>
                                          <p:attrName>style.visibility</p:attrName>
                                        </p:attrNameLst>
                                      </p:cBhvr>
                                      <p:to>
                                        <p:strVal val="hidden"/>
                                      </p:to>
                                    </p:set>
                                  </p:childTnLst>
                                </p:cTn>
                              </p:par>
                            </p:childTnLst>
                          </p:cTn>
                        </p:par>
                        <p:par>
                          <p:cTn id="12" fill="hold">
                            <p:stCondLst>
                              <p:cond delay="90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3000" fill="hold"/>
                                        <p:tgtEl>
                                          <p:spTgt spid="2"/>
                                        </p:tgtEl>
                                        <p:attrNameLst>
                                          <p:attrName>ppt_w</p:attrName>
                                        </p:attrNameLst>
                                      </p:cBhvr>
                                      <p:tavLst>
                                        <p:tav tm="0">
                                          <p:val>
                                            <p:fltVal val="0"/>
                                          </p:val>
                                        </p:tav>
                                        <p:tav tm="100000">
                                          <p:val>
                                            <p:strVal val="#ppt_w"/>
                                          </p:val>
                                        </p:tav>
                                      </p:tavLst>
                                    </p:anim>
                                    <p:anim calcmode="lin" valueType="num">
                                      <p:cBhvr>
                                        <p:cTn id="16" dur="3000" fill="hold"/>
                                        <p:tgtEl>
                                          <p:spTgt spid="2"/>
                                        </p:tgtEl>
                                        <p:attrNameLst>
                                          <p:attrName>ppt_h</p:attrName>
                                        </p:attrNameLst>
                                      </p:cBhvr>
                                      <p:tavLst>
                                        <p:tav tm="0">
                                          <p:val>
                                            <p:fltVal val="0"/>
                                          </p:val>
                                        </p:tav>
                                        <p:tav tm="100000">
                                          <p:val>
                                            <p:strVal val="#ppt_h"/>
                                          </p:val>
                                        </p:tav>
                                      </p:tavLst>
                                    </p:anim>
                                    <p:animEffect transition="in" filter="fade">
                                      <p:cBhvr>
                                        <p:cTn id="17" dur="3000"/>
                                        <p:tgtEl>
                                          <p:spTgt spid="2"/>
                                        </p:tgtEl>
                                      </p:cBhvr>
                                    </p:animEffect>
                                  </p:childTnLst>
                                </p:cTn>
                              </p:par>
                            </p:childTnLst>
                          </p:cTn>
                        </p:par>
                        <p:par>
                          <p:cTn id="18" fill="hold">
                            <p:stCondLst>
                              <p:cond delay="12000"/>
                            </p:stCondLst>
                            <p:childTnLst>
                              <p:par>
                                <p:cTn id="19" presetID="2" presetClass="entr" presetSubtype="4"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0"/>
                            </p:stCondLst>
                            <p:childTnLst>
                              <p:par>
                                <p:cTn id="24" presetID="2" presetClass="entr" presetSubtype="4" fill="hold" grpId="0" nodeType="afterEffect">
                                  <p:stCondLst>
                                    <p:cond delay="10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3000" fill="hold"/>
                                        <p:tgtEl>
                                          <p:spTgt spid="5"/>
                                        </p:tgtEl>
                                        <p:attrNameLst>
                                          <p:attrName>ppt_x</p:attrName>
                                        </p:attrNameLst>
                                      </p:cBhvr>
                                      <p:tavLst>
                                        <p:tav tm="0">
                                          <p:val>
                                            <p:strVal val="#ppt_x"/>
                                          </p:val>
                                        </p:tav>
                                        <p:tav tm="100000">
                                          <p:val>
                                            <p:strVal val="#ppt_x"/>
                                          </p:val>
                                        </p:tav>
                                      </p:tavLst>
                                    </p:anim>
                                    <p:anim calcmode="lin" valueType="num">
                                      <p:cBhvr additive="base">
                                        <p:cTn id="27"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9297"/>
            <a:ext cx="9144000" cy="2735981"/>
          </a:xfrm>
        </p:spPr>
        <p:txBody>
          <a:bodyPr/>
          <a:lstStyle/>
          <a:p>
            <a:pPr>
              <a:spcBef>
                <a:spcPts val="0"/>
              </a:spcBef>
            </a:pPr>
            <a:r>
              <a:rPr lang="en-US" sz="2800" b="1" dirty="0" smtClean="0">
                <a:solidFill>
                  <a:schemeClr val="bg2">
                    <a:lumMod val="25000"/>
                  </a:schemeClr>
                </a:solidFill>
              </a:rPr>
              <a:t>Princeton University and PPPL’s Annual </a:t>
            </a:r>
            <a:br>
              <a:rPr lang="en-US" sz="2800" b="1" dirty="0" smtClean="0">
                <a:solidFill>
                  <a:schemeClr val="bg2">
                    <a:lumMod val="25000"/>
                  </a:schemeClr>
                </a:solidFill>
              </a:rPr>
            </a:br>
            <a:r>
              <a:rPr lang="en-US" sz="2800" b="1" dirty="0" smtClean="0">
                <a:solidFill>
                  <a:schemeClr val="bg2">
                    <a:lumMod val="25000"/>
                  </a:schemeClr>
                </a:solidFill>
              </a:rPr>
              <a:t>Business Clothing Drive</a:t>
            </a:r>
            <a:r>
              <a:rPr lang="en-US" sz="2400" b="1" dirty="0" smtClean="0">
                <a:solidFill>
                  <a:schemeClr val="bg2">
                    <a:lumMod val="25000"/>
                  </a:schemeClr>
                </a:solidFill>
              </a:rPr>
              <a:t/>
            </a:r>
            <a:br>
              <a:rPr lang="en-US" sz="2400" b="1" dirty="0" smtClean="0">
                <a:solidFill>
                  <a:schemeClr val="bg2">
                    <a:lumMod val="25000"/>
                  </a:schemeClr>
                </a:solidFill>
              </a:rPr>
            </a:br>
            <a:r>
              <a:rPr lang="en-US" sz="3600" b="1" dirty="0">
                <a:solidFill>
                  <a:schemeClr val="bg2">
                    <a:lumMod val="25000"/>
                  </a:schemeClr>
                </a:solidFill>
              </a:rPr>
              <a:t/>
            </a:r>
            <a:br>
              <a:rPr lang="en-US" sz="3600" b="1" dirty="0">
                <a:solidFill>
                  <a:schemeClr val="bg2">
                    <a:lumMod val="25000"/>
                  </a:schemeClr>
                </a:solidFill>
              </a:rPr>
            </a:br>
            <a:r>
              <a:rPr lang="en-US" sz="3600" b="1" dirty="0" smtClean="0">
                <a:solidFill>
                  <a:srgbClr val="3366FF"/>
                </a:solidFill>
              </a:rPr>
              <a:t/>
            </a:r>
            <a:br>
              <a:rPr lang="en-US" sz="3600" b="1" dirty="0" smtClean="0">
                <a:solidFill>
                  <a:srgbClr val="3366FF"/>
                </a:solidFill>
              </a:rPr>
            </a:br>
            <a:endParaRPr lang="en-US" sz="3600" b="1" dirty="0">
              <a:solidFill>
                <a:srgbClr val="3366FF"/>
              </a:solidFill>
            </a:endParaRPr>
          </a:p>
        </p:txBody>
      </p:sp>
      <p:grpSp>
        <p:nvGrpSpPr>
          <p:cNvPr id="3" name="Group 2"/>
          <p:cNvGrpSpPr/>
          <p:nvPr/>
        </p:nvGrpSpPr>
        <p:grpSpPr>
          <a:xfrm>
            <a:off x="1001302" y="1251209"/>
            <a:ext cx="7316261" cy="2890318"/>
            <a:chOff x="1001302" y="1251209"/>
            <a:chExt cx="7316261" cy="2890318"/>
          </a:xfrm>
        </p:grpSpPr>
        <p:pic>
          <p:nvPicPr>
            <p:cNvPr id="4" name="Picture 3"/>
            <p:cNvPicPr>
              <a:picLocks noChangeAspect="1"/>
            </p:cNvPicPr>
            <p:nvPr/>
          </p:nvPicPr>
          <p:blipFill>
            <a:blip r:embed="rId3"/>
            <a:stretch>
              <a:fillRect/>
            </a:stretch>
          </p:blipFill>
          <p:spPr>
            <a:xfrm>
              <a:off x="1001302" y="1251209"/>
              <a:ext cx="2223612" cy="2890318"/>
            </a:xfrm>
            <a:prstGeom prst="rect">
              <a:avLst/>
            </a:prstGeom>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4025012" y="1251209"/>
              <a:ext cx="4292551" cy="2890318"/>
            </a:xfrm>
            <a:prstGeom prst="rect">
              <a:avLst/>
            </a:prstGeom>
            <a:effectLst>
              <a:outerShdw blurRad="50800" dist="38100" dir="2700000" algn="tl" rotWithShape="0">
                <a:srgbClr val="000000">
                  <a:alpha val="43000"/>
                </a:srgbClr>
              </a:outerShdw>
            </a:effectLst>
          </p:spPr>
        </p:pic>
      </p:grpSp>
      <p:sp>
        <p:nvSpPr>
          <p:cNvPr id="6" name="TextBox 5"/>
          <p:cNvSpPr txBox="1"/>
          <p:nvPr/>
        </p:nvSpPr>
        <p:spPr>
          <a:xfrm>
            <a:off x="106325" y="4263556"/>
            <a:ext cx="9144000" cy="738664"/>
          </a:xfrm>
          <a:prstGeom prst="rect">
            <a:avLst/>
          </a:prstGeom>
          <a:noFill/>
        </p:spPr>
        <p:txBody>
          <a:bodyPr wrap="square" rtlCol="0">
            <a:spAutoFit/>
          </a:bodyPr>
          <a:lstStyle/>
          <a:p>
            <a:r>
              <a:rPr lang="en-US" sz="1400" dirty="0" smtClean="0">
                <a:solidFill>
                  <a:schemeClr val="bg2">
                    <a:lumMod val="25000"/>
                  </a:schemeClr>
                </a:solidFill>
                <a:latin typeface="+mn-lt"/>
              </a:rPr>
              <a:t>Please donate gently used business attire for men and women.  The clothes will be distributed by several Mercer County organizations.  PPPL is also collecting used eyeglasses, as well as unwanted stuffed toys to create dog toys.  The drop off location is Room A116 between 8 a.m. and 9 a.m. and 12:30 p.m. and 1:30 p.m. from Jan. 22 – Jan. 29.</a:t>
            </a:r>
            <a:endParaRPr lang="en-US" sz="1400" dirty="0">
              <a:solidFill>
                <a:schemeClr val="bg2">
                  <a:lumMod val="25000"/>
                </a:schemeClr>
              </a:solidFill>
              <a:latin typeface="+mn-lt"/>
            </a:endParaRPr>
          </a:p>
        </p:txBody>
      </p:sp>
    </p:spTree>
    <p:extLst>
      <p:ext uri="{BB962C8B-B14F-4D97-AF65-F5344CB8AC3E}">
        <p14:creationId xmlns:p14="http://schemas.microsoft.com/office/powerpoint/2010/main" val="3182604923"/>
      </p:ext>
    </p:extLst>
  </p:cSld>
  <p:clrMapOvr>
    <a:masterClrMapping/>
  </p:clrMapOvr>
  <mc:AlternateContent xmlns:mc="http://schemas.openxmlformats.org/markup-compatibility/2006" xmlns:p14="http://schemas.microsoft.com/office/powerpoint/2010/main">
    <mc:Choice Requires="p14">
      <p:transition spd="slow" p14:dur="1600" advClick="0" advTm="22000">
        <p:blinds dir="vert"/>
      </p:transition>
    </mc:Choice>
    <mc:Fallback xmlns="">
      <p:transition xmlns:p14="http://schemas.microsoft.com/office/powerpoint/2010/main" spd="slow" advClick="0" advTm="22000">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3000"/>
                                        <p:tgtEl>
                                          <p:spTgt spid="3"/>
                                        </p:tgtEl>
                                      </p:cBhvr>
                                    </p:animEffect>
                                  </p:childTnLst>
                                </p:cTn>
                              </p:par>
                            </p:childTnLst>
                          </p:cTn>
                        </p:par>
                        <p:par>
                          <p:cTn id="13" fill="hold">
                            <p:stCondLst>
                              <p:cond delay="5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ppt_x</p:attrName>
                                        </p:attrNameLst>
                                      </p:cBhvr>
                                      <p:tavLst>
                                        <p:tav tm="0">
                                          <p:val>
                                            <p:strVal val="#ppt_x"/>
                                          </p:val>
                                        </p:tav>
                                        <p:tav tm="100000">
                                          <p:val>
                                            <p:strVal val="#ppt_x"/>
                                          </p:val>
                                        </p:tav>
                                      </p:tavLst>
                                    </p:anim>
                                    <p:anim calcmode="lin" valueType="num">
                                      <p:cBhvr>
                                        <p:cTn id="18"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231467" y="4927605"/>
            <a:ext cx="184666" cy="461665"/>
          </a:xfrm>
          <a:prstGeom prst="rect">
            <a:avLst/>
          </a:prstGeom>
          <a:noFill/>
        </p:spPr>
        <p:txBody>
          <a:bodyPr wrap="none" rtlCol="0">
            <a:spAutoFit/>
          </a:bodyPr>
          <a:lstStyle/>
          <a:p>
            <a:endParaRPr lang="en-US" dirty="0"/>
          </a:p>
        </p:txBody>
      </p:sp>
      <p:sp>
        <p:nvSpPr>
          <p:cNvPr id="34" name="TextBox 33"/>
          <p:cNvSpPr txBox="1">
            <a:spLocks noChangeArrowheads="1"/>
          </p:cNvSpPr>
          <p:nvPr/>
        </p:nvSpPr>
        <p:spPr bwMode="auto">
          <a:xfrm>
            <a:off x="1028188" y="4848035"/>
            <a:ext cx="2924175" cy="230832"/>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900" dirty="0" smtClean="0">
                <a:solidFill>
                  <a:srgbClr val="A90021"/>
                </a:solidFill>
                <a:latin typeface="Calibri" charset="0"/>
                <a:cs typeface="+mn-cs"/>
              </a:rPr>
              <a:t>Menu subject to change without notice.</a:t>
            </a:r>
          </a:p>
        </p:txBody>
      </p:sp>
      <p:sp>
        <p:nvSpPr>
          <p:cNvPr id="4" name="TextBox 3"/>
          <p:cNvSpPr txBox="1"/>
          <p:nvPr/>
        </p:nvSpPr>
        <p:spPr>
          <a:xfrm>
            <a:off x="1642140" y="2918047"/>
            <a:ext cx="184666" cy="461665"/>
          </a:xfrm>
          <a:prstGeom prst="rect">
            <a:avLst/>
          </a:prstGeom>
          <a:noFill/>
        </p:spPr>
        <p:txBody>
          <a:bodyPr wrap="none" rtlCol="0">
            <a:spAutoFit/>
          </a:bodyPr>
          <a:lstStyle/>
          <a:p>
            <a:endParaRPr lang="en-US"/>
          </a:p>
        </p:txBody>
      </p:sp>
      <p:pic>
        <p:nvPicPr>
          <p:cNvPr id="2" name="Picture 1" descr="Menu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206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22870">
        <p:fade/>
      </p:transition>
    </mc:Choice>
    <mc:Fallback xmlns="">
      <p:transition xmlns:p14="http://schemas.microsoft.com/office/powerpoint/2010/main" spd="med" advClick="0" advTm="2287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500"/>
                                        <p:tgtEl>
                                          <p:spTgt spid="34"/>
                                        </p:tgtEl>
                                      </p:cBhvr>
                                    </p:animEffect>
                                  </p:childTnLst>
                                </p:cTn>
                              </p:par>
                            </p:childTnLst>
                          </p:cTn>
                        </p:par>
                        <p:par>
                          <p:cTn id="8" fill="hold">
                            <p:stCondLst>
                              <p:cond delay="55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pic>
        <p:nvPicPr>
          <p:cNvPr id="2" name="Picture 1" descr="MLK.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178" y="1955209"/>
            <a:ext cx="3088928" cy="2055541"/>
          </a:xfrm>
          <a:prstGeom prst="rect">
            <a:avLst/>
          </a:prstGeom>
          <a:effectLst>
            <a:glow rad="88900">
              <a:schemeClr val="bg1">
                <a:alpha val="85000"/>
              </a:schemeClr>
            </a:glow>
          </a:effectLst>
        </p:spPr>
      </p:pic>
      <p:grpSp>
        <p:nvGrpSpPr>
          <p:cNvPr id="18" name="Group 17"/>
          <p:cNvGrpSpPr/>
          <p:nvPr/>
        </p:nvGrpSpPr>
        <p:grpSpPr>
          <a:xfrm>
            <a:off x="1" y="94512"/>
            <a:ext cx="9143998" cy="983949"/>
            <a:chOff x="1" y="94512"/>
            <a:chExt cx="9143998" cy="983949"/>
          </a:xfrm>
        </p:grpSpPr>
        <p:sp>
          <p:nvSpPr>
            <p:cNvPr id="8" name="TextBox 7"/>
            <p:cNvSpPr txBox="1"/>
            <p:nvPr/>
          </p:nvSpPr>
          <p:spPr>
            <a:xfrm>
              <a:off x="1" y="94512"/>
              <a:ext cx="9143998" cy="707886"/>
            </a:xfrm>
            <a:prstGeom prst="rect">
              <a:avLst/>
            </a:prstGeom>
            <a:noFill/>
          </p:spPr>
          <p:txBody>
            <a:bodyPr wrap="square" rtlCol="0">
              <a:spAutoFit/>
            </a:bodyPr>
            <a:lstStyle/>
            <a:p>
              <a:r>
                <a:rPr lang="en-US" sz="3600" dirty="0" smtClean="0">
                  <a:latin typeface="Abadi MT Condensed Extra Bold"/>
                  <a:cs typeface="Abadi MT Condensed Extra Bold"/>
                </a:rPr>
                <a:t> </a:t>
              </a:r>
              <a:r>
                <a:rPr lang="en-US" sz="3600" dirty="0" smtClean="0">
                  <a:solidFill>
                    <a:schemeClr val="bg2">
                      <a:lumMod val="50000"/>
                    </a:schemeClr>
                  </a:solidFill>
                  <a:latin typeface="Abadi MT Condensed Extra Bold"/>
                  <a:cs typeface="Abadi MT Condensed Extra Bold"/>
                </a:rPr>
                <a:t>   </a:t>
              </a:r>
              <a:r>
                <a:rPr lang="en-US" sz="4000" dirty="0" smtClean="0">
                  <a:solidFill>
                    <a:schemeClr val="bg2">
                      <a:lumMod val="50000"/>
                    </a:schemeClr>
                  </a:solidFill>
                  <a:effectLst>
                    <a:glow rad="12700">
                      <a:schemeClr val="tx1"/>
                    </a:glow>
                  </a:effectLst>
                  <a:latin typeface="Abadi MT Condensed Extra Bold"/>
                  <a:cs typeface="Abadi MT Condensed Extra Bold"/>
                </a:rPr>
                <a:t>Martin Luther King Jr.</a:t>
              </a:r>
              <a:r>
                <a:rPr lang="en-US" sz="4000" dirty="0" smtClean="0">
                  <a:solidFill>
                    <a:schemeClr val="bg2">
                      <a:lumMod val="50000"/>
                    </a:schemeClr>
                  </a:solidFill>
                  <a:latin typeface="Abadi MT Condensed Extra Bold"/>
                  <a:cs typeface="Abadi MT Condensed Extra Bold"/>
                </a:rPr>
                <a:t>          </a:t>
              </a:r>
              <a:r>
                <a:rPr lang="en-US" sz="3800" dirty="0" smtClean="0">
                  <a:solidFill>
                    <a:schemeClr val="bg2">
                      <a:lumMod val="50000"/>
                    </a:schemeClr>
                  </a:solidFill>
                  <a:latin typeface="Abadi MT Condensed Extra Bold"/>
                  <a:cs typeface="Abadi MT Condensed Extra Bold"/>
                </a:rPr>
                <a:t>Day of Service</a:t>
              </a:r>
              <a:endParaRPr lang="en-US" sz="3800" dirty="0">
                <a:solidFill>
                  <a:schemeClr val="bg2">
                    <a:lumMod val="50000"/>
                  </a:schemeClr>
                </a:solidFill>
                <a:latin typeface="Abadi MT Condensed Extra Bold"/>
                <a:cs typeface="Abadi MT Condensed Extra Bold"/>
              </a:endParaRPr>
            </a:p>
          </p:txBody>
        </p:sp>
        <p:sp>
          <p:nvSpPr>
            <p:cNvPr id="9" name="TextBox 8"/>
            <p:cNvSpPr txBox="1"/>
            <p:nvPr/>
          </p:nvSpPr>
          <p:spPr>
            <a:xfrm>
              <a:off x="1122325" y="678351"/>
              <a:ext cx="3213396" cy="400110"/>
            </a:xfrm>
            <a:prstGeom prst="rect">
              <a:avLst/>
            </a:prstGeom>
            <a:noFill/>
          </p:spPr>
          <p:txBody>
            <a:bodyPr wrap="square" rtlCol="0">
              <a:spAutoFit/>
            </a:bodyPr>
            <a:lstStyle/>
            <a:p>
              <a:pPr algn="ctr"/>
              <a:r>
                <a:rPr lang="en-US" sz="2000" dirty="0" smtClean="0">
                  <a:solidFill>
                    <a:schemeClr val="bg2">
                      <a:lumMod val="50000"/>
                    </a:schemeClr>
                  </a:solidFill>
                </a:rPr>
                <a:t>January 20, 2014</a:t>
              </a:r>
            </a:p>
          </p:txBody>
        </p:sp>
      </p:grpSp>
      <p:grpSp>
        <p:nvGrpSpPr>
          <p:cNvPr id="17" name="Group 16"/>
          <p:cNvGrpSpPr/>
          <p:nvPr/>
        </p:nvGrpSpPr>
        <p:grpSpPr>
          <a:xfrm>
            <a:off x="0" y="4567658"/>
            <a:ext cx="9144000" cy="575842"/>
            <a:chOff x="0" y="4567658"/>
            <a:chExt cx="9144000" cy="575842"/>
          </a:xfrm>
        </p:grpSpPr>
        <p:sp>
          <p:nvSpPr>
            <p:cNvPr id="15" name="Rectangle 14"/>
            <p:cNvSpPr/>
            <p:nvPr/>
          </p:nvSpPr>
          <p:spPr>
            <a:xfrm>
              <a:off x="0" y="4567658"/>
              <a:ext cx="9143999" cy="575842"/>
            </a:xfrm>
            <a:prstGeom prst="rect">
              <a:avLst/>
            </a:prstGeom>
            <a:gradFill flip="none" rotWithShape="1">
              <a:gsLst>
                <a:gs pos="0">
                  <a:schemeClr val="bg2">
                    <a:lumMod val="50000"/>
                    <a:alpha val="74000"/>
                  </a:schemeClr>
                </a:gs>
                <a:gs pos="71000">
                  <a:schemeClr val="bg2">
                    <a:lumMod val="90000"/>
                  </a:schemeClr>
                </a:gs>
                <a:gs pos="100000">
                  <a:schemeClr val="bg2"/>
                </a:gs>
              </a:gsLst>
              <a:lin ang="5400000" scaled="0"/>
              <a:tileRect/>
            </a:gra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 y="4614913"/>
              <a:ext cx="9143999" cy="369332"/>
            </a:xfrm>
            <a:prstGeom prst="rect">
              <a:avLst/>
            </a:prstGeom>
            <a:noFill/>
          </p:spPr>
          <p:txBody>
            <a:bodyPr wrap="square" rtlCol="0">
              <a:spAutoFit/>
            </a:bodyPr>
            <a:lstStyle/>
            <a:p>
              <a:pPr algn="ctr"/>
              <a:r>
                <a:rPr lang="en-US" sz="1800" dirty="0" smtClean="0">
                  <a:solidFill>
                    <a:schemeClr val="bg1"/>
                  </a:solidFill>
                </a:rPr>
                <a:t>“Life’s most persistent and urgent question is:  What are you doing for others?”</a:t>
              </a:r>
            </a:p>
          </p:txBody>
        </p:sp>
      </p:grpSp>
    </p:spTree>
    <p:custDataLst>
      <p:tags r:id="rId1"/>
    </p:custDataLst>
    <p:extLst>
      <p:ext uri="{BB962C8B-B14F-4D97-AF65-F5344CB8AC3E}">
        <p14:creationId xmlns:p14="http://schemas.microsoft.com/office/powerpoint/2010/main" val="3038132238"/>
      </p:ext>
    </p:extLst>
  </p:cSld>
  <p:clrMapOvr>
    <a:masterClrMapping/>
  </p:clrMapOvr>
  <mc:AlternateContent xmlns:mc="http://schemas.openxmlformats.org/markup-compatibility/2006" xmlns:p14="http://schemas.microsoft.com/office/powerpoint/2010/main">
    <mc:Choice Requires="p14">
      <p:transition spd="slow" p14:dur="800" advClick="0" advTm="21430">
        <p:circle/>
      </p:transition>
    </mc:Choice>
    <mc:Fallback xmlns="">
      <p:transition xmlns:p14="http://schemas.microsoft.com/office/powerpoint/2010/main" spd="slow" advClick="0" advTm="21430">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0"/>
                                        <p:tgtEl>
                                          <p:spTgt spid="18"/>
                                        </p:tgtEl>
                                      </p:cBhvr>
                                    </p:animEffect>
                                  </p:childTnLst>
                                </p:cTn>
                              </p:par>
                            </p:childTnLst>
                          </p:cTn>
                        </p:par>
                        <p:par>
                          <p:cTn id="8" fill="hold">
                            <p:stCondLst>
                              <p:cond delay="3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0" fill="hold"/>
                                        <p:tgtEl>
                                          <p:spTgt spid="2"/>
                                        </p:tgtEl>
                                        <p:attrNameLst>
                                          <p:attrName>ppt_w</p:attrName>
                                        </p:attrNameLst>
                                      </p:cBhvr>
                                      <p:tavLst>
                                        <p:tav tm="0">
                                          <p:val>
                                            <p:fltVal val="0"/>
                                          </p:val>
                                        </p:tav>
                                        <p:tav tm="100000">
                                          <p:val>
                                            <p:strVal val="#ppt_w"/>
                                          </p:val>
                                        </p:tav>
                                      </p:tavLst>
                                    </p:anim>
                                    <p:anim calcmode="lin" valueType="num">
                                      <p:cBhvr>
                                        <p:cTn id="12" dur="3000" fill="hold"/>
                                        <p:tgtEl>
                                          <p:spTgt spid="2"/>
                                        </p:tgtEl>
                                        <p:attrNameLst>
                                          <p:attrName>ppt_h</p:attrName>
                                        </p:attrNameLst>
                                      </p:cBhvr>
                                      <p:tavLst>
                                        <p:tav tm="0">
                                          <p:val>
                                            <p:fltVal val="0"/>
                                          </p:val>
                                        </p:tav>
                                        <p:tav tm="100000">
                                          <p:val>
                                            <p:strVal val="#ppt_h"/>
                                          </p:val>
                                        </p:tav>
                                      </p:tavLst>
                                    </p:anim>
                                    <p:animEffect transition="in" filter="fade">
                                      <p:cBhvr>
                                        <p:cTn id="13" dur="3000"/>
                                        <p:tgtEl>
                                          <p:spTgt spid="2"/>
                                        </p:tgtEl>
                                      </p:cBhvr>
                                    </p:animEffect>
                                  </p:childTnLst>
                                </p:cTn>
                              </p:par>
                            </p:childTnLst>
                          </p:cTn>
                        </p:par>
                        <p:par>
                          <p:cTn id="14" fill="hold">
                            <p:stCondLst>
                              <p:cond delay="6000"/>
                            </p:stCondLst>
                            <p:childTnLst>
                              <p:par>
                                <p:cTn id="15" presetID="37"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3000"/>
                                        <p:tgtEl>
                                          <p:spTgt spid="17"/>
                                        </p:tgtEl>
                                      </p:cBhvr>
                                    </p:animEffect>
                                    <p:anim calcmode="lin" valueType="num">
                                      <p:cBhvr>
                                        <p:cTn id="18" dur="3000" fill="hold"/>
                                        <p:tgtEl>
                                          <p:spTgt spid="17"/>
                                        </p:tgtEl>
                                        <p:attrNameLst>
                                          <p:attrName>ppt_x</p:attrName>
                                        </p:attrNameLst>
                                      </p:cBhvr>
                                      <p:tavLst>
                                        <p:tav tm="0">
                                          <p:val>
                                            <p:strVal val="#ppt_x"/>
                                          </p:val>
                                        </p:tav>
                                        <p:tav tm="100000">
                                          <p:val>
                                            <p:strVal val="#ppt_x"/>
                                          </p:val>
                                        </p:tav>
                                      </p:tavLst>
                                    </p:anim>
                                    <p:anim calcmode="lin" valueType="num">
                                      <p:cBhvr>
                                        <p:cTn id="19" dur="2700" decel="100000" fill="hold"/>
                                        <p:tgtEl>
                                          <p:spTgt spid="17"/>
                                        </p:tgtEl>
                                        <p:attrNameLst>
                                          <p:attrName>ppt_y</p:attrName>
                                        </p:attrNameLst>
                                      </p:cBhvr>
                                      <p:tavLst>
                                        <p:tav tm="0">
                                          <p:val>
                                            <p:strVal val="#ppt_y+1"/>
                                          </p:val>
                                        </p:tav>
                                        <p:tav tm="100000">
                                          <p:val>
                                            <p:strVal val="#ppt_y-.03"/>
                                          </p:val>
                                        </p:tav>
                                      </p:tavLst>
                                    </p:anim>
                                    <p:anim calcmode="lin" valueType="num">
                                      <p:cBhvr>
                                        <p:cTn id="20" dur="300" accel="100000" fill="hold">
                                          <p:stCondLst>
                                            <p:cond delay="27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6600"/>
            </a:gs>
          </a:gsLst>
          <a:lin ang="5400000" scaled="0"/>
          <a:tileRect/>
        </a:gradFill>
        <a:effectLst/>
      </p:bgPr>
    </p:bg>
    <p:spTree>
      <p:nvGrpSpPr>
        <p:cNvPr id="1" name=""/>
        <p:cNvGrpSpPr/>
        <p:nvPr/>
      </p:nvGrpSpPr>
      <p:grpSpPr>
        <a:xfrm>
          <a:off x="0" y="0"/>
          <a:ext cx="0" cy="0"/>
          <a:chOff x="0" y="0"/>
          <a:chExt cx="0" cy="0"/>
        </a:xfrm>
      </p:grpSpPr>
      <p:sp>
        <p:nvSpPr>
          <p:cNvPr id="39" name="TextBox 38"/>
          <p:cNvSpPr txBox="1"/>
          <p:nvPr/>
        </p:nvSpPr>
        <p:spPr>
          <a:xfrm>
            <a:off x="0" y="206457"/>
            <a:ext cx="9144000" cy="954105"/>
          </a:xfrm>
          <a:prstGeom prst="rect">
            <a:avLst/>
          </a:prstGeom>
          <a:noFill/>
        </p:spPr>
        <p:txBody>
          <a:bodyPr lIns="91439" tIns="45719" rIns="91439" bIns="45719">
            <a:spAutoFit/>
          </a:bodyPr>
          <a:lstStyle/>
          <a:p>
            <a:pPr algn="ctr">
              <a:defRPr/>
            </a:pPr>
            <a:r>
              <a:rPr lang="en-US" sz="2800" b="1" cap="all" dirty="0" smtClean="0">
                <a:ln w="3175">
                  <a:noFill/>
                </a:ln>
                <a:solidFill>
                  <a:srgbClr val="FF6600"/>
                </a:solidFill>
                <a:effectLst>
                  <a:outerShdw blurRad="50800" dist="38100" dir="2700000" algn="tl" rotWithShape="0">
                    <a:prstClr val="black">
                      <a:alpha val="40000"/>
                    </a:prstClr>
                  </a:outerShdw>
                </a:effectLst>
                <a:latin typeface="Ligurino" pitchFamily="2" charset="0"/>
                <a:ea typeface="Gulim" pitchFamily="34" charset="-127"/>
                <a:cs typeface="Iskoola Pota" pitchFamily="34" charset="0"/>
              </a:rPr>
              <a:t>Princeton University’s King Day Celebration</a:t>
            </a:r>
            <a:endParaRPr lang="en-US" sz="2800" b="1" cap="all" dirty="0">
              <a:ln w="3175">
                <a:noFill/>
              </a:ln>
              <a:solidFill>
                <a:srgbClr val="FF6600"/>
              </a:solidFill>
              <a:effectLst>
                <a:outerShdw blurRad="50800" dist="38100" dir="2700000" algn="tl" rotWithShape="0">
                  <a:prstClr val="black">
                    <a:alpha val="40000"/>
                  </a:prstClr>
                </a:outerShdw>
              </a:effectLst>
              <a:latin typeface="Ligurino" pitchFamily="2" charset="0"/>
              <a:ea typeface="Gulim" pitchFamily="34" charset="-127"/>
              <a:cs typeface="Iskoola Pota" pitchFamily="34" charset="0"/>
            </a:endParaRPr>
          </a:p>
        </p:txBody>
      </p:sp>
      <p:sp>
        <p:nvSpPr>
          <p:cNvPr id="58" name="Rectangle 57"/>
          <p:cNvSpPr/>
          <p:nvPr/>
        </p:nvSpPr>
        <p:spPr bwMode="auto">
          <a:xfrm>
            <a:off x="0" y="1373968"/>
            <a:ext cx="9067209" cy="892552"/>
          </a:xfrm>
          <a:prstGeom prst="rect">
            <a:avLst/>
          </a:prstGeom>
        </p:spPr>
        <p:txBody>
          <a:bodyPr wrap="square">
            <a:spAutoFit/>
          </a:bodyPr>
          <a:lstStyle/>
          <a:p>
            <a:pPr algn="ctr">
              <a:defRPr/>
            </a:pPr>
            <a:r>
              <a:rPr lang="en-US" dirty="0" smtClean="0">
                <a:solidFill>
                  <a:srgbClr val="FF6600"/>
                </a:solidFill>
                <a:effectLst>
                  <a:outerShdw blurRad="50800" dist="38100" dir="2700000" algn="tl" rotWithShape="0">
                    <a:schemeClr val="tx1">
                      <a:alpha val="43000"/>
                    </a:schemeClr>
                  </a:outerShdw>
                </a:effectLst>
                <a:latin typeface="Arial Black"/>
                <a:ea typeface="+mn-ea"/>
                <a:cs typeface="Arial Black"/>
              </a:rPr>
              <a:t>Monday, Jan. 20 at 1:15</a:t>
            </a:r>
            <a:endParaRPr lang="en-US" dirty="0">
              <a:solidFill>
                <a:srgbClr val="FF6600"/>
              </a:solidFill>
              <a:effectLst>
                <a:outerShdw blurRad="50800" dist="38100" dir="2700000" algn="tl" rotWithShape="0">
                  <a:schemeClr val="tx1">
                    <a:alpha val="43000"/>
                  </a:schemeClr>
                </a:outerShdw>
              </a:effectLst>
              <a:latin typeface="Arial Black"/>
              <a:ea typeface="+mn-ea"/>
              <a:cs typeface="Arial Black"/>
            </a:endParaRPr>
          </a:p>
          <a:p>
            <a:pPr>
              <a:defRPr/>
            </a:pPr>
            <a:endParaRPr lang="en-US" sz="2800" dirty="0">
              <a:latin typeface="+mj-lt"/>
              <a:ea typeface="+mn-ea"/>
            </a:endParaRPr>
          </a:p>
        </p:txBody>
      </p:sp>
      <p:pic>
        <p:nvPicPr>
          <p:cNvPr id="3" name="Picture 2" descr="images.jpe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51224" y="1039628"/>
            <a:ext cx="1985403" cy="2572920"/>
          </a:xfrm>
          <a:prstGeom prst="rect">
            <a:avLst/>
          </a:prstGeom>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3408417" y="1616287"/>
            <a:ext cx="2321351" cy="2764518"/>
          </a:xfrm>
          <a:prstGeom prst="rect">
            <a:avLst/>
          </a:prstGeom>
        </p:spPr>
      </p:pic>
      <p:sp>
        <p:nvSpPr>
          <p:cNvPr id="4" name="TextBox 3"/>
          <p:cNvSpPr txBox="1"/>
          <p:nvPr/>
        </p:nvSpPr>
        <p:spPr>
          <a:xfrm>
            <a:off x="0" y="4264837"/>
            <a:ext cx="9067209" cy="646331"/>
          </a:xfrm>
          <a:prstGeom prst="rect">
            <a:avLst/>
          </a:prstGeom>
          <a:noFill/>
        </p:spPr>
        <p:txBody>
          <a:bodyPr wrap="square" rtlCol="0">
            <a:spAutoFit/>
          </a:bodyPr>
          <a:lstStyle/>
          <a:p>
            <a:pPr algn="ctr"/>
            <a:r>
              <a:rPr lang="en-US" sz="1800" dirty="0" smtClean="0">
                <a:latin typeface="+mn-lt"/>
              </a:rPr>
              <a:t>Alexander Hall, Richardson Auditorium, Princeton University</a:t>
            </a:r>
          </a:p>
          <a:p>
            <a:pPr algn="ctr"/>
            <a:r>
              <a:rPr lang="en-US" sz="1800" dirty="0" smtClean="0">
                <a:latin typeface="+mn-lt"/>
              </a:rPr>
              <a:t>Omar </a:t>
            </a:r>
            <a:r>
              <a:rPr lang="en-US" sz="1800" dirty="0" err="1" smtClean="0">
                <a:latin typeface="+mn-lt"/>
              </a:rPr>
              <a:t>Wasow</a:t>
            </a:r>
            <a:r>
              <a:rPr lang="en-US" sz="1800" dirty="0" smtClean="0">
                <a:latin typeface="+mn-lt"/>
              </a:rPr>
              <a:t>, assistant professor of politics at Princeton University, keynote speaker.</a:t>
            </a:r>
            <a:endParaRPr lang="en-US" sz="1800" dirty="0">
              <a:latin typeface="+mn-lt"/>
            </a:endParaRPr>
          </a:p>
        </p:txBody>
      </p:sp>
      <p:pic>
        <p:nvPicPr>
          <p:cNvPr id="5" name="Picture 4" descr="mlk_mainp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2605" y="1041385"/>
            <a:ext cx="2020185" cy="2730991"/>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0678686"/>
      </p:ext>
    </p:extLst>
  </p:cSld>
  <p:clrMapOvr>
    <a:masterClrMapping/>
  </p:clrMapOvr>
  <mc:AlternateContent xmlns:mc="http://schemas.openxmlformats.org/markup-compatibility/2006" xmlns:p14="http://schemas.microsoft.com/office/powerpoint/2010/main">
    <mc:Choice Requires="p14">
      <p:transition spd="slow" p14:dur="1200" advClick="0" advTm="21720">
        <p:dissolve/>
      </p:transition>
    </mc:Choice>
    <mc:Fallback xmlns="">
      <p:transition xmlns:p14="http://schemas.microsoft.com/office/powerpoint/2010/main" spd="slow" advClick="0" advTm="21720">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3000"/>
                                        <p:tgtEl>
                                          <p:spTgt spid="39"/>
                                        </p:tgtEl>
                                      </p:cBhvr>
                                    </p:animEffect>
                                  </p:childTnLst>
                                </p:cTn>
                              </p:par>
                            </p:childTnLst>
                          </p:cTn>
                        </p:par>
                        <p:par>
                          <p:cTn id="8" fill="hold">
                            <p:stCondLst>
                              <p:cond delay="3000"/>
                            </p:stCondLst>
                            <p:childTnLst>
                              <p:par>
                                <p:cTn id="9" presetID="3" presetClass="entr" presetSubtype="1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linds(horizontal)">
                                      <p:cBhvr>
                                        <p:cTn id="11" dur="5000"/>
                                        <p:tgtEl>
                                          <p:spTgt spid="58"/>
                                        </p:tgtEl>
                                      </p:cBhvr>
                                    </p:animEffect>
                                  </p:childTnLst>
                                </p:cTn>
                              </p:par>
                            </p:childTnLst>
                          </p:cTn>
                        </p:par>
                        <p:par>
                          <p:cTn id="12" fill="hold">
                            <p:stCondLst>
                              <p:cond delay="8000"/>
                            </p:stCondLst>
                            <p:childTnLst>
                              <p:par>
                                <p:cTn id="13" presetID="37" presetClass="entr" presetSubtype="0"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anim calcmode="lin" valueType="num">
                                      <p:cBhvr>
                                        <p:cTn id="16" dur="3000" fill="hold"/>
                                        <p:tgtEl>
                                          <p:spTgt spid="5"/>
                                        </p:tgtEl>
                                        <p:attrNameLst>
                                          <p:attrName>ppt_x</p:attrName>
                                        </p:attrNameLst>
                                      </p:cBhvr>
                                      <p:tavLst>
                                        <p:tav tm="0">
                                          <p:val>
                                            <p:strVal val="#ppt_x"/>
                                          </p:val>
                                        </p:tav>
                                        <p:tav tm="100000">
                                          <p:val>
                                            <p:strVal val="#ppt_x"/>
                                          </p:val>
                                        </p:tav>
                                      </p:tavLst>
                                    </p:anim>
                                    <p:anim calcmode="lin" valueType="num">
                                      <p:cBhvr>
                                        <p:cTn id="17" dur="2700" decel="100000" fill="hold"/>
                                        <p:tgtEl>
                                          <p:spTgt spid="5"/>
                                        </p:tgtEl>
                                        <p:attrNameLst>
                                          <p:attrName>ppt_y</p:attrName>
                                        </p:attrNameLst>
                                      </p:cBhvr>
                                      <p:tavLst>
                                        <p:tav tm="0">
                                          <p:val>
                                            <p:strVal val="#ppt_y+1"/>
                                          </p:val>
                                        </p:tav>
                                        <p:tav tm="100000">
                                          <p:val>
                                            <p:strVal val="#ppt_y-.03"/>
                                          </p:val>
                                        </p:tav>
                                      </p:tavLst>
                                    </p:anim>
                                    <p:anim calcmode="lin" valueType="num">
                                      <p:cBhvr>
                                        <p:cTn id="18"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3000"/>
                                        <p:tgtEl>
                                          <p:spTgt spid="3"/>
                                        </p:tgtEl>
                                      </p:cBhvr>
                                    </p:animEffect>
                                    <p:anim calcmode="lin" valueType="num">
                                      <p:cBhvr>
                                        <p:cTn id="22" dur="3000" fill="hold"/>
                                        <p:tgtEl>
                                          <p:spTgt spid="3"/>
                                        </p:tgtEl>
                                        <p:attrNameLst>
                                          <p:attrName>ppt_x</p:attrName>
                                        </p:attrNameLst>
                                      </p:cBhvr>
                                      <p:tavLst>
                                        <p:tav tm="0">
                                          <p:val>
                                            <p:strVal val="#ppt_x"/>
                                          </p:val>
                                        </p:tav>
                                        <p:tav tm="100000">
                                          <p:val>
                                            <p:strVal val="#ppt_x"/>
                                          </p:val>
                                        </p:tav>
                                      </p:tavLst>
                                    </p:anim>
                                    <p:anim calcmode="lin" valueType="num">
                                      <p:cBhvr>
                                        <p:cTn id="23" dur="2700" decel="100000" fill="hold"/>
                                        <p:tgtEl>
                                          <p:spTgt spid="3"/>
                                        </p:tgtEl>
                                        <p:attrNameLst>
                                          <p:attrName>ppt_y</p:attrName>
                                        </p:attrNameLst>
                                      </p:cBhvr>
                                      <p:tavLst>
                                        <p:tav tm="0">
                                          <p:val>
                                            <p:strVal val="#ppt_y+1"/>
                                          </p:val>
                                        </p:tav>
                                        <p:tav tm="100000">
                                          <p:val>
                                            <p:strVal val="#ppt_y-.03"/>
                                          </p:val>
                                        </p:tav>
                                      </p:tavLst>
                                    </p:anim>
                                    <p:anim calcmode="lin" valueType="num">
                                      <p:cBhvr>
                                        <p:cTn id="24"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childTnLst>
                          </p:cTn>
                        </p:par>
                        <p:par>
                          <p:cTn id="25" fill="hold">
                            <p:stCondLst>
                              <p:cond delay="12000"/>
                            </p:stCondLst>
                            <p:childTnLst>
                              <p:par>
                                <p:cTn id="26" presetID="37"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ppt_x</p:attrName>
                                        </p:attrNameLst>
                                      </p:cBhvr>
                                      <p:tavLst>
                                        <p:tav tm="0">
                                          <p:val>
                                            <p:strVal val="#ppt_x"/>
                                          </p:val>
                                        </p:tav>
                                        <p:tav tm="100000">
                                          <p:val>
                                            <p:strVal val="#ppt_x"/>
                                          </p:val>
                                        </p:tav>
                                      </p:tavLst>
                                    </p:anim>
                                    <p:anim calcmode="lin" valueType="num">
                                      <p:cBhvr>
                                        <p:cTn id="30" dur="1800" decel="100000" fill="hold"/>
                                        <p:tgtEl>
                                          <p:spTgt spid="4"/>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8"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17414" name="Rectangle 4"/>
          <p:cNvSpPr>
            <a:spLocks noChangeArrowheads="1"/>
          </p:cNvSpPr>
          <p:nvPr/>
        </p:nvSpPr>
        <p:spPr bwMode="auto">
          <a:xfrm>
            <a:off x="8" y="3939793"/>
            <a:ext cx="9144515" cy="8617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sz="3600" b="1" kern="500" spc="-100" dirty="0" smtClean="0">
                <a:ln w="6350">
                  <a:solidFill>
                    <a:schemeClr val="tx1"/>
                  </a:solidFill>
                </a:ln>
                <a:solidFill>
                  <a:schemeClr val="accent2">
                    <a:lumMod val="75000"/>
                  </a:schemeClr>
                </a:solidFill>
                <a:latin typeface="Bookman Old Style"/>
                <a:cs typeface="Bookman Old Style"/>
              </a:rPr>
              <a:t>WEDNESDAY</a:t>
            </a:r>
            <a:r>
              <a:rPr lang="en-US" sz="3600" b="1" kern="500" spc="-100" dirty="0">
                <a:ln w="6350">
                  <a:solidFill>
                    <a:schemeClr val="tx1"/>
                  </a:solidFill>
                </a:ln>
                <a:solidFill>
                  <a:schemeClr val="accent2">
                    <a:lumMod val="75000"/>
                  </a:schemeClr>
                </a:solidFill>
                <a:latin typeface="Bookman Old Style"/>
                <a:cs typeface="Bookman Old Style"/>
              </a:rPr>
              <a:t>, </a:t>
            </a:r>
            <a:r>
              <a:rPr lang="en-US" sz="3600" b="1" kern="500" spc="-100" dirty="0" smtClean="0">
                <a:ln w="6350">
                  <a:solidFill>
                    <a:schemeClr val="tx1"/>
                  </a:solidFill>
                </a:ln>
                <a:solidFill>
                  <a:schemeClr val="accent2">
                    <a:lumMod val="75000"/>
                  </a:schemeClr>
                </a:solidFill>
                <a:latin typeface="Bookman Old Style"/>
                <a:cs typeface="Bookman Old Style"/>
              </a:rPr>
              <a:t>JAN. 22</a:t>
            </a:r>
            <a:endParaRPr lang="en-US" sz="3600" b="1" kern="500" spc="-100" dirty="0">
              <a:ln w="6350">
                <a:solidFill>
                  <a:schemeClr val="tx1"/>
                </a:solidFill>
              </a:ln>
              <a:solidFill>
                <a:schemeClr val="accent2">
                  <a:lumMod val="75000"/>
                </a:schemeClr>
              </a:solidFill>
              <a:latin typeface="Bookman Old Style"/>
              <a:cs typeface="Bookman Old Style"/>
            </a:endParaRPr>
          </a:p>
          <a:p>
            <a:pPr algn="ctr">
              <a:defRPr/>
            </a:pPr>
            <a:r>
              <a:rPr lang="en-US" sz="1400" b="1" dirty="0" smtClean="0">
                <a:solidFill>
                  <a:schemeClr val="accent2">
                    <a:lumMod val="75000"/>
                  </a:schemeClr>
                </a:solidFill>
                <a:effectLst>
                  <a:outerShdw dist="38100" dir="2700000" algn="tl" rotWithShape="0">
                    <a:schemeClr val="tx1">
                      <a:alpha val="66000"/>
                    </a:schemeClr>
                  </a:outerShdw>
                </a:effectLst>
                <a:latin typeface="Bookman Old Style"/>
                <a:cs typeface="Bookman Old Style"/>
              </a:rPr>
              <a:t>4:15 p.m. </a:t>
            </a:r>
            <a:r>
              <a:rPr lang="en-US" sz="1400" dirty="0" smtClean="0">
                <a:solidFill>
                  <a:schemeClr val="accent2">
                    <a:lumMod val="75000"/>
                  </a:schemeClr>
                </a:solidFill>
                <a:effectLst>
                  <a:outerShdw dist="38100" dir="2700000" algn="tl" rotWithShape="0">
                    <a:schemeClr val="tx1">
                      <a:alpha val="66000"/>
                    </a:schemeClr>
                  </a:outerShdw>
                </a:effectLst>
                <a:latin typeface="Bookman Old Style"/>
                <a:cs typeface="Bookman Old Style"/>
              </a:rPr>
              <a:t>(Coffee/Tea at 4 p.m.) • </a:t>
            </a:r>
            <a:r>
              <a:rPr lang="en-US" sz="1400" b="1" dirty="0" smtClean="0">
                <a:solidFill>
                  <a:schemeClr val="accent2">
                    <a:lumMod val="75000"/>
                  </a:schemeClr>
                </a:solidFill>
                <a:effectLst>
                  <a:outerShdw dist="38100" dir="2700000" algn="tl" rotWithShape="0">
                    <a:schemeClr val="tx1">
                      <a:alpha val="66000"/>
                    </a:schemeClr>
                  </a:outerShdw>
                </a:effectLst>
                <a:latin typeface="Bookman Old Style"/>
                <a:cs typeface="Bookman Old Style"/>
              </a:rPr>
              <a:t>M.B.G. Auditorium</a:t>
            </a:r>
            <a:endParaRPr lang="en-US" sz="1400" b="1" dirty="0">
              <a:solidFill>
                <a:schemeClr val="accent2">
                  <a:lumMod val="75000"/>
                </a:schemeClr>
              </a:solidFill>
              <a:effectLst>
                <a:outerShdw dist="38100" dir="2700000" algn="tl" rotWithShape="0">
                  <a:schemeClr val="tx1">
                    <a:alpha val="66000"/>
                  </a:schemeClr>
                </a:outerShdw>
              </a:effectLst>
              <a:latin typeface="Bookman Old Style"/>
              <a:cs typeface="Bookman Old Style"/>
            </a:endParaRPr>
          </a:p>
        </p:txBody>
      </p:sp>
      <p:pic>
        <p:nvPicPr>
          <p:cNvPr id="3" name="Picture 2" descr="Colloquium.a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147" y="279400"/>
            <a:ext cx="7329706" cy="1208594"/>
          </a:xfrm>
          <a:prstGeom prst="rect">
            <a:avLst/>
          </a:prstGeom>
          <a:effectLst>
            <a:outerShdw blurRad="50800" dist="38100" dir="2700000" algn="tl" rotWithShape="0">
              <a:prstClr val="black">
                <a:alpha val="40000"/>
              </a:prstClr>
            </a:outerShdw>
          </a:effectLst>
        </p:spPr>
      </p:pic>
      <p:grpSp>
        <p:nvGrpSpPr>
          <p:cNvPr id="2" name="Group 1"/>
          <p:cNvGrpSpPr/>
          <p:nvPr/>
        </p:nvGrpSpPr>
        <p:grpSpPr>
          <a:xfrm>
            <a:off x="860120" y="1592537"/>
            <a:ext cx="7376733" cy="2115964"/>
            <a:chOff x="860120" y="1592537"/>
            <a:chExt cx="7376733" cy="2115964"/>
          </a:xfrm>
        </p:grpSpPr>
        <p:pic>
          <p:nvPicPr>
            <p:cNvPr id="5" name="Picture 4" descr="NR12IBMBlueGeneP36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120" y="1615637"/>
              <a:ext cx="3528707" cy="2092864"/>
            </a:xfrm>
            <a:prstGeom prst="rect">
              <a:avLst/>
            </a:prstGeom>
          </p:spPr>
        </p:pic>
        <p:sp>
          <p:nvSpPr>
            <p:cNvPr id="4" name="TextBox 3"/>
            <p:cNvSpPr txBox="1">
              <a:spLocks noChangeArrowheads="1"/>
            </p:cNvSpPr>
            <p:nvPr/>
          </p:nvSpPr>
          <p:spPr bwMode="auto">
            <a:xfrm>
              <a:off x="4574385" y="1592537"/>
              <a:ext cx="3662468" cy="2115964"/>
            </a:xfrm>
            <a:prstGeom prst="rect">
              <a:avLst/>
            </a:prstGeom>
            <a:solidFill>
              <a:schemeClr val="bg1">
                <a:alpha val="84000"/>
              </a:schemeClr>
            </a:solidFill>
            <a:ln w="28575" cmpd="sng">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14300" h="114300"/>
            </a:sp3d>
          </p:spPr>
          <p:txBody>
            <a:bodyPr wrap="square" tIns="146304" bIns="146304" anchor="ctr" anchorCtr="1">
              <a:spAutoFit/>
            </a:bodyPr>
            <a:lstStyle/>
            <a:p>
              <a:pPr algn="ctr">
                <a:lnSpc>
                  <a:spcPct val="90000"/>
                </a:lnSpc>
                <a:spcBef>
                  <a:spcPts val="0"/>
                </a:spcBef>
                <a:spcAft>
                  <a:spcPts val="0"/>
                </a:spcAft>
                <a:defRPr/>
              </a:pPr>
              <a:r>
                <a:rPr lang="en-US" dirty="0" smtClean="0">
                  <a:solidFill>
                    <a:schemeClr val="accent2">
                      <a:lumMod val="75000"/>
                    </a:schemeClr>
                  </a:solidFill>
                  <a:latin typeface="Abadi MT Condensed Extra Bold"/>
                  <a:ea typeface="ＭＳ Ｐゴシック" pitchFamily="1" charset="-128"/>
                  <a:cs typeface="Abadi MT Condensed Extra Bold"/>
                </a:rPr>
                <a:t>Addressing Big Data</a:t>
              </a:r>
            </a:p>
            <a:p>
              <a:pPr algn="ctr">
                <a:lnSpc>
                  <a:spcPct val="90000"/>
                </a:lnSpc>
                <a:spcBef>
                  <a:spcPts val="0"/>
                </a:spcBef>
                <a:spcAft>
                  <a:spcPts val="0"/>
                </a:spcAft>
                <a:defRPr/>
              </a:pPr>
              <a:r>
                <a:rPr lang="en-US" dirty="0" smtClean="0">
                  <a:solidFill>
                    <a:schemeClr val="accent2">
                      <a:lumMod val="75000"/>
                    </a:schemeClr>
                  </a:solidFill>
                  <a:latin typeface="Abadi MT Condensed Extra Bold"/>
                  <a:ea typeface="ＭＳ Ｐゴシック" pitchFamily="1" charset="-128"/>
                  <a:cs typeface="Abadi MT Condensed Extra Bold"/>
                </a:rPr>
                <a:t>Challenges in Simulation-based Science</a:t>
              </a:r>
            </a:p>
            <a:p>
              <a:pPr algn="ctr">
                <a:spcBef>
                  <a:spcPts val="0"/>
                </a:spcBef>
                <a:spcAft>
                  <a:spcPts val="600"/>
                </a:spcAft>
                <a:defRPr/>
              </a:pPr>
              <a:endParaRPr lang="en-US" sz="1600" dirty="0">
                <a:solidFill>
                  <a:schemeClr val="tx1">
                    <a:lumMod val="75000"/>
                    <a:lumOff val="25000"/>
                  </a:schemeClr>
                </a:solidFill>
                <a:latin typeface="Abadi MT Condensed Extra Bold"/>
                <a:ea typeface="ＭＳ Ｐゴシック" pitchFamily="1" charset="-128"/>
                <a:cs typeface="Abadi MT Condensed Extra Bold"/>
              </a:endParaRPr>
            </a:p>
            <a:p>
              <a:pPr algn="ctr">
                <a:spcBef>
                  <a:spcPts val="0"/>
                </a:spcBef>
                <a:spcAft>
                  <a:spcPts val="600"/>
                </a:spcAft>
                <a:defRPr/>
              </a:pPr>
              <a:r>
                <a:rPr lang="en-US" sz="1600" dirty="0" smtClean="0">
                  <a:latin typeface="Arial Black"/>
                  <a:ea typeface="ＭＳ Ｐゴシック" pitchFamily="1" charset="-128"/>
                  <a:cs typeface="Arial Black"/>
                </a:rPr>
                <a:t>Manish </a:t>
              </a:r>
              <a:r>
                <a:rPr lang="en-US" sz="1600" dirty="0" err="1" smtClean="0">
                  <a:latin typeface="Arial Black"/>
                  <a:ea typeface="ＭＳ Ｐゴシック" pitchFamily="1" charset="-128"/>
                  <a:cs typeface="Arial Black"/>
                </a:rPr>
                <a:t>Prashar</a:t>
              </a:r>
              <a:endParaRPr lang="en-US" sz="1600" dirty="0">
                <a:latin typeface="Arial Black"/>
                <a:ea typeface="ＭＳ Ｐゴシック" pitchFamily="1" charset="-128"/>
                <a:cs typeface="Arial Black"/>
              </a:endParaRPr>
            </a:p>
            <a:p>
              <a:pPr algn="ctr">
                <a:lnSpc>
                  <a:spcPts val="1320"/>
                </a:lnSpc>
                <a:spcBef>
                  <a:spcPts val="0"/>
                </a:spcBef>
                <a:spcAft>
                  <a:spcPts val="600"/>
                </a:spcAft>
                <a:defRPr/>
              </a:pPr>
              <a:r>
                <a:rPr lang="en-US" sz="1400" dirty="0" smtClean="0">
                  <a:solidFill>
                    <a:srgbClr val="010236"/>
                  </a:solidFill>
                  <a:latin typeface="Arial" pitchFamily="1" charset="0"/>
                  <a:ea typeface="ＭＳ Ｐゴシック" pitchFamily="1" charset="-128"/>
                  <a:cs typeface="ＭＳ Ｐゴシック" pitchFamily="1" charset="-128"/>
                </a:rPr>
                <a:t>Rutgers University</a:t>
              </a:r>
              <a:endParaRPr lang="en-US" sz="1400" dirty="0">
                <a:solidFill>
                  <a:srgbClr val="010236"/>
                </a:solidFill>
                <a:latin typeface="Arial" pitchFamily="1" charset="0"/>
                <a:ea typeface="ＭＳ Ｐゴシック" pitchFamily="1" charset="-128"/>
                <a:cs typeface="ＭＳ Ｐゴシック" pitchFamily="1" charset="-128"/>
              </a:endParaRPr>
            </a:p>
          </p:txBody>
        </p:sp>
        <p:sp>
          <p:nvSpPr>
            <p:cNvPr id="7" name="Rectangle 6"/>
            <p:cNvSpPr/>
            <p:nvPr/>
          </p:nvSpPr>
          <p:spPr>
            <a:xfrm>
              <a:off x="860121" y="1592537"/>
              <a:ext cx="3528707" cy="2115964"/>
            </a:xfrm>
            <a:prstGeom prst="rect">
              <a:avLst/>
            </a:prstGeom>
            <a:no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3219246"/>
      </p:ext>
    </p:extLst>
  </p:cSld>
  <p:clrMapOvr>
    <a:masterClrMapping/>
  </p:clrMapOvr>
  <mc:AlternateContent xmlns:mc="http://schemas.openxmlformats.org/markup-compatibility/2006" xmlns:p14="http://schemas.microsoft.com/office/powerpoint/2010/main">
    <mc:Choice Requires="p14">
      <p:transition spd="slow" p14:dur="1500" advClick="0" advTm="21080">
        <p:split orient="vert"/>
      </p:transition>
    </mc:Choice>
    <mc:Fallback xmlns="">
      <p:transition xmlns:p14="http://schemas.microsoft.com/office/powerpoint/2010/main" spd="slow" advClick="0" advTm="21080">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7414"/>
                                        </p:tgtEl>
                                        <p:attrNameLst>
                                          <p:attrName>style.visibility</p:attrName>
                                        </p:attrNameLst>
                                      </p:cBhvr>
                                      <p:to>
                                        <p:strVal val="visible"/>
                                      </p:to>
                                    </p:set>
                                    <p:anim calcmode="lin" valueType="num">
                                      <p:cBhvr additive="base">
                                        <p:cTn id="15" dur="3000" fill="hold"/>
                                        <p:tgtEl>
                                          <p:spTgt spid="17414"/>
                                        </p:tgtEl>
                                        <p:attrNameLst>
                                          <p:attrName>ppt_x</p:attrName>
                                        </p:attrNameLst>
                                      </p:cBhvr>
                                      <p:tavLst>
                                        <p:tav tm="0">
                                          <p:val>
                                            <p:strVal val="#ppt_x"/>
                                          </p:val>
                                        </p:tav>
                                        <p:tav tm="100000">
                                          <p:val>
                                            <p:strVal val="#ppt_x"/>
                                          </p:val>
                                        </p:tav>
                                      </p:tavLst>
                                    </p:anim>
                                    <p:anim calcmode="lin" valueType="num">
                                      <p:cBhvr additive="base">
                                        <p:cTn id="16" dur="3000" fill="hold"/>
                                        <p:tgtEl>
                                          <p:spTgt spid="17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6600"/>
            </a:gs>
          </a:gsLst>
          <a:lin ang="5400000" scaled="0"/>
          <a:tileRect/>
        </a:gradFill>
        <a:effectLst/>
      </p:bgPr>
    </p:bg>
    <p:spTree>
      <p:nvGrpSpPr>
        <p:cNvPr id="1" name=""/>
        <p:cNvGrpSpPr/>
        <p:nvPr/>
      </p:nvGrpSpPr>
      <p:grpSpPr>
        <a:xfrm>
          <a:off x="0" y="0"/>
          <a:ext cx="0" cy="0"/>
          <a:chOff x="0" y="0"/>
          <a:chExt cx="0" cy="0"/>
        </a:xfrm>
      </p:grpSpPr>
      <p:sp>
        <p:nvSpPr>
          <p:cNvPr id="39" name="TextBox 38"/>
          <p:cNvSpPr txBox="1"/>
          <p:nvPr/>
        </p:nvSpPr>
        <p:spPr>
          <a:xfrm>
            <a:off x="0" y="285751"/>
            <a:ext cx="9144000" cy="523218"/>
          </a:xfrm>
          <a:prstGeom prst="rect">
            <a:avLst/>
          </a:prstGeom>
          <a:noFill/>
        </p:spPr>
        <p:txBody>
          <a:bodyPr lIns="91439" tIns="45719" rIns="91439" bIns="45719">
            <a:spAutoFit/>
          </a:bodyPr>
          <a:lstStyle/>
          <a:p>
            <a:pPr algn="ctr">
              <a:defRPr/>
            </a:pPr>
            <a:r>
              <a:rPr lang="en-US" sz="2800" b="1" cap="all" dirty="0">
                <a:ln w="3175">
                  <a:noFill/>
                </a:ln>
                <a:solidFill>
                  <a:srgbClr val="FF6600"/>
                </a:solidFill>
                <a:effectLst>
                  <a:outerShdw blurRad="50800" dist="38100" dir="2700000" algn="tl" rotWithShape="0">
                    <a:prstClr val="black">
                      <a:alpha val="40000"/>
                    </a:prstClr>
                  </a:outerShdw>
                </a:effectLst>
                <a:latin typeface="Ligurino" pitchFamily="2" charset="0"/>
                <a:ea typeface="Gulim" pitchFamily="34" charset="-127"/>
                <a:cs typeface="Iskoola Pota" pitchFamily="34" charset="0"/>
              </a:rPr>
              <a:t>PPPL Alternative Commuting Incentives</a:t>
            </a:r>
          </a:p>
        </p:txBody>
      </p:sp>
      <p:pic>
        <p:nvPicPr>
          <p:cNvPr id="6148" name="Picture 13" descr="Bus Circle.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1814" y="1161649"/>
            <a:ext cx="1372551" cy="102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054226" y="1046092"/>
            <a:ext cx="6708775" cy="3570506"/>
            <a:chOff x="2054226" y="1046092"/>
            <a:chExt cx="6708775" cy="3570506"/>
          </a:xfrm>
        </p:grpSpPr>
        <p:sp>
          <p:nvSpPr>
            <p:cNvPr id="58" name="Rectangle 57"/>
            <p:cNvSpPr/>
            <p:nvPr/>
          </p:nvSpPr>
          <p:spPr bwMode="auto">
            <a:xfrm>
              <a:off x="2054226" y="1508054"/>
              <a:ext cx="6708775" cy="3108544"/>
            </a:xfrm>
            <a:prstGeom prst="rect">
              <a:avLst/>
            </a:prstGeom>
          </p:spPr>
          <p:txBody>
            <a:bodyPr>
              <a:spAutoFit/>
            </a:bodyPr>
            <a:lstStyle/>
            <a:p>
              <a:pPr>
                <a:defRPr/>
              </a:pPr>
              <a:r>
                <a:rPr lang="en-US" sz="2800" dirty="0">
                  <a:latin typeface="+mj-lt"/>
                  <a:ea typeface="+mn-ea"/>
                </a:rPr>
                <a:t>University staff are eligible to receive a 50%  monthly subsidy for taking mass transit. </a:t>
              </a:r>
            </a:p>
            <a:p>
              <a:pPr>
                <a:defRPr/>
              </a:pPr>
              <a:endParaRPr lang="en-US" sz="2800" dirty="0">
                <a:latin typeface="+mj-lt"/>
                <a:ea typeface="+mn-ea"/>
              </a:endParaRPr>
            </a:p>
            <a:p>
              <a:pPr>
                <a:defRPr/>
              </a:pPr>
              <a:r>
                <a:rPr lang="en-US" sz="2800" dirty="0">
                  <a:latin typeface="+mj-lt"/>
                  <a:ea typeface="+mn-ea"/>
                </a:rPr>
                <a:t>There is a shuttle that runs between main campus and PPPL. Additionally, the lab is local to many bus/train stops.</a:t>
              </a:r>
            </a:p>
          </p:txBody>
        </p:sp>
        <p:sp>
          <p:nvSpPr>
            <p:cNvPr id="59" name="Rectangle 58"/>
            <p:cNvSpPr/>
            <p:nvPr/>
          </p:nvSpPr>
          <p:spPr bwMode="auto">
            <a:xfrm>
              <a:off x="2054226" y="1046092"/>
              <a:ext cx="6296025" cy="523220"/>
            </a:xfrm>
            <a:prstGeom prst="rect">
              <a:avLst/>
            </a:prstGeom>
          </p:spPr>
          <p:txBody>
            <a:bodyPr>
              <a:spAutoFit/>
            </a:bodyPr>
            <a:lstStyle/>
            <a:p>
              <a:pPr>
                <a:defRPr/>
              </a:pPr>
              <a:r>
                <a:rPr lang="en-US" sz="2800" b="1" dirty="0">
                  <a:latin typeface="+mj-lt"/>
                  <a:ea typeface="+mn-ea"/>
                </a:rPr>
                <a:t>Mass Transit</a:t>
              </a:r>
            </a:p>
          </p:txBody>
        </p:sp>
      </p:grpSp>
    </p:spTree>
    <p:extLst>
      <p:ext uri="{BB962C8B-B14F-4D97-AF65-F5344CB8AC3E}">
        <p14:creationId xmlns:p14="http://schemas.microsoft.com/office/powerpoint/2010/main" val="2408196181"/>
      </p:ext>
    </p:extLst>
  </p:cSld>
  <p:clrMapOvr>
    <a:masterClrMapping/>
  </p:clrMapOvr>
  <mc:AlternateContent xmlns:mc="http://schemas.openxmlformats.org/markup-compatibility/2006" xmlns:p14="http://schemas.microsoft.com/office/powerpoint/2010/main">
    <mc:Choice Requires="p14">
      <p:transition spd="slow" p14:dur="800" advTm="20720">
        <p:circle/>
      </p:transition>
    </mc:Choice>
    <mc:Fallback xmlns="">
      <p:transition xmlns:p14="http://schemas.microsoft.com/office/powerpoint/2010/main" spd="slow" advTm="20720">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3000" fill="hold"/>
                                        <p:tgtEl>
                                          <p:spTgt spid="6148"/>
                                        </p:tgtEl>
                                        <p:attrNameLst>
                                          <p:attrName>ppt_w</p:attrName>
                                        </p:attrNameLst>
                                      </p:cBhvr>
                                      <p:tavLst>
                                        <p:tav tm="0">
                                          <p:val>
                                            <p:fltVal val="0"/>
                                          </p:val>
                                        </p:tav>
                                        <p:tav tm="100000">
                                          <p:val>
                                            <p:strVal val="#ppt_w"/>
                                          </p:val>
                                        </p:tav>
                                      </p:tavLst>
                                    </p:anim>
                                    <p:anim calcmode="lin" valueType="num">
                                      <p:cBhvr>
                                        <p:cTn id="8" dur="3000" fill="hold"/>
                                        <p:tgtEl>
                                          <p:spTgt spid="6148"/>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6000"/>
          </a:blip>
          <a:stretch>
            <a:fillRect/>
          </a:stretch>
        </a:blipFill>
        <a:effectLst/>
      </p:bgPr>
    </p:bg>
    <p:spTree>
      <p:nvGrpSpPr>
        <p:cNvPr id="1" name=""/>
        <p:cNvGrpSpPr/>
        <p:nvPr/>
      </p:nvGrpSpPr>
      <p:grpSpPr>
        <a:xfrm>
          <a:off x="0" y="0"/>
          <a:ext cx="0" cy="0"/>
          <a:chOff x="0" y="0"/>
          <a:chExt cx="0" cy="0"/>
        </a:xfrm>
      </p:grpSpPr>
      <p:sp>
        <p:nvSpPr>
          <p:cNvPr id="17414" name="Rectangle 4"/>
          <p:cNvSpPr>
            <a:spLocks noChangeArrowheads="1"/>
          </p:cNvSpPr>
          <p:nvPr/>
        </p:nvSpPr>
        <p:spPr bwMode="auto">
          <a:xfrm>
            <a:off x="8" y="3939793"/>
            <a:ext cx="9144515" cy="8617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sz="3600" b="1" kern="500" spc="-100" dirty="0" smtClean="0">
                <a:ln w="6350">
                  <a:solidFill>
                    <a:schemeClr val="tx1"/>
                  </a:solidFill>
                </a:ln>
                <a:solidFill>
                  <a:schemeClr val="accent3">
                    <a:lumMod val="50000"/>
                  </a:schemeClr>
                </a:solidFill>
                <a:latin typeface="Bookman Old Style"/>
                <a:cs typeface="Bookman Old Style"/>
              </a:rPr>
              <a:t>Next week - WEDNESDAY</a:t>
            </a:r>
            <a:r>
              <a:rPr lang="en-US" sz="3600" b="1" kern="500" spc="-100" dirty="0">
                <a:ln w="6350">
                  <a:solidFill>
                    <a:schemeClr val="tx1"/>
                  </a:solidFill>
                </a:ln>
                <a:solidFill>
                  <a:schemeClr val="accent3">
                    <a:lumMod val="50000"/>
                  </a:schemeClr>
                </a:solidFill>
                <a:latin typeface="Bookman Old Style"/>
                <a:cs typeface="Bookman Old Style"/>
              </a:rPr>
              <a:t>, </a:t>
            </a:r>
            <a:r>
              <a:rPr lang="en-US" sz="3600" b="1" kern="500" spc="-100" dirty="0" smtClean="0">
                <a:ln w="6350">
                  <a:solidFill>
                    <a:schemeClr val="tx1"/>
                  </a:solidFill>
                </a:ln>
                <a:solidFill>
                  <a:schemeClr val="accent3">
                    <a:lumMod val="50000"/>
                  </a:schemeClr>
                </a:solidFill>
                <a:latin typeface="Bookman Old Style"/>
                <a:cs typeface="Bookman Old Style"/>
              </a:rPr>
              <a:t>JAN. 29</a:t>
            </a:r>
            <a:endParaRPr lang="en-US" sz="3600" b="1" kern="500" spc="-100" dirty="0">
              <a:ln w="6350">
                <a:solidFill>
                  <a:schemeClr val="tx1"/>
                </a:solidFill>
              </a:ln>
              <a:solidFill>
                <a:schemeClr val="accent3">
                  <a:lumMod val="50000"/>
                </a:schemeClr>
              </a:solidFill>
              <a:latin typeface="Bookman Old Style"/>
              <a:cs typeface="Bookman Old Style"/>
            </a:endParaRPr>
          </a:p>
          <a:p>
            <a:pPr algn="ctr">
              <a:defRPr/>
            </a:pPr>
            <a:r>
              <a:rPr lang="en-US" sz="1400" b="1" dirty="0" smtClean="0">
                <a:solidFill>
                  <a:schemeClr val="accent3">
                    <a:lumMod val="50000"/>
                  </a:schemeClr>
                </a:solidFill>
                <a:latin typeface="Bookman Old Style"/>
                <a:cs typeface="Bookman Old Style"/>
              </a:rPr>
              <a:t>4:15 p</a:t>
            </a:r>
            <a:r>
              <a:rPr lang="en-US" sz="1400" b="1" dirty="0" smtClean="0">
                <a:solidFill>
                  <a:schemeClr val="accent3">
                    <a:lumMod val="50000"/>
                  </a:schemeClr>
                </a:solidFill>
                <a:effectLst/>
                <a:latin typeface="Bookman Old Style"/>
                <a:cs typeface="Bookman Old Style"/>
              </a:rPr>
              <a:t>.m. </a:t>
            </a:r>
            <a:r>
              <a:rPr lang="en-US" sz="1400" dirty="0" smtClean="0">
                <a:solidFill>
                  <a:schemeClr val="accent3">
                    <a:lumMod val="50000"/>
                  </a:schemeClr>
                </a:solidFill>
                <a:effectLst/>
                <a:latin typeface="Bookman Old Style"/>
                <a:cs typeface="Bookman Old Style"/>
              </a:rPr>
              <a:t>(Coffee/Tea at 4 p.m.) • </a:t>
            </a:r>
            <a:r>
              <a:rPr lang="en-US" sz="1400" b="1" dirty="0" smtClean="0">
                <a:solidFill>
                  <a:schemeClr val="accent3">
                    <a:lumMod val="50000"/>
                  </a:schemeClr>
                </a:solidFill>
                <a:effectLst/>
                <a:latin typeface="Bookman Old Style"/>
                <a:cs typeface="Bookman Old Style"/>
              </a:rPr>
              <a:t>M.B.G. Auditorium</a:t>
            </a:r>
            <a:endParaRPr lang="en-US" sz="1400" b="1" dirty="0">
              <a:solidFill>
                <a:schemeClr val="accent3">
                  <a:lumMod val="50000"/>
                </a:schemeClr>
              </a:solidFill>
              <a:effectLst/>
              <a:latin typeface="Bookman Old Style"/>
              <a:cs typeface="Bookman Old Style"/>
            </a:endParaRPr>
          </a:p>
        </p:txBody>
      </p:sp>
      <p:pic>
        <p:nvPicPr>
          <p:cNvPr id="3" name="Picture 2" descr="Colloquium.a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147" y="279400"/>
            <a:ext cx="7329706" cy="1208594"/>
          </a:xfrm>
          <a:prstGeom prst="rect">
            <a:avLst/>
          </a:prstGeom>
          <a:effectLst>
            <a:outerShdw blurRad="50800" dist="38100" dir="2700000" algn="tl" rotWithShape="0">
              <a:prstClr val="black">
                <a:alpha val="40000"/>
              </a:prstClr>
            </a:outerShdw>
          </a:effectLst>
        </p:spPr>
      </p:pic>
      <p:grpSp>
        <p:nvGrpSpPr>
          <p:cNvPr id="12" name="Group 11"/>
          <p:cNvGrpSpPr/>
          <p:nvPr/>
        </p:nvGrpSpPr>
        <p:grpSpPr>
          <a:xfrm>
            <a:off x="785685" y="1700584"/>
            <a:ext cx="7477106" cy="1955482"/>
            <a:chOff x="785685" y="1700584"/>
            <a:chExt cx="7477106" cy="1955482"/>
          </a:xfrm>
        </p:grpSpPr>
        <p:sp>
          <p:nvSpPr>
            <p:cNvPr id="4" name="TextBox 3"/>
            <p:cNvSpPr txBox="1">
              <a:spLocks noChangeArrowheads="1"/>
            </p:cNvSpPr>
            <p:nvPr/>
          </p:nvSpPr>
          <p:spPr bwMode="auto">
            <a:xfrm>
              <a:off x="4509935" y="1713996"/>
              <a:ext cx="3752856" cy="1926681"/>
            </a:xfrm>
            <a:prstGeom prst="rect">
              <a:avLst/>
            </a:prstGeom>
            <a:solidFill>
              <a:schemeClr val="bg1">
                <a:alpha val="84000"/>
              </a:schemeClr>
            </a:solidFill>
            <a:ln w="28575" cmpd="sng">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14300" h="114300"/>
            </a:sp3d>
          </p:spPr>
          <p:txBody>
            <a:bodyPr wrap="square" tIns="146304" bIns="146304" anchor="ctr" anchorCtr="1">
              <a:spAutoFit/>
            </a:bodyPr>
            <a:lstStyle/>
            <a:p>
              <a:pPr algn="ctr">
                <a:spcBef>
                  <a:spcPts val="0"/>
                </a:spcBef>
                <a:spcAft>
                  <a:spcPts val="2400"/>
                </a:spcAft>
                <a:defRPr/>
              </a:pPr>
              <a:r>
                <a:rPr lang="en-US" sz="2000" dirty="0" smtClean="0">
                  <a:solidFill>
                    <a:srgbClr val="0F4C73"/>
                  </a:solidFill>
                  <a:latin typeface="Abadi MT Condensed Extra Bold"/>
                  <a:ea typeface="ＭＳ Ｐゴシック" pitchFamily="1" charset="-128"/>
                  <a:cs typeface="Abadi MT Condensed Extra Bold"/>
                </a:rPr>
                <a:t>“The Usefulness of Useless Knowledge”:  The History of the Institute for Advanced Study</a:t>
              </a:r>
            </a:p>
            <a:p>
              <a:pPr algn="ctr">
                <a:spcBef>
                  <a:spcPts val="0"/>
                </a:spcBef>
                <a:spcAft>
                  <a:spcPts val="0"/>
                </a:spcAft>
                <a:defRPr/>
              </a:pPr>
              <a:r>
                <a:rPr lang="en-US" sz="1400" dirty="0" smtClean="0">
                  <a:latin typeface="Arial Black"/>
                  <a:ea typeface="ＭＳ Ｐゴシック" pitchFamily="1" charset="-128"/>
                  <a:cs typeface="Arial Black"/>
                </a:rPr>
                <a:t>Christine Di Bella</a:t>
              </a:r>
            </a:p>
            <a:p>
              <a:pPr algn="ctr">
                <a:spcBef>
                  <a:spcPts val="0"/>
                </a:spcBef>
                <a:spcAft>
                  <a:spcPts val="0"/>
                </a:spcAft>
                <a:defRPr/>
              </a:pPr>
              <a:r>
                <a:rPr lang="en-US" sz="1200" dirty="0" smtClean="0">
                  <a:solidFill>
                    <a:srgbClr val="010236"/>
                  </a:solidFill>
                  <a:latin typeface="Arial" pitchFamily="1" charset="0"/>
                  <a:ea typeface="ＭＳ Ｐゴシック" pitchFamily="1" charset="-128"/>
                  <a:cs typeface="ＭＳ Ｐゴシック" pitchFamily="1" charset="-128"/>
                </a:rPr>
                <a:t>Institute For Advanced Study</a:t>
              </a:r>
              <a:endParaRPr lang="en-US" sz="1200" dirty="0">
                <a:solidFill>
                  <a:srgbClr val="010236"/>
                </a:solidFill>
                <a:latin typeface="Arial" pitchFamily="1" charset="0"/>
                <a:ea typeface="ＭＳ Ｐゴシック" pitchFamily="1" charset="-128"/>
                <a:cs typeface="ＭＳ Ｐゴシック" pitchFamily="1" charset="-128"/>
              </a:endParaRPr>
            </a:p>
          </p:txBody>
        </p:sp>
        <p:pic>
          <p:nvPicPr>
            <p:cNvPr id="2" name="Picture 1" descr="COLL.DIBELLA-012920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17" y="1713996"/>
              <a:ext cx="3530268" cy="1942070"/>
            </a:xfrm>
            <a:prstGeom prst="rect">
              <a:avLst/>
            </a:prstGeom>
          </p:spPr>
        </p:pic>
        <p:sp>
          <p:nvSpPr>
            <p:cNvPr id="5" name="Rectangle 4"/>
            <p:cNvSpPr/>
            <p:nvPr/>
          </p:nvSpPr>
          <p:spPr>
            <a:xfrm>
              <a:off x="785685" y="1700584"/>
              <a:ext cx="3530268" cy="1940093"/>
            </a:xfrm>
            <a:prstGeom prst="rect">
              <a:avLst/>
            </a:prstGeom>
            <a:noFill/>
            <a:ln w="38100" cmpd="sng">
              <a:solidFill>
                <a:schemeClr val="tx1">
                  <a:alpha val="97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756139"/>
      </p:ext>
    </p:extLst>
  </p:cSld>
  <p:clrMapOvr>
    <a:masterClrMapping/>
  </p:clrMapOvr>
  <mc:AlternateContent xmlns:mc="http://schemas.openxmlformats.org/markup-compatibility/2006" xmlns:p14="http://schemas.microsoft.com/office/powerpoint/2010/main">
    <mc:Choice Requires="p14">
      <p:transition spd="slow" p14:dur="1500" advClick="0" advTm="21540">
        <p:split orient="vert"/>
      </p:transition>
    </mc:Choice>
    <mc:Fallback xmlns="">
      <p:transition xmlns:p14="http://schemas.microsoft.com/office/powerpoint/2010/main" spd="slow" advClick="0" advTm="21540">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4000"/>
                            </p:stCondLst>
                            <p:childTnLst>
                              <p:par>
                                <p:cTn id="9" presetID="10" presetClass="entr" presetSubtype="0"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3000"/>
                                        <p:tgtEl>
                                          <p:spTgt spid="12"/>
                                        </p:tgtEl>
                                      </p:cBhvr>
                                    </p:animEffect>
                                  </p:childTnLst>
                                </p:cTn>
                              </p:par>
                            </p:childTnLst>
                          </p:cTn>
                        </p:par>
                        <p:par>
                          <p:cTn id="12" fill="hold">
                            <p:stCondLst>
                              <p:cond delay="8000"/>
                            </p:stCondLst>
                            <p:childTnLst>
                              <p:par>
                                <p:cTn id="13" presetID="2" presetClass="entr" presetSubtype="4" fill="hold" grpId="0" nodeType="afterEffect">
                                  <p:stCondLst>
                                    <p:cond delay="1000"/>
                                  </p:stCondLst>
                                  <p:childTnLst>
                                    <p:set>
                                      <p:cBhvr>
                                        <p:cTn id="14" dur="1" fill="hold">
                                          <p:stCondLst>
                                            <p:cond delay="0"/>
                                          </p:stCondLst>
                                        </p:cTn>
                                        <p:tgtEl>
                                          <p:spTgt spid="17414"/>
                                        </p:tgtEl>
                                        <p:attrNameLst>
                                          <p:attrName>style.visibility</p:attrName>
                                        </p:attrNameLst>
                                      </p:cBhvr>
                                      <p:to>
                                        <p:strVal val="visible"/>
                                      </p:to>
                                    </p:set>
                                    <p:anim calcmode="lin" valueType="num">
                                      <p:cBhvr additive="base">
                                        <p:cTn id="15" dur="3000" fill="hold"/>
                                        <p:tgtEl>
                                          <p:spTgt spid="17414"/>
                                        </p:tgtEl>
                                        <p:attrNameLst>
                                          <p:attrName>ppt_x</p:attrName>
                                        </p:attrNameLst>
                                      </p:cBhvr>
                                      <p:tavLst>
                                        <p:tav tm="0">
                                          <p:val>
                                            <p:strVal val="#ppt_x"/>
                                          </p:val>
                                        </p:tav>
                                        <p:tav tm="100000">
                                          <p:val>
                                            <p:strVal val="#ppt_x"/>
                                          </p:val>
                                        </p:tav>
                                      </p:tavLst>
                                    </p:anim>
                                    <p:anim calcmode="lin" valueType="num">
                                      <p:cBhvr additive="base">
                                        <p:cTn id="16" dur="3000" fill="hold"/>
                                        <p:tgtEl>
                                          <p:spTgt spid="17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bg1"/>
            </a:gs>
            <a:gs pos="100000">
              <a:srgbClr val="FF6600"/>
            </a:gs>
          </a:gsLst>
          <a:lin ang="16200000" scaled="0"/>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6450" y="793750"/>
            <a:ext cx="2794000" cy="3327400"/>
          </a:xfrm>
          <a:prstGeom prst="rect">
            <a:avLst/>
          </a:prstGeom>
        </p:spPr>
      </p:pic>
      <p:sp>
        <p:nvSpPr>
          <p:cNvPr id="9" name="TextBox 8"/>
          <p:cNvSpPr txBox="1"/>
          <p:nvPr/>
        </p:nvSpPr>
        <p:spPr>
          <a:xfrm>
            <a:off x="0" y="0"/>
            <a:ext cx="9144000" cy="553998"/>
          </a:xfrm>
          <a:prstGeom prst="rect">
            <a:avLst/>
          </a:prstGeom>
          <a:solidFill>
            <a:schemeClr val="tx1"/>
          </a:solidFill>
        </p:spPr>
        <p:txBody>
          <a:bodyPr wrap="square" tIns="137160" bIns="45720"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a:cs typeface="Arial Black"/>
              </a:rPr>
              <a:t>UPCOMING EVENTS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a:cs typeface="Arial Black"/>
            </a:endParaRPr>
          </a:p>
        </p:txBody>
      </p:sp>
      <p:pic>
        <p:nvPicPr>
          <p:cNvPr id="11" name="Picture 10" descr="PPPL-LOGO-FNL-158-Y-GRADIENT-KW-LMC_TRANSPARENT.png"/>
          <p:cNvPicPr>
            <a:picLocks noChangeAspect="1"/>
          </p:cNvPicPr>
          <p:nvPr/>
        </p:nvPicPr>
        <p:blipFill rotWithShape="1">
          <a:blip r:embed="rId4" cstate="screen">
            <a:alphaModFix amt="34000"/>
            <a:extLst>
              <a:ext uri="{28A0092B-C50C-407E-A947-70E740481C1C}">
                <a14:useLocalDpi xmlns:a14="http://schemas.microsoft.com/office/drawing/2010/main"/>
              </a:ext>
            </a:extLst>
          </a:blip>
          <a:srcRect/>
          <a:stretch/>
        </p:blipFill>
        <p:spPr>
          <a:xfrm>
            <a:off x="6949017" y="2940014"/>
            <a:ext cx="2112433" cy="2133671"/>
          </a:xfrm>
          <a:prstGeom prst="rect">
            <a:avLst/>
          </a:prstGeom>
        </p:spPr>
      </p:pic>
      <p:sp>
        <p:nvSpPr>
          <p:cNvPr id="8" name="TextBox 7"/>
          <p:cNvSpPr txBox="1"/>
          <p:nvPr/>
        </p:nvSpPr>
        <p:spPr>
          <a:xfrm>
            <a:off x="354420" y="596753"/>
            <a:ext cx="8707030" cy="5309145"/>
          </a:xfrm>
          <a:prstGeom prst="rect">
            <a:avLst/>
          </a:prstGeom>
          <a:noFill/>
        </p:spPr>
        <p:txBody>
          <a:bodyPr wrap="square" rtlCol="0">
            <a:spAutoFit/>
          </a:bodyPr>
          <a:lstStyle/>
          <a:p>
            <a:endParaRPr lang="en-US" sz="1800" dirty="0">
              <a:latin typeface="Arial Black"/>
              <a:cs typeface="Arial Black"/>
            </a:endParaRPr>
          </a:p>
          <a:p>
            <a:r>
              <a:rPr lang="en-US" sz="1800" b="1" dirty="0" smtClean="0">
                <a:latin typeface="Arial Black"/>
                <a:cs typeface="Arial Black"/>
              </a:rPr>
              <a:t>Monday, </a:t>
            </a:r>
            <a:r>
              <a:rPr lang="en-US" sz="1800" b="1" dirty="0">
                <a:latin typeface="Arial Black"/>
                <a:cs typeface="Arial Black"/>
              </a:rPr>
              <a:t>January </a:t>
            </a:r>
            <a:r>
              <a:rPr lang="en-US" sz="1800" b="1" dirty="0" smtClean="0">
                <a:latin typeface="Arial Black"/>
                <a:cs typeface="Arial Black"/>
              </a:rPr>
              <a:t>20</a:t>
            </a:r>
            <a:endParaRPr lang="en-US" sz="1800" b="1" dirty="0">
              <a:latin typeface="Arial Black"/>
              <a:cs typeface="Arial Black"/>
            </a:endParaRPr>
          </a:p>
          <a:p>
            <a:pPr lvl="1">
              <a:spcAft>
                <a:spcPts val="600"/>
              </a:spcAft>
            </a:pPr>
            <a:r>
              <a:rPr lang="en-US" sz="1400" dirty="0" smtClean="0"/>
              <a:t>Martin Luther King Day Celebration • 1:</a:t>
            </a:r>
            <a:r>
              <a:rPr lang="en-US" sz="1400" dirty="0"/>
              <a:t>15 p.m. – </a:t>
            </a:r>
            <a:r>
              <a:rPr lang="en-US" sz="1400" dirty="0" smtClean="0"/>
              <a:t>Princeton University – Alexander Hall – Richardson Auditorium – Omar </a:t>
            </a:r>
            <a:r>
              <a:rPr lang="en-US" sz="1400" dirty="0" err="1" smtClean="0"/>
              <a:t>Wasow</a:t>
            </a:r>
            <a:r>
              <a:rPr lang="en-US" sz="1400" dirty="0" smtClean="0"/>
              <a:t>, assistant professor of politics, keynote speaker</a:t>
            </a:r>
            <a:endParaRPr lang="en-US" sz="1800" dirty="0">
              <a:latin typeface="Arial Black"/>
              <a:cs typeface="Arial Black"/>
            </a:endParaRPr>
          </a:p>
          <a:p>
            <a:r>
              <a:rPr lang="en-US" sz="1800" b="1" dirty="0" smtClean="0">
                <a:latin typeface="Arial Black"/>
                <a:cs typeface="Arial Black"/>
              </a:rPr>
              <a:t>Wednesday</a:t>
            </a:r>
            <a:r>
              <a:rPr lang="en-US" sz="1800" b="1" dirty="0">
                <a:latin typeface="Arial Black"/>
                <a:cs typeface="Arial Black"/>
              </a:rPr>
              <a:t>, January </a:t>
            </a:r>
            <a:r>
              <a:rPr lang="en-US" sz="1800" b="1" dirty="0" smtClean="0">
                <a:latin typeface="Arial Black"/>
                <a:cs typeface="Arial Black"/>
              </a:rPr>
              <a:t>22</a:t>
            </a:r>
            <a:endParaRPr lang="en-US" sz="1800" b="1" dirty="0">
              <a:latin typeface="Arial Black"/>
              <a:cs typeface="Arial Black"/>
            </a:endParaRPr>
          </a:p>
          <a:p>
            <a:pPr lvl="1">
              <a:spcAft>
                <a:spcPts val="600"/>
              </a:spcAft>
            </a:pPr>
            <a:r>
              <a:rPr lang="en-US" sz="1400" dirty="0"/>
              <a:t>PPPL Colloquium • 4:15 p.m. </a:t>
            </a:r>
            <a:r>
              <a:rPr lang="en-US" sz="1400" dirty="0" smtClean="0"/>
              <a:t>– </a:t>
            </a:r>
            <a:r>
              <a:rPr lang="en-US" sz="1400" dirty="0"/>
              <a:t>MBG Auditorium – “Addressing Big Data Challenges in Simulation-based Science</a:t>
            </a:r>
            <a:r>
              <a:rPr lang="en-US" sz="1400" dirty="0" smtClean="0"/>
              <a:t>”</a:t>
            </a:r>
            <a:endParaRPr lang="en-US" sz="1400" i="1" dirty="0"/>
          </a:p>
          <a:p>
            <a:r>
              <a:rPr lang="en-US" sz="1800" b="1" dirty="0">
                <a:latin typeface="Arial Black"/>
                <a:cs typeface="Arial Black"/>
              </a:rPr>
              <a:t>Saturday, January </a:t>
            </a:r>
            <a:r>
              <a:rPr lang="en-US" sz="1800" b="1" dirty="0" smtClean="0">
                <a:latin typeface="Arial Black"/>
                <a:cs typeface="Arial Black"/>
              </a:rPr>
              <a:t>25</a:t>
            </a:r>
            <a:endParaRPr lang="en-US" sz="1800" b="1" dirty="0">
              <a:latin typeface="Arial Black"/>
              <a:cs typeface="Arial Black"/>
            </a:endParaRPr>
          </a:p>
          <a:p>
            <a:pPr lvl="1">
              <a:spcAft>
                <a:spcPts val="600"/>
              </a:spcAft>
            </a:pPr>
            <a:r>
              <a:rPr lang="en-US" sz="1400" dirty="0"/>
              <a:t>Science on Saturday Lecture Series – 9:30 a.m. – MBG Auditorium – </a:t>
            </a:r>
            <a:r>
              <a:rPr lang="en-US" sz="1400" dirty="0" smtClean="0"/>
              <a:t>“</a:t>
            </a:r>
            <a:r>
              <a:rPr lang="en-US" sz="1400" dirty="0"/>
              <a:t>The atmosphere as a laboratory: aerosols, air quality</a:t>
            </a:r>
            <a:r>
              <a:rPr lang="en-US" sz="1400" dirty="0" smtClean="0"/>
              <a:t>, and </a:t>
            </a:r>
            <a:r>
              <a:rPr lang="en-US" sz="1400" dirty="0"/>
              <a:t>climate</a:t>
            </a:r>
            <a:r>
              <a:rPr lang="en-US" sz="1400" dirty="0" smtClean="0"/>
              <a:t>”</a:t>
            </a:r>
          </a:p>
          <a:p>
            <a:r>
              <a:rPr lang="en-US" sz="1800" b="1" dirty="0" smtClean="0">
                <a:latin typeface="Arial Black"/>
                <a:cs typeface="Arial Black"/>
              </a:rPr>
              <a:t>Sunday, January 26</a:t>
            </a:r>
            <a:endParaRPr lang="en-US" sz="1800" b="1" dirty="0">
              <a:latin typeface="Arial Black"/>
              <a:cs typeface="Arial Black"/>
            </a:endParaRPr>
          </a:p>
          <a:p>
            <a:pPr lvl="1">
              <a:spcAft>
                <a:spcPts val="600"/>
              </a:spcAft>
            </a:pPr>
            <a:r>
              <a:rPr lang="en-US" sz="1400" dirty="0" err="1" smtClean="0"/>
              <a:t>TEDx</a:t>
            </a:r>
            <a:r>
              <a:rPr lang="en-US" sz="1400" dirty="0" smtClean="0"/>
              <a:t> Conference  - 10:30 a.m. – 2 p.m. – Princeton Charter School, 110 Bun Drive, Princeton - Andrew </a:t>
            </a:r>
            <a:r>
              <a:rPr lang="en-US" sz="1400" dirty="0" err="1" smtClean="0"/>
              <a:t>Zwicker</a:t>
            </a:r>
            <a:r>
              <a:rPr lang="en-US" sz="1400" dirty="0" smtClean="0"/>
              <a:t> on “Global Change:  Clean Energy by Creating a Star on Earth”</a:t>
            </a:r>
          </a:p>
          <a:p>
            <a:r>
              <a:rPr lang="en-US" sz="1800" b="1" dirty="0">
                <a:latin typeface="Arial Black"/>
                <a:cs typeface="Arial Black"/>
              </a:rPr>
              <a:t>Wednesday, January </a:t>
            </a:r>
            <a:r>
              <a:rPr lang="en-US" sz="1800" b="1" dirty="0" smtClean="0">
                <a:latin typeface="Arial Black"/>
                <a:cs typeface="Arial Black"/>
              </a:rPr>
              <a:t>29</a:t>
            </a:r>
            <a:endParaRPr lang="en-US" sz="1800" b="1" dirty="0">
              <a:latin typeface="Arial Black"/>
              <a:cs typeface="Arial Black"/>
            </a:endParaRPr>
          </a:p>
          <a:p>
            <a:pPr lvl="1">
              <a:spcBef>
                <a:spcPts val="0"/>
              </a:spcBef>
              <a:spcAft>
                <a:spcPts val="0"/>
              </a:spcAft>
            </a:pPr>
            <a:r>
              <a:rPr lang="en-US" sz="1400" dirty="0" smtClean="0"/>
              <a:t>PPPL Colloquium • </a:t>
            </a:r>
            <a:r>
              <a:rPr lang="en-US" sz="1400" dirty="0"/>
              <a:t>4:15 p.m. – MBG Auditorium –  </a:t>
            </a:r>
            <a:r>
              <a:rPr lang="en-US" sz="1400" dirty="0" smtClean="0"/>
              <a:t>“The Usefulness of Useless Knowledge”: The History of the Institute for Advanced Study</a:t>
            </a:r>
          </a:p>
          <a:p>
            <a:pPr lvl="1">
              <a:spcAft>
                <a:spcPts val="600"/>
              </a:spcAft>
            </a:pPr>
            <a:r>
              <a:rPr lang="en-US" sz="1400" dirty="0" smtClean="0"/>
              <a:t>              </a:t>
            </a:r>
          </a:p>
          <a:p>
            <a:pPr lvl="1">
              <a:spcAft>
                <a:spcPts val="600"/>
              </a:spcAft>
            </a:pPr>
            <a:endParaRPr lang="en-US" sz="1400" dirty="0" smtClean="0"/>
          </a:p>
          <a:p>
            <a:pPr lvl="1">
              <a:spcAft>
                <a:spcPts val="600"/>
              </a:spcAft>
            </a:pPr>
            <a:endParaRPr lang="en-US" sz="1400" dirty="0"/>
          </a:p>
          <a:p>
            <a:pPr lvl="1">
              <a:spcAft>
                <a:spcPts val="600"/>
              </a:spcAft>
            </a:pPr>
            <a:endParaRPr lang="en-US" sz="1400" dirty="0"/>
          </a:p>
        </p:txBody>
      </p:sp>
    </p:spTree>
    <p:custDataLst>
      <p:tags r:id="rId1"/>
    </p:custDataLst>
    <p:extLst>
      <p:ext uri="{BB962C8B-B14F-4D97-AF65-F5344CB8AC3E}">
        <p14:creationId xmlns:p14="http://schemas.microsoft.com/office/powerpoint/2010/main" val="3161085951"/>
      </p:ext>
    </p:extLst>
  </p:cSld>
  <p:clrMapOvr>
    <a:masterClrMapping/>
  </p:clrMapOvr>
  <mc:AlternateContent xmlns:mc="http://schemas.openxmlformats.org/markup-compatibility/2006" xmlns:p14="http://schemas.microsoft.com/office/powerpoint/2010/main">
    <mc:Choice Requires="p14">
      <p:transition spd="slow" p14:dur="800" advClick="0" advTm="53220">
        <p:circle/>
      </p:transition>
    </mc:Choice>
    <mc:Fallback xmlns="">
      <p:transition xmlns:p14="http://schemas.microsoft.com/office/powerpoint/2010/main" spd="slow" advClick="0" advTm="53220">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49" presetClass="entr" presetSubtype="0" decel="100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0" fill="hold"/>
                                        <p:tgtEl>
                                          <p:spTgt spid="11"/>
                                        </p:tgtEl>
                                        <p:attrNameLst>
                                          <p:attrName>ppt_w</p:attrName>
                                        </p:attrNameLst>
                                      </p:cBhvr>
                                      <p:tavLst>
                                        <p:tav tm="0">
                                          <p:val>
                                            <p:fltVal val="0"/>
                                          </p:val>
                                        </p:tav>
                                        <p:tav tm="100000">
                                          <p:val>
                                            <p:strVal val="#ppt_w"/>
                                          </p:val>
                                        </p:tav>
                                      </p:tavLst>
                                    </p:anim>
                                    <p:anim calcmode="lin" valueType="num">
                                      <p:cBhvr>
                                        <p:cTn id="13" dur="5000" fill="hold"/>
                                        <p:tgtEl>
                                          <p:spTgt spid="11"/>
                                        </p:tgtEl>
                                        <p:attrNameLst>
                                          <p:attrName>ppt_h</p:attrName>
                                        </p:attrNameLst>
                                      </p:cBhvr>
                                      <p:tavLst>
                                        <p:tav tm="0">
                                          <p:val>
                                            <p:fltVal val="0"/>
                                          </p:val>
                                        </p:tav>
                                        <p:tav tm="100000">
                                          <p:val>
                                            <p:strVal val="#ppt_h"/>
                                          </p:val>
                                        </p:tav>
                                      </p:tavLst>
                                    </p:anim>
                                    <p:anim calcmode="lin" valueType="num">
                                      <p:cBhvr>
                                        <p:cTn id="14" dur="5000" fill="hold"/>
                                        <p:tgtEl>
                                          <p:spTgt spid="11"/>
                                        </p:tgtEl>
                                        <p:attrNameLst>
                                          <p:attrName>style.rotation</p:attrName>
                                        </p:attrNameLst>
                                      </p:cBhvr>
                                      <p:tavLst>
                                        <p:tav tm="0">
                                          <p:val>
                                            <p:fltVal val="360"/>
                                          </p:val>
                                        </p:tav>
                                        <p:tav tm="100000">
                                          <p:val>
                                            <p:fltVal val="0"/>
                                          </p:val>
                                        </p:tav>
                                      </p:tavLst>
                                    </p:anim>
                                    <p:animEffect transition="in" filter="fade">
                                      <p:cBhvr>
                                        <p:cTn id="15" dur="5000"/>
                                        <p:tgtEl>
                                          <p:spTgt spid="11"/>
                                        </p:tgtEl>
                                      </p:cBhvr>
                                    </p:animEffect>
                                  </p:childTnLst>
                                </p:cTn>
                              </p:par>
                              <p:par>
                                <p:cTn id="16" presetID="37"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3000"/>
                                        <p:tgtEl>
                                          <p:spTgt spid="8">
                                            <p:txEl>
                                              <p:pRg st="1" end="1"/>
                                            </p:txEl>
                                          </p:spTgt>
                                        </p:tgtEl>
                                      </p:cBhvr>
                                    </p:animEffect>
                                    <p:anim calcmode="lin" valueType="num">
                                      <p:cBhvr>
                                        <p:cTn id="19" dur="3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0" dur="27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21" dur="300" accel="100000" fill="hold">
                                          <p:stCondLst>
                                            <p:cond delay="27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par>
                          <p:cTn id="22" fill="hold">
                            <p:stCondLst>
                              <p:cond delay="8000"/>
                            </p:stCondLst>
                            <p:childTnLst>
                              <p:par>
                                <p:cTn id="23" presetID="37" presetClass="entr" presetSubtype="0" fill="hold"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3000"/>
                                        <p:tgtEl>
                                          <p:spTgt spid="8">
                                            <p:txEl>
                                              <p:pRg st="2" end="2"/>
                                            </p:txEl>
                                          </p:spTgt>
                                        </p:tgtEl>
                                      </p:cBhvr>
                                    </p:animEffect>
                                    <p:anim calcmode="lin" valueType="num">
                                      <p:cBhvr>
                                        <p:cTn id="26" dur="3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7" dur="27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28" dur="300" accel="100000" fill="hold">
                                          <p:stCondLst>
                                            <p:cond delay="27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par>
                          <p:cTn id="29" fill="hold">
                            <p:stCondLst>
                              <p:cond delay="11000"/>
                            </p:stCondLst>
                            <p:childTnLst>
                              <p:par>
                                <p:cTn id="30" presetID="2" presetClass="entr" presetSubtype="4" fill="hold" grpId="0" nodeType="afterEffect">
                                  <p:stCondLst>
                                    <p:cond delay="1000"/>
                                  </p:stCondLst>
                                  <p:childTnLst>
                                    <p:set>
                                      <p:cBhvr>
                                        <p:cTn id="31" dur="1" fill="hold">
                                          <p:stCondLst>
                                            <p:cond delay="0"/>
                                          </p:stCondLst>
                                        </p:cTn>
                                        <p:tgtEl>
                                          <p:spTgt spid="8">
                                            <p:txEl>
                                              <p:pRg st="3" end="3"/>
                                            </p:txEl>
                                          </p:spTgt>
                                        </p:tgtEl>
                                        <p:attrNameLst>
                                          <p:attrName>style.visibility</p:attrName>
                                        </p:attrNameLst>
                                      </p:cBhvr>
                                      <p:to>
                                        <p:strVal val="visible"/>
                                      </p:to>
                                    </p:set>
                                    <p:anim calcmode="lin" valueType="num">
                                      <p:cBhvr additive="base">
                                        <p:cTn id="32" dur="3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000"/>
                            </p:stCondLst>
                            <p:childTnLst>
                              <p:par>
                                <p:cTn id="35" presetID="2" presetClass="entr" presetSubtype="4" fill="hold" grpId="0" nodeType="after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3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8000"/>
                            </p:stCondLst>
                            <p:childTnLst>
                              <p:par>
                                <p:cTn id="40" presetID="2" presetClass="entr" presetSubtype="4" fill="hold" grpId="0" nodeType="afterEffect">
                                  <p:stCondLst>
                                    <p:cond delay="100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additive="base">
                                        <p:cTn id="42" dur="3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2000"/>
                            </p:stCondLst>
                            <p:childTnLst>
                              <p:par>
                                <p:cTn id="45" presetID="2" presetClass="entr" presetSubtype="4" fill="hold" grpId="0" nodeType="after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 calcmode="lin" valueType="num">
                                      <p:cBhvr additive="base">
                                        <p:cTn id="47" dur="30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8" dur="30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5000"/>
                            </p:stCondLst>
                            <p:childTnLst>
                              <p:par>
                                <p:cTn id="50" presetID="2" presetClass="entr" presetSubtype="4" fill="hold" grpId="0" nodeType="afterEffect">
                                  <p:stCondLst>
                                    <p:cond delay="1000"/>
                                  </p:stCondLst>
                                  <p:childTnLst>
                                    <p:set>
                                      <p:cBhvr>
                                        <p:cTn id="51" dur="1" fill="hold">
                                          <p:stCondLst>
                                            <p:cond delay="0"/>
                                          </p:stCondLst>
                                        </p:cTn>
                                        <p:tgtEl>
                                          <p:spTgt spid="8">
                                            <p:txEl>
                                              <p:pRg st="7" end="7"/>
                                            </p:txEl>
                                          </p:spTgt>
                                        </p:tgtEl>
                                        <p:attrNameLst>
                                          <p:attrName>style.visibility</p:attrName>
                                        </p:attrNameLst>
                                      </p:cBhvr>
                                      <p:to>
                                        <p:strVal val="visible"/>
                                      </p:to>
                                    </p:set>
                                    <p:anim calcmode="lin" valueType="num">
                                      <p:cBhvr additive="base">
                                        <p:cTn id="52" dur="30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3" dur="30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par>
                          <p:cTn id="54" fill="hold">
                            <p:stCondLst>
                              <p:cond delay="29000"/>
                            </p:stCondLst>
                            <p:childTnLst>
                              <p:par>
                                <p:cTn id="55" presetID="2" presetClass="entr" presetSubtype="4" fill="hold" grpId="0" nodeType="afterEffect">
                                  <p:stCondLst>
                                    <p:cond delay="0"/>
                                  </p:stCondLst>
                                  <p:childTnLst>
                                    <p:set>
                                      <p:cBhvr>
                                        <p:cTn id="56" dur="1" fill="hold">
                                          <p:stCondLst>
                                            <p:cond delay="0"/>
                                          </p:stCondLst>
                                        </p:cTn>
                                        <p:tgtEl>
                                          <p:spTgt spid="8">
                                            <p:txEl>
                                              <p:pRg st="8" end="8"/>
                                            </p:txEl>
                                          </p:spTgt>
                                        </p:tgtEl>
                                        <p:attrNameLst>
                                          <p:attrName>style.visibility</p:attrName>
                                        </p:attrNameLst>
                                      </p:cBhvr>
                                      <p:to>
                                        <p:strVal val="visible"/>
                                      </p:to>
                                    </p:set>
                                    <p:anim calcmode="lin" valueType="num">
                                      <p:cBhvr additive="base">
                                        <p:cTn id="57" dur="30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8" dur="30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par>
                          <p:cTn id="59" fill="hold">
                            <p:stCondLst>
                              <p:cond delay="32000"/>
                            </p:stCondLst>
                            <p:childTnLst>
                              <p:par>
                                <p:cTn id="60" presetID="2" presetClass="entr" presetSubtype="4" fill="hold" grpId="0" nodeType="afterEffect">
                                  <p:stCondLst>
                                    <p:cond delay="1000"/>
                                  </p:stCondLst>
                                  <p:childTnLst>
                                    <p:set>
                                      <p:cBhvr>
                                        <p:cTn id="61" dur="1" fill="hold">
                                          <p:stCondLst>
                                            <p:cond delay="0"/>
                                          </p:stCondLst>
                                        </p:cTn>
                                        <p:tgtEl>
                                          <p:spTgt spid="8">
                                            <p:txEl>
                                              <p:pRg st="9" end="9"/>
                                            </p:txEl>
                                          </p:spTgt>
                                        </p:tgtEl>
                                        <p:attrNameLst>
                                          <p:attrName>style.visibility</p:attrName>
                                        </p:attrNameLst>
                                      </p:cBhvr>
                                      <p:to>
                                        <p:strVal val="visible"/>
                                      </p:to>
                                    </p:set>
                                    <p:anim calcmode="lin" valueType="num">
                                      <p:cBhvr additive="base">
                                        <p:cTn id="62" dur="30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3" dur="30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par>
                          <p:cTn id="64" fill="hold">
                            <p:stCondLst>
                              <p:cond delay="36000"/>
                            </p:stCondLst>
                            <p:childTnLst>
                              <p:par>
                                <p:cTn id="65" presetID="2" presetClass="entr" presetSubtype="4" fill="hold" grpId="0" nodeType="afterEffect">
                                  <p:stCondLst>
                                    <p:cond delay="0"/>
                                  </p:stCondLst>
                                  <p:childTnLst>
                                    <p:set>
                                      <p:cBhvr>
                                        <p:cTn id="66" dur="1" fill="hold">
                                          <p:stCondLst>
                                            <p:cond delay="0"/>
                                          </p:stCondLst>
                                        </p:cTn>
                                        <p:tgtEl>
                                          <p:spTgt spid="8">
                                            <p:txEl>
                                              <p:pRg st="10" end="10"/>
                                            </p:txEl>
                                          </p:spTgt>
                                        </p:tgtEl>
                                        <p:attrNameLst>
                                          <p:attrName>style.visibility</p:attrName>
                                        </p:attrNameLst>
                                      </p:cBhvr>
                                      <p:to>
                                        <p:strVal val="visible"/>
                                      </p:to>
                                    </p:set>
                                    <p:anim calcmode="lin" valueType="num">
                                      <p:cBhvr additive="base">
                                        <p:cTn id="67" dur="30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68" dur="30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5234586" y="2851356"/>
            <a:ext cx="184666" cy="461665"/>
          </a:xfrm>
          <a:prstGeom prst="rect">
            <a:avLst/>
          </a:prstGeom>
          <a:noFill/>
        </p:spPr>
        <p:txBody>
          <a:bodyPr wrap="none" rtlCol="0">
            <a:spAutoFit/>
          </a:bodyPr>
          <a:lstStyle/>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523999"/>
            <a:ext cx="9253049" cy="7524751"/>
          </a:xfrm>
          <a:prstGeom prst="rect">
            <a:avLst/>
          </a:prstGeom>
          <a:ln w="19050" cmpd="sng">
            <a:solidFill>
              <a:srgbClr val="000000"/>
            </a:solidFill>
          </a:ln>
        </p:spPr>
      </p:pic>
      <p:sp>
        <p:nvSpPr>
          <p:cNvPr id="5" name="Rectangle 4"/>
          <p:cNvSpPr/>
          <p:nvPr/>
        </p:nvSpPr>
        <p:spPr>
          <a:xfrm>
            <a:off x="-25400" y="2946104"/>
            <a:ext cx="9278448" cy="3048000"/>
          </a:xfrm>
          <a:prstGeom prst="rect">
            <a:avLst/>
          </a:prstGeom>
          <a:gradFill flip="none" rotWithShape="1">
            <a:gsLst>
              <a:gs pos="0">
                <a:schemeClr val="accent1">
                  <a:tint val="50000"/>
                  <a:shade val="100000"/>
                  <a:satMod val="150000"/>
                  <a:alpha val="57000"/>
                </a:schemeClr>
              </a:gs>
              <a:gs pos="40000">
                <a:schemeClr val="accent1">
                  <a:tint val="70000"/>
                  <a:shade val="100000"/>
                  <a:satMod val="150000"/>
                  <a:alpha val="57000"/>
                </a:schemeClr>
              </a:gs>
              <a:gs pos="100000">
                <a:schemeClr val="accent1">
                  <a:shade val="90000"/>
                  <a:satMod val="110000"/>
                  <a:alpha val="57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79738"/>
            <a:ext cx="9144000" cy="1584687"/>
          </a:xfrm>
          <a:prstGeom prst="rect">
            <a:avLst/>
          </a:prstGeom>
        </p:spPr>
      </p:pic>
    </p:spTree>
    <p:custDataLst>
      <p:tags r:id="rId1"/>
    </p:custDataLst>
    <p:extLst>
      <p:ext uri="{BB962C8B-B14F-4D97-AF65-F5344CB8AC3E}">
        <p14:creationId xmlns:p14="http://schemas.microsoft.com/office/powerpoint/2010/main" val="2267758258"/>
      </p:ext>
    </p:extLst>
  </p:cSld>
  <p:clrMapOvr>
    <a:masterClrMapping/>
  </p:clrMapOvr>
  <p:transition xmlns:p14="http://schemas.microsoft.com/office/powerpoint/2010/main" spd="slow" advClick="0" advTm="1597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0" fill="hold"/>
                                        <p:tgtEl>
                                          <p:spTgt spid="5"/>
                                        </p:tgtEl>
                                        <p:attrNameLst>
                                          <p:attrName>ppt_x</p:attrName>
                                        </p:attrNameLst>
                                      </p:cBhvr>
                                      <p:tavLst>
                                        <p:tav tm="0">
                                          <p:val>
                                            <p:strVal val="#ppt_x"/>
                                          </p:val>
                                        </p:tav>
                                        <p:tav tm="100000">
                                          <p:val>
                                            <p:strVal val="#ppt_x"/>
                                          </p:val>
                                        </p:tav>
                                      </p:tavLst>
                                    </p:anim>
                                    <p:anim calcmode="lin" valueType="num">
                                      <p:cBhvr additive="base">
                                        <p:cTn id="12"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6112"/>
            <a:ext cx="8229600" cy="857250"/>
          </a:xfrm>
        </p:spPr>
        <p:txBody>
          <a:bodyPr/>
          <a:lstStyle/>
          <a:p>
            <a:r>
              <a:rPr lang="en-US"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badi MT Condensed Extra Bold"/>
                <a:cs typeface="Abadi MT Condensed Extra Bold"/>
              </a:rPr>
              <a:t>Sc</a:t>
            </a:r>
            <a:r>
              <a:rPr lang="en-US"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badi MT Condensed Extra Bold"/>
                <a:cs typeface="Abadi MT Condensed Extra Bold"/>
              </a:rPr>
              <a:t>ience Bowl Volunteers Needed!</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badi MT Condensed Extra Bold"/>
              <a:cs typeface="Abadi MT Condensed Extra Bold"/>
            </a:endParaRPr>
          </a:p>
        </p:txBody>
      </p:sp>
      <p:sp>
        <p:nvSpPr>
          <p:cNvPr id="4" name="TextBox 3"/>
          <p:cNvSpPr txBox="1"/>
          <p:nvPr/>
        </p:nvSpPr>
        <p:spPr>
          <a:xfrm>
            <a:off x="324883" y="1527983"/>
            <a:ext cx="8819117" cy="1077218"/>
          </a:xfrm>
          <a:prstGeom prst="rect">
            <a:avLst/>
          </a:prstGeom>
          <a:noFill/>
        </p:spPr>
        <p:txBody>
          <a:bodyPr wrap="square" rtlCol="0">
            <a:spAutoFit/>
          </a:bodyPr>
          <a:lstStyle/>
          <a:p>
            <a:r>
              <a:rPr lang="en-US" sz="1600" dirty="0" smtClean="0">
                <a:solidFill>
                  <a:schemeClr val="bg1"/>
                </a:solidFill>
                <a:effectLst>
                  <a:outerShdw blurRad="50800" dist="38100" dir="2700000" algn="tl" rotWithShape="0">
                    <a:srgbClr val="000000">
                      <a:alpha val="43000"/>
                    </a:srgbClr>
                  </a:outerShdw>
                </a:effectLst>
                <a:latin typeface="Arial Black"/>
                <a:cs typeface="Arial Black"/>
              </a:rPr>
              <a:t>We need your help!  Please volunteer to help out as moderators, science/rules judges, time/score keepers, lunch attendants, etc.  Lunch is provided for competition day volunteers. Contact </a:t>
            </a:r>
            <a:r>
              <a:rPr lang="en-US" sz="1600" dirty="0" err="1" smtClean="0">
                <a:solidFill>
                  <a:schemeClr val="bg1"/>
                </a:solidFill>
                <a:effectLst>
                  <a:outerShdw blurRad="50800" dist="38100" dir="2700000" algn="tl" rotWithShape="0">
                    <a:srgbClr val="000000">
                      <a:alpha val="43000"/>
                    </a:srgbClr>
                  </a:outerShdw>
                </a:effectLst>
                <a:latin typeface="Arial Black"/>
                <a:cs typeface="Arial Black"/>
              </a:rPr>
              <a:t>Deedee</a:t>
            </a:r>
            <a:r>
              <a:rPr lang="en-US" sz="1600" dirty="0" smtClean="0">
                <a:solidFill>
                  <a:schemeClr val="bg1"/>
                </a:solidFill>
                <a:effectLst>
                  <a:outerShdw blurRad="50800" dist="38100" dir="2700000" algn="tl" rotWithShape="0">
                    <a:srgbClr val="000000">
                      <a:alpha val="43000"/>
                    </a:srgbClr>
                  </a:outerShdw>
                </a:effectLst>
                <a:latin typeface="Arial Black"/>
                <a:cs typeface="Arial Black"/>
              </a:rPr>
              <a:t> Ortiz at </a:t>
            </a:r>
            <a:r>
              <a:rPr lang="en-US" sz="1600" dirty="0" smtClean="0">
                <a:solidFill>
                  <a:schemeClr val="bg1"/>
                </a:solidFill>
                <a:effectLst>
                  <a:outerShdw blurRad="50800" dist="38100" dir="2700000" algn="tl" rotWithShape="0">
                    <a:srgbClr val="000000">
                      <a:alpha val="43000"/>
                    </a:srgbClr>
                  </a:outerShdw>
                </a:effectLst>
                <a:latin typeface="Arial Black"/>
                <a:cs typeface="Arial Black"/>
                <a:hlinkClick r:id="rId3"/>
              </a:rPr>
              <a:t>dortiz@pppl.gov</a:t>
            </a:r>
            <a:r>
              <a:rPr lang="en-US" sz="1600" dirty="0" smtClean="0">
                <a:solidFill>
                  <a:schemeClr val="bg1"/>
                </a:solidFill>
                <a:effectLst>
                  <a:outerShdw blurRad="50800" dist="38100" dir="2700000" algn="tl" rotWithShape="0">
                    <a:srgbClr val="000000">
                      <a:alpha val="43000"/>
                    </a:srgbClr>
                  </a:outerShdw>
                </a:effectLst>
                <a:latin typeface="Arial Black"/>
                <a:cs typeface="Arial Black"/>
              </a:rPr>
              <a:t> or ext.2758 to sign up or for more information.</a:t>
            </a:r>
            <a:endParaRPr lang="en-US" sz="1600" dirty="0">
              <a:solidFill>
                <a:schemeClr val="bg1"/>
              </a:solidFill>
              <a:effectLst>
                <a:outerShdw blurRad="50800" dist="38100" dir="2700000" algn="tl" rotWithShape="0">
                  <a:srgbClr val="000000">
                    <a:alpha val="43000"/>
                  </a:srgbClr>
                </a:outerShdw>
              </a:effectLst>
              <a:latin typeface="Arial Black"/>
              <a:cs typeface="Arial Black"/>
            </a:endParaRPr>
          </a:p>
        </p:txBody>
      </p:sp>
    </p:spTree>
    <p:extLst>
      <p:ext uri="{BB962C8B-B14F-4D97-AF65-F5344CB8AC3E}">
        <p14:creationId xmlns:p14="http://schemas.microsoft.com/office/powerpoint/2010/main" val="3924188270"/>
      </p:ext>
    </p:extLst>
  </p:cSld>
  <p:clrMapOvr>
    <a:masterClrMapping/>
  </p:clrMapOvr>
  <mc:AlternateContent xmlns:mc="http://schemas.openxmlformats.org/markup-compatibility/2006" xmlns:p14="http://schemas.microsoft.com/office/powerpoint/2010/main">
    <mc:Choice Requires="p14">
      <p:transition spd="slow" p14:dur="1200" advClick="0" advTm="20000">
        <p:dissolve/>
      </p:transition>
    </mc:Choice>
    <mc:Fallback xmlns="">
      <p:transition xmlns:p14="http://schemas.microsoft.com/office/powerpoint/2010/main" spd="slow" advClick="0" advTm="20000">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par>
                          <p:cTn id="8" fill="hold">
                            <p:stCondLst>
                              <p:cond delay="3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3000" fill="hold"/>
                                        <p:tgtEl>
                                          <p:spTgt spid="4"/>
                                        </p:tgtEl>
                                        <p:attrNameLst>
                                          <p:attrName>ppt_w</p:attrName>
                                        </p:attrNameLst>
                                      </p:cBhvr>
                                      <p:tavLst>
                                        <p:tav tm="0">
                                          <p:val>
                                            <p:fltVal val="0"/>
                                          </p:val>
                                        </p:tav>
                                        <p:tav tm="100000">
                                          <p:val>
                                            <p:strVal val="#ppt_w"/>
                                          </p:val>
                                        </p:tav>
                                      </p:tavLst>
                                    </p:anim>
                                    <p:anim calcmode="lin" valueType="num">
                                      <p:cBhvr>
                                        <p:cTn id="12" dur="3000" fill="hold"/>
                                        <p:tgtEl>
                                          <p:spTgt spid="4"/>
                                        </p:tgtEl>
                                        <p:attrNameLst>
                                          <p:attrName>ppt_h</p:attrName>
                                        </p:attrNameLst>
                                      </p:cBhvr>
                                      <p:tavLst>
                                        <p:tav tm="0">
                                          <p:val>
                                            <p:fltVal val="0"/>
                                          </p:val>
                                        </p:tav>
                                        <p:tav tm="100000">
                                          <p:val>
                                            <p:strVal val="#ppt_h"/>
                                          </p:val>
                                        </p:tav>
                                      </p:tavLst>
                                    </p:anim>
                                    <p:animEffect transition="in" filter="fade">
                                      <p:cBhvr>
                                        <p:cTn id="1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9.9"/>
</p:tagLst>
</file>

<file path=ppt/tags/tag2.xml><?xml version="1.0" encoding="utf-8"?>
<p:tagLst xmlns:a="http://schemas.openxmlformats.org/drawingml/2006/main" xmlns:r="http://schemas.openxmlformats.org/officeDocument/2006/relationships" xmlns:p="http://schemas.openxmlformats.org/presentationml/2006/main">
  <p:tag name="TIMING" val="|39.9"/>
</p:tagLst>
</file>

<file path=ppt/tags/tag3.xml><?xml version="1.0" encoding="utf-8"?>
<p:tagLst xmlns:a="http://schemas.openxmlformats.org/drawingml/2006/main" xmlns:r="http://schemas.openxmlformats.org/officeDocument/2006/relationships" xmlns:p="http://schemas.openxmlformats.org/presentationml/2006/main">
  <p:tag name="TIMING" val="|7.:|6.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110646</TotalTime>
  <Words>538</Words>
  <Application>Microsoft Macintosh PowerPoint</Application>
  <PresentationFormat>On-screen Show (16:9)</PresentationFormat>
  <Paragraphs>48</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Genesis</vt:lpstr>
      <vt:lpstr>This Week @ PPPL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Bowl Volunteers Needed!</vt:lpstr>
      <vt:lpstr>Princeton University and PPPL’s Annual  Business Clothing Drive   </vt:lpstr>
      <vt:lpstr>PowerPoint Presentation</vt:lpstr>
    </vt:vector>
  </TitlesOfParts>
  <Manager/>
  <Company>Princeton Plasma Physics Lab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Week @ PPPL</dc:title>
  <dc:subject/>
  <dc:creator>Gregory J. Czechowicz</dc:creator>
  <cp:keywords/>
  <dc:description/>
  <cp:lastModifiedBy>Eleanor Starkman</cp:lastModifiedBy>
  <cp:revision>1836</cp:revision>
  <cp:lastPrinted>2012-11-12T18:02:51Z</cp:lastPrinted>
  <dcterms:created xsi:type="dcterms:W3CDTF">2012-10-22T15:52:33Z</dcterms:created>
  <dcterms:modified xsi:type="dcterms:W3CDTF">2014-01-18T05:35:25Z</dcterms:modified>
  <cp:category/>
</cp:coreProperties>
</file>