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6" r:id="rId3"/>
    <p:sldId id="388" r:id="rId4"/>
    <p:sldId id="389" r:id="rId5"/>
    <p:sldId id="390" r:id="rId6"/>
    <p:sldId id="386" r:id="rId7"/>
    <p:sldId id="376" r:id="rId8"/>
    <p:sldId id="340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005C"/>
    <a:srgbClr val="66BE00"/>
    <a:srgbClr val="FF0015"/>
    <a:srgbClr val="F48118"/>
    <a:srgbClr val="010236"/>
    <a:srgbClr val="69FF66"/>
    <a:srgbClr val="2E47FF"/>
    <a:srgbClr val="00D1FF"/>
    <a:srgbClr val="FFE552"/>
    <a:srgbClr val="95C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97" autoAdjust="0"/>
  </p:normalViewPr>
  <p:slideViewPr>
    <p:cSldViewPr snapToGrid="0" snapToObjects="1">
      <p:cViewPr>
        <p:scale>
          <a:sx n="200" d="100"/>
          <a:sy n="200" d="100"/>
        </p:scale>
        <p:origin x="-640" y="-166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2/1/13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9F63-4D18-4135-849B-4ABDABEE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L.Aerial.2008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25" b="7224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12700" y="4445000"/>
            <a:ext cx="9156696" cy="706439"/>
          </a:xfrm>
          <a:prstGeom prst="rect">
            <a:avLst/>
          </a:prstGeom>
          <a:solidFill>
            <a:srgbClr val="F48118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31750" cmpd="sng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pic>
        <p:nvPicPr>
          <p:cNvPr id="9" name="Picture 8" descr="PPPL-LOGO-158-Y-GRADIEN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615"/>
          <a:stretch/>
        </p:blipFill>
        <p:spPr bwMode="auto">
          <a:xfrm>
            <a:off x="1479550" y="1293815"/>
            <a:ext cx="6184900" cy="209708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84118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February 4 - 9, 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45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292633"/>
            <a:ext cx="5130800" cy="11087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4043509"/>
            <a:ext cx="9144523" cy="1099991"/>
            <a:chOff x="0" y="4043509"/>
            <a:chExt cx="9144523" cy="1099991"/>
          </a:xfrm>
        </p:grpSpPr>
        <p:sp>
          <p:nvSpPr>
            <p:cNvPr id="3" name="Rectangle 2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gradFill flip="none" rotWithShape="1">
              <a:gsLst>
                <a:gs pos="64000">
                  <a:srgbClr val="F48118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err="1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WeDNESDAY</a:t>
              </a:r>
              <a:r>
                <a:rPr lang="en-US" sz="2800" b="1" cap="all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FEB. 6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700" dirty="0" smtClean="0">
                  <a:effectLst/>
                </a:rPr>
                <a:t>4:15 p.m.  (Coffee/Tea at 4 p.m.) • M.B.G. Auditorium, Lyman Spitzer Building</a:t>
              </a:r>
              <a:endParaRPr lang="en-US" sz="1700" dirty="0"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0341" y="1669125"/>
            <a:ext cx="8142809" cy="2117812"/>
            <a:chOff x="550341" y="1669125"/>
            <a:chExt cx="8142809" cy="2117812"/>
          </a:xfrm>
        </p:grpSpPr>
        <p:pic>
          <p:nvPicPr>
            <p:cNvPr id="8" name="Picture 7" descr="TROMP-02062013_0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t="7273" b="15272"/>
            <a:stretch/>
          </p:blipFill>
          <p:spPr>
            <a:xfrm>
              <a:off x="550341" y="1676958"/>
              <a:ext cx="3962400" cy="2109979"/>
            </a:xfrm>
            <a:prstGeom prst="rect">
              <a:avLst/>
            </a:prstGeom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413249" y="1669125"/>
              <a:ext cx="4279901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cap="all" dirty="0">
                  <a:solidFill>
                    <a:srgbClr val="2E47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Seismic Imaging and </a:t>
              </a:r>
              <a:r>
                <a:rPr lang="en-US" cap="all" dirty="0" smtClean="0">
                  <a:solidFill>
                    <a:srgbClr val="2E47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Inversion Based </a:t>
              </a:r>
              <a:r>
                <a:rPr lang="en-US" cap="all" dirty="0">
                  <a:solidFill>
                    <a:srgbClr val="2E47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on Spectral-Element </a:t>
              </a:r>
              <a:r>
                <a:rPr lang="en-US" cap="all" dirty="0" smtClean="0">
                  <a:solidFill>
                    <a:srgbClr val="2E47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AND 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cap="all" dirty="0" err="1" smtClean="0">
                  <a:solidFill>
                    <a:srgbClr val="2E47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Adjoint</a:t>
              </a:r>
              <a:r>
                <a:rPr lang="en-US" cap="all" dirty="0" smtClean="0">
                  <a:solidFill>
                    <a:srgbClr val="2E47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 Methods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 err="1">
                  <a:latin typeface="Arial Black"/>
                  <a:ea typeface="ＭＳ Ｐゴシック" pitchFamily="1" charset="-128"/>
                  <a:cs typeface="Arial Black"/>
                </a:rPr>
                <a:t>Jeroen</a:t>
              </a: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 </a:t>
              </a: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Tromp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Princeton University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341" y="1676958"/>
              <a:ext cx="8119527" cy="210185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8058">
        <p14:ripple/>
      </p:transition>
    </mc:Choice>
    <mc:Fallback>
      <p:transition xmlns:p14="http://schemas.microsoft.com/office/powerpoint/2010/main" spd="slow" advClick="0" advTm="1805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203200"/>
            <a:ext cx="856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6350">
                  <a:solidFill>
                    <a:srgbClr val="FF6600"/>
                  </a:solidFill>
                </a:ln>
                <a:latin typeface="Helvetica Neue"/>
                <a:cs typeface="Helvetica Neue"/>
              </a:rPr>
              <a:t>Welcome PPPL New Hires</a:t>
            </a:r>
            <a:endParaRPr lang="en-US" b="1" dirty="0">
              <a:ln w="6350">
                <a:solidFill>
                  <a:srgbClr val="FF6600"/>
                </a:solidFill>
              </a:ln>
              <a:latin typeface="Helvetica Neue"/>
              <a:cs typeface="Helvetica Neue"/>
            </a:endParaRPr>
          </a:p>
        </p:txBody>
      </p:sp>
      <p:pic>
        <p:nvPicPr>
          <p:cNvPr id="9" name="Picture 8" descr="PPPL-LOGO-158-Y-GRADIENT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57302"/>
            <a:ext cx="8610600" cy="2865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44319"/>
            <a:ext cx="8610600" cy="38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1050"/>
      </p:ext>
    </p:extLst>
  </p:cSld>
  <p:clrMapOvr>
    <a:masterClrMapping/>
  </p:clrMapOvr>
  <p:transition xmlns:p14="http://schemas.microsoft.com/office/powerpoint/2010/main" spd="slow" advClick="0" advTm="26275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_sharps_in_trash_sign_2-23-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234950"/>
            <a:ext cx="4572000" cy="2486025"/>
          </a:xfrm>
          <a:prstGeom prst="rect">
            <a:avLst/>
          </a:prstGeom>
        </p:spPr>
      </p:pic>
      <p:pic>
        <p:nvPicPr>
          <p:cNvPr id="4" name="Picture 3" descr="Sharps_Contai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30" y="2844800"/>
            <a:ext cx="1467020" cy="21907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4950" y="234950"/>
            <a:ext cx="5848350" cy="4570482"/>
            <a:chOff x="234950" y="234950"/>
            <a:chExt cx="5848350" cy="4570482"/>
          </a:xfrm>
        </p:grpSpPr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>
              <a:off x="234950" y="234950"/>
              <a:ext cx="5848350" cy="4570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i="1" u="sng" dirty="0">
                  <a:solidFill>
                    <a:srgbClr val="25408F"/>
                  </a:solidFill>
                  <a:latin typeface="Futura Condensed"/>
                  <a:cs typeface="Futura Condensed"/>
                </a:rPr>
                <a:t>Did you </a:t>
              </a:r>
              <a:r>
                <a:rPr lang="en-US" sz="3600" b="1" i="1" u="sng" dirty="0" smtClean="0">
                  <a:solidFill>
                    <a:srgbClr val="25408F"/>
                  </a:solidFill>
                  <a:latin typeface="Futura Condensed"/>
                  <a:cs typeface="Futura Condensed"/>
                </a:rPr>
                <a:t>know</a:t>
              </a:r>
              <a:r>
                <a:rPr lang="en-US" sz="3600" b="1" i="1" dirty="0" smtClean="0">
                  <a:solidFill>
                    <a:srgbClr val="25408F"/>
                  </a:solidFill>
                  <a:latin typeface="Futura Condensed"/>
                  <a:cs typeface="Futura Condensed"/>
                </a:rPr>
                <a:t>?</a:t>
              </a:r>
              <a:endParaRPr lang="en-US" sz="3600" b="1" i="1" dirty="0">
                <a:solidFill>
                  <a:srgbClr val="25408F"/>
                </a:solidFill>
                <a:latin typeface="Futura Condensed"/>
                <a:cs typeface="Futura Condensed"/>
              </a:endParaRPr>
            </a:p>
            <a:p>
              <a:pPr>
                <a:spcBef>
                  <a:spcPct val="50000"/>
                </a:spcBef>
              </a:pPr>
              <a:r>
                <a:rPr lang="en-US" sz="3000" b="1" dirty="0" smtClean="0">
                  <a:latin typeface="Futura Condensed"/>
                  <a:cs typeface="Futura Condensed"/>
                </a:rPr>
                <a:t>Lancets and needles </a:t>
              </a:r>
            </a:p>
            <a:p>
              <a:pPr>
                <a:spcBef>
                  <a:spcPct val="50000"/>
                </a:spcBef>
              </a:pPr>
              <a:r>
                <a:rPr lang="en-US" sz="3000" b="1" dirty="0" smtClean="0">
                  <a:latin typeface="Futura Condensed"/>
                  <a:cs typeface="Futura Condensed"/>
                </a:rPr>
                <a:t>are SHARPS.</a:t>
              </a:r>
            </a:p>
            <a:p>
              <a:pPr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Futura Condensed"/>
                  <a:cs typeface="Futura Condensed"/>
                </a:rPr>
                <a:t>Sharps </a:t>
              </a:r>
              <a:r>
                <a:rPr lang="en-US" sz="3000" b="1" u="sng" dirty="0" smtClean="0">
                  <a:solidFill>
                    <a:srgbClr val="FF0000"/>
                  </a:solidFill>
                  <a:latin typeface="Futura Condensed"/>
                  <a:cs typeface="Futura Condensed"/>
                </a:rPr>
                <a:t>do not belong </a:t>
              </a:r>
            </a:p>
            <a:p>
              <a:pPr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FF0000"/>
                  </a:solidFill>
                  <a:latin typeface="Futura Condensed"/>
                  <a:cs typeface="Futura Condensed"/>
                </a:rPr>
                <a:t>in a waste receptacle.</a:t>
              </a:r>
            </a:p>
            <a:p>
              <a:pPr>
                <a:spcBef>
                  <a:spcPct val="50000"/>
                </a:spcBef>
              </a:pPr>
              <a:endParaRPr lang="en-US" sz="3000" b="1" dirty="0">
                <a:latin typeface="Futura Condensed"/>
                <a:cs typeface="Futura Condensed"/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 dirty="0" smtClean="0">
                  <a:latin typeface="Futura Condensed"/>
                  <a:cs typeface="Futura Condensed"/>
                </a:rPr>
                <a:t>Call 3200 if you have a question about disposal.</a:t>
              </a:r>
              <a:endParaRPr lang="en-US" sz="2000" b="1" dirty="0">
                <a:latin typeface="Futura Condensed"/>
                <a:cs typeface="Futura Condensed"/>
              </a:endParaRPr>
            </a:p>
          </p:txBody>
        </p:sp>
        <p:pic>
          <p:nvPicPr>
            <p:cNvPr id="5" name="Picture 4" descr="2538437-garbage-bin-with-no-or-don-t-symbol--no-dumpin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844800"/>
              <a:ext cx="1498600" cy="1535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571879"/>
      </p:ext>
    </p:extLst>
  </p:cSld>
  <p:clrMapOvr>
    <a:masterClrMapping/>
  </p:clrMapOvr>
  <p:transition xmlns:p14="http://schemas.microsoft.com/office/powerpoint/2010/main" spd="slow" advTm="15879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_chickens (2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/>
        </p:blipFill>
        <p:spPr>
          <a:xfrm>
            <a:off x="2698750" y="660400"/>
            <a:ext cx="3746500" cy="3810000"/>
          </a:xfrm>
          <a:prstGeom prst="rect">
            <a:avLst/>
          </a:prstGeom>
        </p:spPr>
      </p:pic>
      <p:pic>
        <p:nvPicPr>
          <p:cNvPr id="7" name="Picture 6" descr="Arlene_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5850"/>
            <a:ext cx="4038600" cy="310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2A1017_1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/>
          <a:stretch/>
        </p:blipFill>
        <p:spPr>
          <a:xfrm>
            <a:off x="4572000" y="1082713"/>
            <a:ext cx="4038600" cy="308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3497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solidFill>
                  <a:schemeClr val="bg1"/>
                </a:solidFill>
              </a:rPr>
              <a:t>Energy Chickens game makes saving energy </a:t>
            </a:r>
            <a:r>
              <a:rPr lang="en-US" baseline="30000" dirty="0" smtClean="0">
                <a:solidFill>
                  <a:schemeClr val="bg1"/>
                </a:solidFill>
              </a:rPr>
              <a:t>fun at PPPL</a:t>
            </a:r>
            <a:endParaRPr lang="en-US" baseline="30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39390"/>
      </p:ext>
    </p:extLst>
  </p:cSld>
  <p:clrMapOvr>
    <a:masterClrMapping/>
  </p:clrMapOvr>
  <p:transition xmlns:p14="http://schemas.microsoft.com/office/powerpoint/2010/main" spd="slow" advTm="15726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unteer recruitment flyer-1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/>
        </p:blipFill>
        <p:spPr>
          <a:xfrm>
            <a:off x="1155700" y="6350"/>
            <a:ext cx="6813550" cy="501650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89739829"/>
      </p:ext>
    </p:extLst>
  </p:cSld>
  <p:clrMapOvr>
    <a:masterClrMapping/>
  </p:clrMapOvr>
  <p:transition xmlns:p14="http://schemas.microsoft.com/office/powerpoint/2010/main" spd="slow" advClick="0" advTm="21158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BE00"/>
            </a:gs>
            <a:gs pos="68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8" t="47315" r="15882" b="10369"/>
          <a:stretch/>
        </p:blipFill>
        <p:spPr>
          <a:xfrm>
            <a:off x="347134" y="1504950"/>
            <a:ext cx="8517467" cy="379730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2622550"/>
            <a:ext cx="9144000" cy="27241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150000"/>
                  <a:alpha val="57000"/>
                </a:schemeClr>
              </a:gs>
              <a:gs pos="40000">
                <a:schemeClr val="accent1">
                  <a:tint val="70000"/>
                  <a:shade val="100000"/>
                  <a:satMod val="150000"/>
                  <a:alpha val="57000"/>
                </a:schemeClr>
              </a:gs>
              <a:gs pos="100000">
                <a:schemeClr val="accent1">
                  <a:shade val="90000"/>
                  <a:satMod val="110000"/>
                  <a:alpha val="57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OS.HEAD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9047" r="6360" b="72059"/>
          <a:stretch/>
        </p:blipFill>
        <p:spPr>
          <a:xfrm>
            <a:off x="0" y="0"/>
            <a:ext cx="9144000" cy="1504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501316"/>
      </p:ext>
    </p:extLst>
  </p:cSld>
  <p:clrMapOvr>
    <a:masterClrMapping/>
  </p:clrMapOvr>
  <p:transition xmlns:p14="http://schemas.microsoft.com/office/powerpoint/2010/main" spd="slow" advClick="0" advTm="2641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9798" y="4660910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.</a:t>
            </a:r>
          </a:p>
        </p:txBody>
      </p:sp>
      <p:pic>
        <p:nvPicPr>
          <p:cNvPr id="4" name="Picture 3" descr="MENU.SID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7"/>
          <a:stretch/>
        </p:blipFill>
        <p:spPr bwMode="auto">
          <a:xfrm>
            <a:off x="207828" y="1377950"/>
            <a:ext cx="61292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036638"/>
            <a:chOff x="143922" y="116682"/>
            <a:chExt cx="9144000" cy="1036638"/>
          </a:xfrm>
        </p:grpSpPr>
        <p:pic>
          <p:nvPicPr>
            <p:cNvPr id="2" name="Picture 1" descr="MENU.HEADE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2" y="116682"/>
              <a:ext cx="9144000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635001"/>
              <a:ext cx="310906" cy="112780"/>
            </a:xfrm>
            <a:prstGeom prst="rect">
              <a:avLst/>
            </a:prstGeom>
          </p:spPr>
        </p:pic>
      </p:grpSp>
      <p:pic>
        <p:nvPicPr>
          <p:cNvPr id="3" name="Picture 2" descr="MENU.2.4.1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4691" r="4278" b="24815"/>
          <a:stretch/>
        </p:blipFill>
        <p:spPr>
          <a:xfrm>
            <a:off x="911225" y="1329637"/>
            <a:ext cx="7927975" cy="33566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35518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54941</TotalTime>
  <Words>110</Words>
  <Application>Microsoft Macintosh PowerPoint</Application>
  <PresentationFormat>On-screen Show (16:9)</PresentationFormat>
  <Paragraphs>21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1018</cp:revision>
  <cp:lastPrinted>2012-11-12T18:02:51Z</cp:lastPrinted>
  <dcterms:created xsi:type="dcterms:W3CDTF">2012-10-22T15:52:33Z</dcterms:created>
  <dcterms:modified xsi:type="dcterms:W3CDTF">2013-02-01T19:40:45Z</dcterms:modified>
  <cp:category/>
</cp:coreProperties>
</file>