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502" r:id="rId1"/>
  </p:sldMasterIdLst>
  <p:notesMasterIdLst>
    <p:notesMasterId r:id="rId13"/>
  </p:notesMasterIdLst>
  <p:handoutMasterIdLst>
    <p:handoutMasterId r:id="rId14"/>
  </p:handoutMasterIdLst>
  <p:sldIdLst>
    <p:sldId id="256" r:id="rId2"/>
    <p:sldId id="366" r:id="rId3"/>
    <p:sldId id="389" r:id="rId4"/>
    <p:sldId id="392" r:id="rId5"/>
    <p:sldId id="394" r:id="rId6"/>
    <p:sldId id="393" r:id="rId7"/>
    <p:sldId id="390" r:id="rId8"/>
    <p:sldId id="391" r:id="rId9"/>
    <p:sldId id="386" r:id="rId10"/>
    <p:sldId id="376" r:id="rId11"/>
    <p:sldId id="340" r:id="rId12"/>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loop="1" showNarration="1">
    <p:kiosk/>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000FF"/>
    <a:srgbClr val="0000AC"/>
    <a:srgbClr val="7D005C"/>
    <a:srgbClr val="66BE00"/>
    <a:srgbClr val="FF0015"/>
    <a:srgbClr val="F48118"/>
    <a:srgbClr val="010236"/>
    <a:srgbClr val="69FF66"/>
    <a:srgbClr val="2E47FF"/>
    <a:srgbClr val="00D1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8" autoAdjust="0"/>
    <p:restoredTop sz="94697" autoAdjust="0"/>
  </p:normalViewPr>
  <p:slideViewPr>
    <p:cSldViewPr snapToGrid="0" snapToObjects="1">
      <p:cViewPr>
        <p:scale>
          <a:sx n="200" d="100"/>
          <a:sy n="200" d="100"/>
        </p:scale>
        <p:origin x="-640" y="-1488"/>
      </p:cViewPr>
      <p:guideLst>
        <p:guide orient="horz" pos="3239"/>
        <p:guide pos="287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6" d="100"/>
          <a:sy n="86" d="100"/>
        </p:scale>
        <p:origin x="-376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handoutMaster" Target="handoutMasters/handout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89C53DCE-FBFC-F342-AFA5-6F077C71EE7E}" type="datetime1">
              <a:rPr lang="en-US"/>
              <a:pPr>
                <a:defRPr/>
              </a:pPr>
              <a:t>2/8/13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A583265F-31CD-944B-8C64-F736A64C9AD3}" type="slidenum">
              <a:rPr lang="en-US"/>
              <a:pPr>
                <a:defRPr/>
              </a:pPr>
              <a:t>‹#›</a:t>
            </a:fld>
            <a:endParaRPr lang="en-US"/>
          </a:p>
        </p:txBody>
      </p:sp>
    </p:spTree>
    <p:extLst>
      <p:ext uri="{BB962C8B-B14F-4D97-AF65-F5344CB8AC3E}">
        <p14:creationId xmlns:p14="http://schemas.microsoft.com/office/powerpoint/2010/main" val="2965182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C2289EBD-AA38-A342-8F46-4C68F3AC6E62}" type="datetime1">
              <a:rPr lang="en-US"/>
              <a:pPr>
                <a:defRPr/>
              </a:pPr>
              <a:t>2/8/13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8E94F65-F006-F345-BE36-FCD9F8C8FE3F}" type="slidenum">
              <a:rPr lang="en-US"/>
              <a:pPr>
                <a:defRPr/>
              </a:pPr>
              <a:t>‹#›</a:t>
            </a:fld>
            <a:endParaRPr lang="en-US"/>
          </a:p>
        </p:txBody>
      </p:sp>
    </p:spTree>
    <p:extLst>
      <p:ext uri="{BB962C8B-B14F-4D97-AF65-F5344CB8AC3E}">
        <p14:creationId xmlns:p14="http://schemas.microsoft.com/office/powerpoint/2010/main" val="191704932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1" charset="-128"/>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charset="0"/>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dirty="0">
              <a:latin typeface="Calibri" charset="0"/>
              <a:ea typeface="ＭＳ Ｐゴシック" charset="0"/>
              <a:cs typeface="ＭＳ Ｐゴシック"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DF1C20-A47E-5C4A-8AA2-6FF145CB2CE8}" type="slidenum">
              <a:rPr lang="en-US" sz="1200"/>
              <a:pPr eaLnBrk="1" hangingPunct="1"/>
              <a:t>1</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WEEK #1</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9716FBC-D60B-8047-899A-7504976D4B70}" type="slidenum">
              <a:rPr lang="en-US"/>
              <a:pPr eaLnBrk="1" hangingPunct="1"/>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E0F4F6-397A-DB4F-9975-11C0B1C4990A}" type="slidenum">
              <a:rPr lang="en-US" sz="1200"/>
              <a:pPr eaLnBrk="1" hangingPunct="1"/>
              <a:t>11</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71550"/>
            <a:ext cx="8228013" cy="1445419"/>
          </a:xfrm>
          <a:prstGeom prst="rect">
            <a:avLst/>
          </a:prstGeom>
        </p:spPr>
        <p:txBody>
          <a:bodyPr tIns="0" bIns="0" anchor="b" anchorCtr="0"/>
          <a:lstStyle>
            <a:lvl1pPr>
              <a:defRPr sz="60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457200" y="2480982"/>
            <a:ext cx="8228013" cy="800100"/>
          </a:xfrm>
          <a:prstGeom prst="rect">
            <a:avLst/>
          </a:prstGeo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1A24CD3-204F-4468-8EE4-28A6668D006A}" type="datetimeFigureOut">
              <a:rPr lang="en-US" smtClean="0"/>
              <a:pPr/>
              <a:t>2/8/13</a:t>
            </a:fld>
            <a:endParaRPr lang="en-US"/>
          </a:p>
        </p:txBody>
      </p:sp>
      <p:sp>
        <p:nvSpPr>
          <p:cNvPr id="5" name="Footer Placeholder 4"/>
          <p:cNvSpPr>
            <a:spLocks noGrp="1"/>
          </p:cNvSpPr>
          <p:nvPr>
            <p:ph type="ftr" sz="quarter" idx="11"/>
          </p:nvPr>
        </p:nvSpPr>
        <p:spPr>
          <a:xfrm>
            <a:off x="5789613"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p>
            <a:fld id="{2754ED01-E2A0-4C1E-8E21-014B99041579}"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slow">
    <p:pull dir="d"/>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pPr>
              <a:defRPr/>
            </a:pPr>
            <a:fld id="{CB887A7B-5908-014F-8AAE-1F7362F76B68}" type="datetime1">
              <a:rPr lang="en-US" smtClean="0"/>
              <a:pPr>
                <a:defRPr/>
              </a:pPr>
              <a:t>2/8/13</a:t>
            </a:fld>
            <a:endParaRPr lang="en-US"/>
          </a:p>
        </p:txBody>
      </p:sp>
      <p:sp>
        <p:nvSpPr>
          <p:cNvPr id="3" name="Footer Placeholder 2"/>
          <p:cNvSpPr>
            <a:spLocks noGrp="1"/>
          </p:cNvSpPr>
          <p:nvPr>
            <p:ph type="ftr" sz="quarter" idx="11"/>
          </p:nvPr>
        </p:nvSpPr>
        <p:spPr>
          <a:xfrm>
            <a:off x="5789613" y="4767263"/>
            <a:ext cx="2895600" cy="273844"/>
          </a:xfrm>
          <a:prstGeom prst="rect">
            <a:avLst/>
          </a:prstGeom>
        </p:spPr>
        <p:txBody>
          <a:bodyPr/>
          <a:lstStyle/>
          <a:p>
            <a:pPr>
              <a:defRPr/>
            </a:pPr>
            <a:endParaRPr lang="en-US"/>
          </a:p>
        </p:txBody>
      </p:sp>
      <p:sp>
        <p:nvSpPr>
          <p:cNvPr id="4" name="Slide Number Placeholder 3"/>
          <p:cNvSpPr>
            <a:spLocks noGrp="1"/>
          </p:cNvSpPr>
          <p:nvPr>
            <p:ph type="sldNum" sz="quarter" idx="12"/>
          </p:nvPr>
        </p:nvSpPr>
        <p:spPr>
          <a:xfrm>
            <a:off x="4305300" y="4767263"/>
            <a:ext cx="533400" cy="273844"/>
          </a:xfrm>
          <a:prstGeom prst="rect">
            <a:avLst/>
          </a:prstGeom>
        </p:spPr>
        <p:txBody>
          <a:bodyPr/>
          <a:lstStyle/>
          <a:p>
            <a:pPr>
              <a:defRPr/>
            </a:pPr>
            <a:fld id="{80DE6FA7-0733-CE4A-A70B-A4ED66C227F2}"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slow">
    <p:pull dir="d"/>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3509683" cy="1657350"/>
          </a:xfrm>
          <a:prstGeom prst="rect">
            <a:avLst/>
          </a:prstGeom>
        </p:spPr>
        <p:txBody>
          <a:bodyPr anchor="b"/>
          <a:lstStyle>
            <a:lvl1pPr algn="l">
              <a:defRPr sz="4400" b="0"/>
            </a:lvl1pPr>
          </a:lstStyle>
          <a:p>
            <a:r>
              <a:rPr lang="en-US" smtClean="0"/>
              <a:t>Click to edit Master title style</a:t>
            </a:r>
            <a:endParaRPr/>
          </a:p>
        </p:txBody>
      </p:sp>
      <p:sp>
        <p:nvSpPr>
          <p:cNvPr id="3" name="Content Placeholder 2"/>
          <p:cNvSpPr>
            <a:spLocks noGrp="1"/>
          </p:cNvSpPr>
          <p:nvPr>
            <p:ph idx="1"/>
          </p:nvPr>
        </p:nvSpPr>
        <p:spPr>
          <a:xfrm>
            <a:off x="5029200" y="204788"/>
            <a:ext cx="3657600" cy="4389835"/>
          </a:xfrm>
          <a:prstGeom prst="rect">
            <a:avLst/>
          </a:prstGeo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200" y="1986803"/>
            <a:ext cx="3509683" cy="2541144"/>
          </a:xfrm>
          <a:prstGeom prst="rect">
            <a:avLst/>
          </a:prstGeo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lvl1pPr>
              <a:defRPr>
                <a:solidFill>
                  <a:schemeClr val="bg1"/>
                </a:solidFill>
              </a:defRPr>
            </a:lvl1pPr>
          </a:lstStyle>
          <a:p>
            <a:pPr>
              <a:defRPr/>
            </a:pPr>
            <a:fld id="{5D619CB2-AE81-5D49-BD41-4CCAE826C5B0}" type="datetime1">
              <a:rPr lang="en-US" smtClean="0"/>
              <a:pPr>
                <a:defRPr/>
              </a:pPr>
              <a:t>2/8/13</a:t>
            </a:fld>
            <a:endParaRPr lang="en-US"/>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CE3E87A8-B380-BA47-8EA0-406CD7F68FD8}" type="slidenum">
              <a:rPr lang="en-US" smtClean="0"/>
              <a:pPr>
                <a:defRPr/>
              </a:pPr>
              <a:t>‹#›</a:t>
            </a:fld>
            <a:endParaRPr lang="en-US"/>
          </a:p>
        </p:txBody>
      </p:sp>
    </p:spTree>
  </p:cSld>
  <p:clrMapOvr>
    <a:masterClrMapping/>
  </p:clrMapOvr>
  <p:transition xmlns:p14="http://schemas.microsoft.com/office/powerpoint/2010/main" spd="slow">
    <p:pull dir="d"/>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6" y="285751"/>
            <a:ext cx="3635375" cy="1657350"/>
          </a:xfrm>
          <a:prstGeom prst="rect">
            <a:avLst/>
          </a:prstGeo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6" y="1986803"/>
            <a:ext cx="3635375" cy="2629250"/>
          </a:xfrm>
          <a:prstGeom prst="rect">
            <a:avLst/>
          </a:prstGeo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lvl1pPr>
              <a:defRPr>
                <a:solidFill>
                  <a:schemeClr val="bg1"/>
                </a:solidFill>
              </a:defRPr>
            </a:lvl1pPr>
          </a:lstStyle>
          <a:p>
            <a:pPr>
              <a:defRPr/>
            </a:pPr>
            <a:fld id="{5855B178-6897-C846-9FD7-FA8D0F21F626}" type="datetime1">
              <a:rPr lang="en-US" smtClean="0"/>
              <a:pPr>
                <a:defRPr/>
              </a:pPr>
              <a:t>2/8/13</a:t>
            </a:fld>
            <a:endParaRPr lang="en-US"/>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8D64EA03-BD01-1343-9DE1-19421FBE5637}" type="slidenum">
              <a:rPr lang="en-US" smtClean="0"/>
              <a:pPr>
                <a:defRPr/>
              </a:pPr>
              <a:t>‹#›</a:t>
            </a:fld>
            <a:endParaRPr lang="en-US"/>
          </a:p>
        </p:txBody>
      </p:sp>
      <p:sp>
        <p:nvSpPr>
          <p:cNvPr id="9" name="Picture Placeholder 8"/>
          <p:cNvSpPr>
            <a:spLocks noGrp="1"/>
          </p:cNvSpPr>
          <p:nvPr>
            <p:ph type="pic" sz="quarter" idx="13"/>
          </p:nvPr>
        </p:nvSpPr>
        <p:spPr>
          <a:xfrm>
            <a:off x="228600" y="857250"/>
            <a:ext cx="4267200" cy="3200400"/>
          </a:xfrm>
          <a:prstGeom prst="ellipse">
            <a:avLst/>
          </a:prstGeom>
          <a:ln w="28575">
            <a:solidFill>
              <a:schemeClr val="accent1"/>
            </a:solidFill>
          </a:ln>
        </p:spPr>
        <p:txBody>
          <a:bodyPr/>
          <a:lstStyle>
            <a:lvl1pPr marL="0" indent="0">
              <a:buNone/>
              <a:defRPr>
                <a:solidFill>
                  <a:schemeClr val="bg1"/>
                </a:solidFill>
              </a:defRPr>
            </a:lvl1pPr>
          </a:lstStyle>
          <a:p>
            <a:r>
              <a:rPr lang="en-US" smtClean="0"/>
              <a:t>Drag picture to placeholder or click icon to add</a:t>
            </a:r>
            <a:endParaRPr/>
          </a:p>
        </p:txBody>
      </p:sp>
    </p:spTree>
  </p:cSld>
  <p:clrMapOvr>
    <a:masterClrMapping/>
  </p:clrMapOvr>
  <p:transition xmlns:p14="http://schemas.microsoft.com/office/powerpoint/2010/main" spd="slow">
    <p:pull dir="d"/>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6" y="285751"/>
            <a:ext cx="3635375" cy="1657350"/>
          </a:xfrm>
          <a:prstGeom prst="rect">
            <a:avLst/>
          </a:prstGeo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6" y="1986803"/>
            <a:ext cx="3635375" cy="2629250"/>
          </a:xfrm>
          <a:prstGeom prst="rect">
            <a:avLst/>
          </a:prstGeo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lvl1pPr>
              <a:defRPr>
                <a:solidFill>
                  <a:schemeClr val="bg1"/>
                </a:solidFill>
              </a:defRPr>
            </a:lvl1pPr>
          </a:lstStyle>
          <a:p>
            <a:pPr>
              <a:defRPr/>
            </a:pPr>
            <a:fld id="{8A3E085A-081A-084D-8DB5-79122339B9C4}" type="datetime1">
              <a:rPr lang="en-US" smtClean="0"/>
              <a:pPr>
                <a:defRPr/>
              </a:pPr>
              <a:t>2/8/13</a:t>
            </a:fld>
            <a:endParaRPr lang="en-US"/>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a:p>
        </p:txBody>
      </p:sp>
      <p:sp>
        <p:nvSpPr>
          <p:cNvPr id="9" name="Picture Placeholder 8"/>
          <p:cNvSpPr>
            <a:spLocks noGrp="1"/>
          </p:cNvSpPr>
          <p:nvPr>
            <p:ph type="pic" sz="quarter" idx="13"/>
          </p:nvPr>
        </p:nvSpPr>
        <p:spPr>
          <a:xfrm>
            <a:off x="990600" y="1943100"/>
            <a:ext cx="3505200" cy="2628900"/>
          </a:xfrm>
          <a:prstGeom prst="ellipse">
            <a:avLst/>
          </a:prstGeom>
          <a:ln w="28575">
            <a:solidFill>
              <a:schemeClr val="accent1"/>
            </a:solidFill>
          </a:ln>
        </p:spPr>
        <p:txBody>
          <a:bodyPr/>
          <a:lstStyle>
            <a:lvl1pPr marL="0" indent="0">
              <a:buNone/>
              <a:defRPr>
                <a:solidFill>
                  <a:schemeClr val="bg1"/>
                </a:solidFill>
              </a:defRPr>
            </a:lvl1pPr>
          </a:lstStyle>
          <a:p>
            <a:r>
              <a:rPr lang="en-US" smtClean="0"/>
              <a:t>Drag picture to placeholder or click icon to add</a:t>
            </a:r>
            <a:endParaRPr/>
          </a:p>
        </p:txBody>
      </p:sp>
      <p:sp>
        <p:nvSpPr>
          <p:cNvPr id="8" name="Picture Placeholder 8"/>
          <p:cNvSpPr>
            <a:spLocks noGrp="1"/>
          </p:cNvSpPr>
          <p:nvPr>
            <p:ph type="pic" sz="quarter" idx="14"/>
          </p:nvPr>
        </p:nvSpPr>
        <p:spPr>
          <a:xfrm>
            <a:off x="2479676" y="945357"/>
            <a:ext cx="1254125" cy="940594"/>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smtClean="0"/>
              <a:t>Drag picture to placeholder or click icon to add</a:t>
            </a:r>
            <a:endParaRPr/>
          </a:p>
        </p:txBody>
      </p:sp>
      <p:sp>
        <p:nvSpPr>
          <p:cNvPr id="10" name="Picture Placeholder 8"/>
          <p:cNvSpPr>
            <a:spLocks noGrp="1"/>
          </p:cNvSpPr>
          <p:nvPr>
            <p:ph type="pic" sz="quarter" idx="15"/>
          </p:nvPr>
        </p:nvSpPr>
        <p:spPr>
          <a:xfrm>
            <a:off x="269876" y="571500"/>
            <a:ext cx="2092325" cy="1569244"/>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457201" y="1926292"/>
            <a:ext cx="8228013" cy="2601656"/>
          </a:xfrm>
          <a:prstGeom prst="rect">
            <a:avLst/>
          </a:prstGeom>
        </p:spPr>
        <p:txBody>
          <a:bodyPr vert="eaVert"/>
          <a:lstStyle>
            <a:lvl5pPr>
              <a:defRPr/>
            </a:lvl5pPr>
            <a:lvl6pPr marL="1719072">
              <a:defRPr/>
            </a:lvl6pPr>
            <a:lvl7pPr marL="1719072">
              <a:defRPr/>
            </a:lvl7pPr>
            <a:lvl8pPr marL="1719072">
              <a:defRPr/>
            </a:lvl8pPr>
            <a:lvl9pPr marL="171907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a:defRPr/>
            </a:pPr>
            <a:fld id="{BC80160F-568D-024F-8335-8BD058FDF1FA}" type="datetime1">
              <a:rPr lang="en-US" smtClean="0"/>
              <a:pPr>
                <a:defRPr/>
              </a:pPr>
              <a:t>2/8/13</a:t>
            </a:fld>
            <a:endParaRPr lang="en-US"/>
          </a:p>
        </p:txBody>
      </p:sp>
      <p:sp>
        <p:nvSpPr>
          <p:cNvPr id="5" name="Footer Placeholder 4"/>
          <p:cNvSpPr>
            <a:spLocks noGrp="1"/>
          </p:cNvSpPr>
          <p:nvPr>
            <p:ph type="ftr" sz="quarter" idx="11"/>
          </p:nvPr>
        </p:nvSpPr>
        <p:spPr>
          <a:xfrm>
            <a:off x="5789613" y="4767263"/>
            <a:ext cx="2895600" cy="273844"/>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p>
            <a:pPr>
              <a:defRPr/>
            </a:pPr>
            <a:fld id="{89E950DD-CB45-0E45-A100-CB472775017C}" type="slidenum">
              <a:rPr lang="en-US" smtClean="0"/>
              <a:pPr>
                <a:defRPr/>
              </a:pPr>
              <a:t>‹#›</a:t>
            </a:fld>
            <a:endParaRPr lang="en-US"/>
          </a:p>
        </p:txBody>
      </p:sp>
    </p:spTree>
  </p:cSld>
  <p:clrMapOvr>
    <a:masterClrMapping/>
  </p:clrMapOvr>
  <p:transition xmlns:p14="http://schemas.microsoft.com/office/powerpoint/2010/main" spd="slow">
    <p:pull dir="d"/>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05979"/>
            <a:ext cx="1524000" cy="4388644"/>
          </a:xfrm>
          <a:prstGeom prst="rect">
            <a:avLst/>
          </a:prstGeo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312644"/>
            <a:ext cx="6019800" cy="4211732"/>
          </a:xfrm>
          <a:prstGeom prst="rect">
            <a:avLst/>
          </a:prstGeo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a:defRPr/>
            </a:pPr>
            <a:fld id="{F6FC90B1-2386-1D41-85B8-9347A4CBDACA}" type="datetime1">
              <a:rPr lang="en-US" smtClean="0"/>
              <a:pPr>
                <a:defRPr/>
              </a:pPr>
              <a:t>2/8/13</a:t>
            </a:fld>
            <a:endParaRPr lang="en-US"/>
          </a:p>
        </p:txBody>
      </p:sp>
      <p:sp>
        <p:nvSpPr>
          <p:cNvPr id="5" name="Footer Placeholder 4"/>
          <p:cNvSpPr>
            <a:spLocks noGrp="1"/>
          </p:cNvSpPr>
          <p:nvPr>
            <p:ph type="ftr" sz="quarter" idx="11"/>
          </p:nvPr>
        </p:nvSpPr>
        <p:spPr>
          <a:xfrm>
            <a:off x="5789613" y="4767263"/>
            <a:ext cx="2895600" cy="273844"/>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p>
            <a:pPr>
              <a:defRPr/>
            </a:pPr>
            <a:fld id="{514CE5DB-8480-3D48-BBEA-756594F4CA7C}" type="slidenum">
              <a:rPr lang="en-US" smtClean="0"/>
              <a:pPr>
                <a:defRPr/>
              </a:pPr>
              <a:t>‹#›</a:t>
            </a:fld>
            <a:endParaRPr lang="en-US"/>
          </a:p>
        </p:txBody>
      </p:sp>
    </p:spTree>
  </p:cSld>
  <p:clrMapOvr>
    <a:masterClrMapping/>
  </p:clrMapOvr>
  <p:transition xmlns:p14="http://schemas.microsoft.com/office/powerpoint/2010/main" spd="slow">
    <p:pull dir="d"/>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3"/>
            <a:ext cx="2133600" cy="273844"/>
          </a:xfrm>
          <a:prstGeom prst="rect">
            <a:avLst/>
          </a:prstGeom>
        </p:spPr>
        <p:txBody>
          <a:bodyPr/>
          <a:lstStyle/>
          <a:p>
            <a:pPr>
              <a:defRPr/>
            </a:pPr>
            <a:fld id="{8A3E085A-081A-084D-8DB5-79122339B9C4}" type="datetime1">
              <a:rPr lang="en-US" smtClean="0"/>
              <a:pPr>
                <a:defRPr/>
              </a:pPr>
              <a:t>2/8/13</a:t>
            </a:fld>
            <a:endParaRPr lang="en-US"/>
          </a:p>
        </p:txBody>
      </p:sp>
      <p:sp>
        <p:nvSpPr>
          <p:cNvPr id="4" name="Footer Placeholder 3"/>
          <p:cNvSpPr>
            <a:spLocks noGrp="1"/>
          </p:cNvSpPr>
          <p:nvPr>
            <p:ph type="ftr" sz="quarter" idx="11"/>
          </p:nvPr>
        </p:nvSpPr>
        <p:spPr>
          <a:xfrm>
            <a:off x="5789613" y="4767263"/>
            <a:ext cx="2895600" cy="273844"/>
          </a:xfrm>
          <a:prstGeom prst="rect">
            <a:avLst/>
          </a:prstGeom>
        </p:spPr>
        <p:txBody>
          <a:bodyPr/>
          <a:lstStyle/>
          <a:p>
            <a:pPr>
              <a:defRPr/>
            </a:pPr>
            <a:endParaRPr lang="en-US"/>
          </a:p>
        </p:txBody>
      </p:sp>
      <p:sp>
        <p:nvSpPr>
          <p:cNvPr id="5" name="Slide Number Placeholder 4"/>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200151"/>
            <a:ext cx="8229600" cy="3394472"/>
          </a:xfrm>
          <a:prstGeom prst="rect">
            <a:avLst/>
          </a:prstGeom>
        </p:spPr>
        <p:txBody>
          <a:bodyPr/>
          <a:lstStyle/>
          <a:p>
            <a:pPr lvl="0"/>
            <a:endParaRPr lang="en-US" noProof="0" smtClean="0"/>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C5099F63-4D18-4135-849B-4ABDABEECDEB}" type="slidenum">
              <a:rPr lang="en-US"/>
              <a:pPr>
                <a:defRPr/>
              </a:pPr>
              <a:t>‹#›</a:t>
            </a:fld>
            <a:endParaRPr lang="en-US"/>
          </a:p>
        </p:txBody>
      </p:sp>
    </p:spTree>
    <p:extLst>
      <p:ext uri="{BB962C8B-B14F-4D97-AF65-F5344CB8AC3E}">
        <p14:creationId xmlns:p14="http://schemas.microsoft.com/office/powerpoint/2010/main" val="374645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idx="1"/>
          </p:nvPr>
        </p:nvSpPr>
        <p:spPr>
          <a:xfrm>
            <a:off x="739775" y="2077571"/>
            <a:ext cx="7662864" cy="2450377"/>
          </a:xfrm>
          <a:prstGeom prst="rect">
            <a:avLst/>
          </a:prstGeo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a:defRPr/>
            </a:pPr>
            <a:fld id="{DC7A8030-0FD6-D246-9B42-DB45DC685505}" type="datetime1">
              <a:rPr lang="en-US" smtClean="0"/>
              <a:pPr>
                <a:defRPr/>
              </a:pPr>
              <a:t>2/8/13</a:t>
            </a:fld>
            <a:endParaRPr lang="en-US"/>
          </a:p>
        </p:txBody>
      </p:sp>
      <p:sp>
        <p:nvSpPr>
          <p:cNvPr id="5" name="Footer Placeholder 4"/>
          <p:cNvSpPr>
            <a:spLocks noGrp="1"/>
          </p:cNvSpPr>
          <p:nvPr>
            <p:ph type="ftr" sz="quarter" idx="11"/>
          </p:nvPr>
        </p:nvSpPr>
        <p:spPr>
          <a:xfrm>
            <a:off x="5789613" y="4767263"/>
            <a:ext cx="2895600" cy="273844"/>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p>
            <a:pPr>
              <a:defRPr/>
            </a:pPr>
            <a:fld id="{4187A894-7C5E-1340-A00F-FF4CD8D1F984}" type="slidenum">
              <a:rPr lang="en-US" smtClean="0"/>
              <a:pPr>
                <a:defRPr/>
              </a:pPr>
              <a:t>‹#›</a:t>
            </a:fld>
            <a:endParaRPr lang="en-US"/>
          </a:p>
        </p:txBody>
      </p:sp>
    </p:spTree>
  </p:cSld>
  <p:clrMapOvr>
    <a:masterClrMapping/>
  </p:clrMapOvr>
  <p:transition xmlns:p14="http://schemas.microsoft.com/office/powerpoint/2010/main" spd="slow">
    <p:pull dir="d"/>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77521"/>
            <a:ext cx="6400800" cy="1021556"/>
          </a:xfrm>
          <a:prstGeom prst="rect">
            <a:avLst/>
          </a:prstGeo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1676400" y="2707272"/>
            <a:ext cx="5181601" cy="1125140"/>
          </a:xfrm>
          <a:prstGeom prst="rect">
            <a:avLst/>
          </a:prstGeo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solidFill>
                  <a:schemeClr val="bg1"/>
                </a:solidFill>
              </a:defRPr>
            </a:lvl1pPr>
          </a:lstStyle>
          <a:p>
            <a:fld id="{B1A24CD3-204F-4468-8EE4-28A6668D006A}" type="datetimeFigureOut">
              <a:rPr lang="en-US" smtClean="0"/>
              <a:pPr/>
              <a:t>2/8/13</a:t>
            </a:fld>
            <a:endParaRPr lang="en-US"/>
          </a:p>
        </p:txBody>
      </p:sp>
      <p:sp>
        <p:nvSpPr>
          <p:cNvPr id="5" name="Footer Placeholder 4"/>
          <p:cNvSpPr>
            <a:spLocks noGrp="1"/>
          </p:cNvSpPr>
          <p:nvPr>
            <p:ph type="ftr" sz="quarter" idx="11"/>
          </p:nvPr>
        </p:nvSpPr>
        <p:spPr>
          <a:xfrm>
            <a:off x="7239000" y="4767263"/>
            <a:ext cx="1446213"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lvl1pPr>
              <a:defRPr>
                <a:solidFill>
                  <a:schemeClr val="bg1"/>
                </a:solidFill>
              </a:defRPr>
            </a:lvl1pPr>
          </a:lstStyle>
          <a:p>
            <a:fld id="{93E4AAA4-6363-4581-962D-1ACCC2D600C5}" type="slidenum">
              <a:rPr lang="en-US" smtClean="0"/>
              <a:pPr/>
              <a:t>‹#›</a:t>
            </a:fld>
            <a:endParaRPr lang="en-US"/>
          </a:p>
        </p:txBody>
      </p:sp>
    </p:spTree>
  </p:cSld>
  <p:clrMapOvr>
    <a:masterClrMapping/>
  </p:clrMapOvr>
  <p:transition xmlns:p14="http://schemas.microsoft.com/office/powerpoint/2010/main" spd="slow">
    <p:pull dir="d"/>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740664" y="2088356"/>
            <a:ext cx="3767328" cy="2439591"/>
          </a:xfrm>
          <a:prstGeom prst="rect">
            <a:avLst/>
          </a:prstGeo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34753" y="2088356"/>
            <a:ext cx="3767328" cy="2439591"/>
          </a:xfrm>
          <a:prstGeom prst="rect">
            <a:avLst/>
          </a:prstGeo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a:defRPr/>
            </a:pPr>
            <a:fld id="{9FA15492-5B9E-6F43-8E60-A4A9FD086FF3}" type="datetime1">
              <a:rPr lang="en-US" smtClean="0"/>
              <a:pPr>
                <a:defRPr/>
              </a:pPr>
              <a:t>2/8/13</a:t>
            </a:fld>
            <a:endParaRPr lang="en-US"/>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347C364D-0116-D647-8F6F-5B1FB640FF94}" type="slidenum">
              <a:rPr lang="en-US" smtClean="0"/>
              <a:pPr>
                <a:defRPr/>
              </a:pPr>
              <a:t>‹#›</a:t>
            </a:fld>
            <a:endParaRPr lang="en-US"/>
          </a:p>
        </p:txBody>
      </p:sp>
    </p:spTree>
  </p:cSld>
  <p:clrMapOvr>
    <a:masterClrMapping/>
  </p:clrMapOvr>
  <p:transition xmlns:p14="http://schemas.microsoft.com/office/powerpoint/2010/main" spd="slow">
    <p:pull dir="d"/>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40664" y="1674158"/>
            <a:ext cx="3767328" cy="571500"/>
          </a:xfrm>
          <a:prstGeom prst="rect">
            <a:avLst/>
          </a:prstGeo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40664" y="2370045"/>
            <a:ext cx="3767328" cy="2168618"/>
          </a:xfrm>
          <a:prstGeom prst="rect">
            <a:avLst/>
          </a:prstGeo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31578" y="1674158"/>
            <a:ext cx="3767328" cy="571500"/>
          </a:xfrm>
          <a:prstGeom prst="rect">
            <a:avLst/>
          </a:prstGeo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1578" y="2370045"/>
            <a:ext cx="3767328" cy="2168618"/>
          </a:xfrm>
          <a:prstGeom prst="rect">
            <a:avLst/>
          </a:prstGeo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457200" y="4767263"/>
            <a:ext cx="2133600" cy="273844"/>
          </a:xfrm>
          <a:prstGeom prst="rect">
            <a:avLst/>
          </a:prstGeom>
        </p:spPr>
        <p:txBody>
          <a:bodyPr/>
          <a:lstStyle/>
          <a:p>
            <a:pPr>
              <a:defRPr/>
            </a:pPr>
            <a:fld id="{B63C1875-5082-DB4F-A9B7-B8DACB88AD4E}" type="datetime1">
              <a:rPr lang="en-US" smtClean="0"/>
              <a:pPr>
                <a:defRPr/>
              </a:pPr>
              <a:t>2/8/13</a:t>
            </a:fld>
            <a:endParaRPr lang="en-US"/>
          </a:p>
        </p:txBody>
      </p:sp>
      <p:sp>
        <p:nvSpPr>
          <p:cNvPr id="8" name="Footer Placeholder 7"/>
          <p:cNvSpPr>
            <a:spLocks noGrp="1"/>
          </p:cNvSpPr>
          <p:nvPr>
            <p:ph type="ftr" sz="quarter" idx="11"/>
          </p:nvPr>
        </p:nvSpPr>
        <p:spPr>
          <a:xfrm>
            <a:off x="5789613" y="4767263"/>
            <a:ext cx="2895600" cy="273844"/>
          </a:xfrm>
          <a:prstGeom prst="rect">
            <a:avLst/>
          </a:prstGeom>
        </p:spPr>
        <p:txBody>
          <a:bodyPr/>
          <a:lstStyle/>
          <a:p>
            <a:pPr>
              <a:defRPr/>
            </a:pPr>
            <a:endParaRPr lang="en-US"/>
          </a:p>
        </p:txBody>
      </p:sp>
      <p:sp>
        <p:nvSpPr>
          <p:cNvPr id="9" name="Slide Number Placeholder 8"/>
          <p:cNvSpPr>
            <a:spLocks noGrp="1"/>
          </p:cNvSpPr>
          <p:nvPr>
            <p:ph type="sldNum" sz="quarter" idx="12"/>
          </p:nvPr>
        </p:nvSpPr>
        <p:spPr>
          <a:xfrm>
            <a:off x="4305300" y="4767263"/>
            <a:ext cx="533400" cy="273844"/>
          </a:xfrm>
          <a:prstGeom prst="rect">
            <a:avLst/>
          </a:prstGeom>
        </p:spPr>
        <p:txBody>
          <a:bodyPr/>
          <a:lstStyle/>
          <a:p>
            <a:pPr>
              <a:defRPr/>
            </a:pPr>
            <a:fld id="{73D352A9-19AB-784E-A79E-208455803DA0}" type="slidenum">
              <a:rPr lang="en-US" smtClean="0"/>
              <a:pPr>
                <a:defRPr/>
              </a:pPr>
              <a:t>‹#›</a:t>
            </a:fld>
            <a:endParaRPr lang="en-US"/>
          </a:p>
        </p:txBody>
      </p:sp>
    </p:spTree>
  </p:cSld>
  <p:clrMapOvr>
    <a:masterClrMapping/>
  </p:clrMapOvr>
  <p:transition xmlns:p14="http://schemas.microsoft.com/office/powerpoint/2010/main" spd="slow">
    <p:pull dir="d"/>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762000" y="2088356"/>
            <a:ext cx="7656512" cy="1165860"/>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a:defRPr/>
            </a:pPr>
            <a:fld id="{8A3E085A-081A-084D-8DB5-79122339B9C4}" type="datetime1">
              <a:rPr lang="en-US" smtClean="0"/>
              <a:pPr>
                <a:defRPr/>
              </a:pPr>
              <a:t>2/8/13</a:t>
            </a:fld>
            <a:endParaRPr lang="en-US"/>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a:p>
        </p:txBody>
      </p:sp>
      <p:sp>
        <p:nvSpPr>
          <p:cNvPr id="8" name="Content Placeholder 2"/>
          <p:cNvSpPr>
            <a:spLocks noGrp="1"/>
          </p:cNvSpPr>
          <p:nvPr>
            <p:ph sz="half" idx="13"/>
          </p:nvPr>
        </p:nvSpPr>
        <p:spPr>
          <a:xfrm>
            <a:off x="762000" y="3372802"/>
            <a:ext cx="7656512" cy="1165860"/>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4636008" y="2088356"/>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a:defRPr/>
            </a:pPr>
            <a:fld id="{8A3E085A-081A-084D-8DB5-79122339B9C4}" type="datetime1">
              <a:rPr lang="en-US" smtClean="0"/>
              <a:pPr>
                <a:defRPr/>
              </a:pPr>
              <a:t>2/8/13</a:t>
            </a:fld>
            <a:endParaRPr lang="en-US"/>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a:p>
        </p:txBody>
      </p:sp>
      <p:sp>
        <p:nvSpPr>
          <p:cNvPr id="8" name="Content Placeholder 2"/>
          <p:cNvSpPr>
            <a:spLocks noGrp="1"/>
          </p:cNvSpPr>
          <p:nvPr>
            <p:ph sz="half" idx="13"/>
          </p:nvPr>
        </p:nvSpPr>
        <p:spPr>
          <a:xfrm>
            <a:off x="4636008" y="3372802"/>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2"/>
          <p:cNvSpPr>
            <a:spLocks noGrp="1"/>
          </p:cNvSpPr>
          <p:nvPr>
            <p:ph sz="half" idx="14"/>
          </p:nvPr>
        </p:nvSpPr>
        <p:spPr>
          <a:xfrm>
            <a:off x="740664" y="2088356"/>
            <a:ext cx="3767328" cy="2439591"/>
          </a:xfrm>
          <a:prstGeom prst="rect">
            <a:avLst/>
          </a:prstGeo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4636008" y="2088356"/>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a:defRPr/>
            </a:pPr>
            <a:fld id="{8A3E085A-081A-084D-8DB5-79122339B9C4}" type="datetime1">
              <a:rPr lang="en-US" smtClean="0"/>
              <a:pPr>
                <a:defRPr/>
              </a:pPr>
              <a:t>2/8/13</a:t>
            </a:fld>
            <a:endParaRPr lang="en-US"/>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a:p>
        </p:txBody>
      </p:sp>
      <p:sp>
        <p:nvSpPr>
          <p:cNvPr id="8" name="Content Placeholder 2"/>
          <p:cNvSpPr>
            <a:spLocks noGrp="1"/>
          </p:cNvSpPr>
          <p:nvPr>
            <p:ph sz="half" idx="13"/>
          </p:nvPr>
        </p:nvSpPr>
        <p:spPr>
          <a:xfrm>
            <a:off x="4636008" y="3372802"/>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739775" y="2088356"/>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739775" y="3372802"/>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Date Placeholder 2"/>
          <p:cNvSpPr>
            <a:spLocks noGrp="1"/>
          </p:cNvSpPr>
          <p:nvPr>
            <p:ph type="dt" sz="half" idx="10"/>
          </p:nvPr>
        </p:nvSpPr>
        <p:spPr>
          <a:xfrm>
            <a:off x="457200" y="4767263"/>
            <a:ext cx="2133600" cy="273844"/>
          </a:xfrm>
          <a:prstGeom prst="rect">
            <a:avLst/>
          </a:prstGeom>
        </p:spPr>
        <p:txBody>
          <a:bodyPr/>
          <a:lstStyle/>
          <a:p>
            <a:pPr>
              <a:defRPr/>
            </a:pPr>
            <a:fld id="{779B24F7-4F80-BE4A-B8A0-C30B09B13516}" type="datetime1">
              <a:rPr lang="en-US" smtClean="0"/>
              <a:pPr>
                <a:defRPr/>
              </a:pPr>
              <a:t>2/8/13</a:t>
            </a:fld>
            <a:endParaRPr lang="en-US"/>
          </a:p>
        </p:txBody>
      </p:sp>
      <p:sp>
        <p:nvSpPr>
          <p:cNvPr id="4" name="Footer Placeholder 3"/>
          <p:cNvSpPr>
            <a:spLocks noGrp="1"/>
          </p:cNvSpPr>
          <p:nvPr>
            <p:ph type="ftr" sz="quarter" idx="11"/>
          </p:nvPr>
        </p:nvSpPr>
        <p:spPr>
          <a:xfrm>
            <a:off x="5789613" y="4767263"/>
            <a:ext cx="2895600" cy="273844"/>
          </a:xfrm>
          <a:prstGeom prst="rect">
            <a:avLst/>
          </a:prstGeom>
        </p:spPr>
        <p:txBody>
          <a:bodyPr/>
          <a:lstStyle/>
          <a:p>
            <a:pPr>
              <a:defRPr/>
            </a:pPr>
            <a:endParaRPr lang="en-US"/>
          </a:p>
        </p:txBody>
      </p:sp>
      <p:sp>
        <p:nvSpPr>
          <p:cNvPr id="5" name="Slide Number Placeholder 4"/>
          <p:cNvSpPr>
            <a:spLocks noGrp="1"/>
          </p:cNvSpPr>
          <p:nvPr>
            <p:ph type="sldNum" sz="quarter" idx="12"/>
          </p:nvPr>
        </p:nvSpPr>
        <p:spPr>
          <a:xfrm>
            <a:off x="4305300" y="4767263"/>
            <a:ext cx="533400" cy="273844"/>
          </a:xfrm>
          <a:prstGeom prst="rect">
            <a:avLst/>
          </a:prstGeom>
        </p:spPr>
        <p:txBody>
          <a:bodyPr/>
          <a:lstStyle/>
          <a:p>
            <a:pPr>
              <a:defRPr/>
            </a:pPr>
            <a:fld id="{B4371A92-273D-074E-8CC2-33EBC2DEBFC4}" type="slidenum">
              <a:rPr lang="en-US" smtClean="0"/>
              <a:pPr>
                <a:defRPr/>
              </a:pPr>
              <a:t>‹#›</a:t>
            </a:fld>
            <a:endParaRPr lang="en-US"/>
          </a:p>
        </p:txBody>
      </p:sp>
    </p:spTree>
  </p:cSld>
  <p:clrMapOvr>
    <a:masterClrMapping/>
  </p:clrMapOvr>
  <p:transition xmlns:p14="http://schemas.microsoft.com/office/powerpoint/2010/main" spd="slow">
    <p:pull dir="d"/>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503" r:id="rId1"/>
    <p:sldLayoutId id="2147485504" r:id="rId2"/>
    <p:sldLayoutId id="2147485505" r:id="rId3"/>
    <p:sldLayoutId id="2147485506" r:id="rId4"/>
    <p:sldLayoutId id="2147485507" r:id="rId5"/>
    <p:sldLayoutId id="2147485508" r:id="rId6"/>
    <p:sldLayoutId id="2147485509" r:id="rId7"/>
    <p:sldLayoutId id="2147485510" r:id="rId8"/>
    <p:sldLayoutId id="2147485511" r:id="rId9"/>
    <p:sldLayoutId id="2147485512" r:id="rId10"/>
    <p:sldLayoutId id="2147485513" r:id="rId11"/>
    <p:sldLayoutId id="2147485514" r:id="rId12"/>
    <p:sldLayoutId id="2147485515" r:id="rId13"/>
    <p:sldLayoutId id="2147485516" r:id="rId14"/>
    <p:sldLayoutId id="2147485517" r:id="rId15"/>
    <p:sldLayoutId id="2147485518" r:id="rId16"/>
    <p:sldLayoutId id="2147485519" r:id="rId17"/>
  </p:sldLayoutIdLst>
  <p:transition xmlns:p14="http://schemas.microsoft.com/office/powerpoint/2010/main" spd="slow">
    <p:pull dir="d"/>
  </p:transition>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png"/><Relationship Id="rId6"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 Id="rId3" Type="http://schemas.openxmlformats.org/officeDocument/2006/relationships/image" Target="../media/image1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emf"/><Relationship Id="rId3" Type="http://schemas.openxmlformats.org/officeDocument/2006/relationships/image" Target="../media/image1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jpg"/><Relationship Id="rId3"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22.jpg"/><Relationship Id="rId7" Type="http://schemas.openxmlformats.org/officeDocument/2006/relationships/image" Target="../media/image23.gif"/><Relationship Id="rId1" Type="http://schemas.openxmlformats.org/officeDocument/2006/relationships/slideLayout" Target="../slideLayouts/slideLayout17.xml"/><Relationship Id="rId2"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900" b="11681"/>
          <a:stretch/>
        </p:blipFill>
        <p:spPr>
          <a:xfrm>
            <a:off x="4761" y="0"/>
            <a:ext cx="9139239" cy="5143500"/>
          </a:xfrm>
          <a:prstGeom prst="rect">
            <a:avLst/>
          </a:prstGeom>
        </p:spPr>
      </p:pic>
      <p:sp>
        <p:nvSpPr>
          <p:cNvPr id="2" name="Title 1"/>
          <p:cNvSpPr>
            <a:spLocks noGrp="1"/>
          </p:cNvSpPr>
          <p:nvPr>
            <p:ph type="ctrTitle"/>
          </p:nvPr>
        </p:nvSpPr>
        <p:spPr>
          <a:xfrm>
            <a:off x="0" y="172278"/>
            <a:ext cx="9156700" cy="1102519"/>
          </a:xfrm>
          <a:ln>
            <a:miter lim="800000"/>
            <a:headEnd/>
            <a:tailEnd/>
          </a:ln>
          <a:effectLst>
            <a:softEdge rad="76200"/>
          </a:effectLst>
          <a:extLst/>
        </p:spPr>
        <p:txBody>
          <a:bodyPr rtlCol="0">
            <a:noAutofit/>
          </a:bodyPr>
          <a:lstStyle/>
          <a:p>
            <a:pPr eaLnBrk="1" fontAlgn="auto" hangingPunct="1">
              <a:spcAft>
                <a:spcPts val="0"/>
              </a:spcAft>
              <a:defRPr/>
            </a:pPr>
            <a:r>
              <a:rPr lang="en-US" sz="6600" b="1" i="1" dirty="0" smtClean="0">
                <a:ln w="22225" cap="flat" cmpd="sng" algn="ctr">
                  <a:solidFill>
                    <a:schemeClr val="bg1"/>
                  </a:solidFill>
                  <a:prstDash val="solid"/>
                  <a:round/>
                  <a:headEnd type="none" w="med" len="med"/>
                  <a:tailEnd type="none" w="med" len="med"/>
                </a:ln>
                <a:solidFill>
                  <a:srgbClr val="FF6600"/>
                </a:solidFill>
                <a:effectLst>
                  <a:outerShdw blurRad="50800" dist="38100" dir="2700000">
                    <a:srgbClr val="000000">
                      <a:alpha val="95000"/>
                    </a:srgbClr>
                  </a:outerShdw>
                </a:effectLst>
                <a:latin typeface="Rockwell"/>
                <a:ea typeface="+mj-ea"/>
                <a:cs typeface="Rockwell"/>
              </a:rPr>
              <a:t>This Week </a:t>
            </a:r>
            <a:r>
              <a:rPr lang="en-US" sz="3600" b="1" i="1" normalizeH="1" dirty="0" smtClean="0">
                <a:ln w="19050" cap="flat" cmpd="sng" algn="ctr">
                  <a:solidFill>
                    <a:schemeClr val="bg1"/>
                  </a:solidFill>
                  <a:prstDash val="solid"/>
                  <a:round/>
                  <a:headEnd type="none" w="med" len="med"/>
                  <a:tailEnd type="none" w="med" len="med"/>
                </a:ln>
                <a:solidFill>
                  <a:srgbClr val="FF6600"/>
                </a:solidFill>
                <a:effectLst>
                  <a:outerShdw blurRad="50800" dist="38100" dir="2700000">
                    <a:srgbClr val="000000">
                      <a:alpha val="95000"/>
                    </a:srgbClr>
                  </a:outerShdw>
                </a:effectLst>
                <a:latin typeface="Rockwell"/>
                <a:ea typeface="+mj-ea"/>
                <a:cs typeface="Rockwell"/>
              </a:rPr>
              <a:t>@</a:t>
            </a:r>
            <a:r>
              <a:rPr lang="en-US" sz="6600" b="1" i="1" dirty="0" smtClean="0">
                <a:ln w="22225" cap="flat" cmpd="sng" algn="ctr">
                  <a:solidFill>
                    <a:schemeClr val="bg1"/>
                  </a:solidFill>
                  <a:prstDash val="solid"/>
                  <a:round/>
                  <a:headEnd type="none" w="med" len="med"/>
                  <a:tailEnd type="none" w="med" len="med"/>
                </a:ln>
                <a:solidFill>
                  <a:srgbClr val="FF6600"/>
                </a:solidFill>
                <a:effectLst>
                  <a:outerShdw blurRad="50800" dist="38100" dir="2700000">
                    <a:srgbClr val="000000">
                      <a:alpha val="95000"/>
                    </a:srgbClr>
                  </a:outerShdw>
                </a:effectLst>
                <a:latin typeface="Rockwell"/>
                <a:ea typeface="+mj-ea"/>
                <a:cs typeface="Rockwell"/>
              </a:rPr>
              <a:t> </a:t>
            </a:r>
            <a:r>
              <a:rPr lang="en-US" b="1" i="1" dirty="0" smtClean="0">
                <a:ln w="22225" cap="flat" cmpd="sng" algn="ctr">
                  <a:solidFill>
                    <a:schemeClr val="bg1"/>
                  </a:solidFill>
                  <a:prstDash val="solid"/>
                  <a:round/>
                  <a:headEnd type="none" w="med" len="med"/>
                  <a:tailEnd type="none" w="med" len="med"/>
                </a:ln>
                <a:solidFill>
                  <a:srgbClr val="FF6600"/>
                </a:solidFill>
                <a:effectLst>
                  <a:outerShdw blurRad="50800" dist="38100" dir="2700000">
                    <a:srgbClr val="000000">
                      <a:alpha val="95000"/>
                    </a:srgbClr>
                  </a:outerShdw>
                </a:effectLst>
                <a:latin typeface="Rockwell"/>
                <a:ea typeface="+mj-ea"/>
                <a:cs typeface="Rockwell"/>
              </a:rPr>
              <a:t>PPPL</a:t>
            </a:r>
          </a:p>
        </p:txBody>
      </p:sp>
      <p:sp>
        <p:nvSpPr>
          <p:cNvPr id="5" name="Subtitle 2"/>
          <p:cNvSpPr txBox="1">
            <a:spLocks/>
          </p:cNvSpPr>
          <p:nvPr/>
        </p:nvSpPr>
        <p:spPr bwMode="auto">
          <a:xfrm>
            <a:off x="-12700" y="4445000"/>
            <a:ext cx="9156696" cy="706439"/>
          </a:xfrm>
          <a:prstGeom prst="rect">
            <a:avLst/>
          </a:prstGeom>
          <a:noFill/>
          <a:ln>
            <a:noFill/>
            <a:headEnd/>
            <a:tailEnd/>
          </a:ln>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anchor="ctr">
            <a:normAutofit/>
          </a:bodyPr>
          <a:lstStyle/>
          <a:p>
            <a:pPr algn="ctr" fontAlgn="auto">
              <a:spcBef>
                <a:spcPct val="20000"/>
              </a:spcBef>
              <a:spcAft>
                <a:spcPts val="0"/>
              </a:spcAft>
              <a:buFont typeface="Arial"/>
              <a:buNone/>
              <a:defRPr/>
            </a:pPr>
            <a:r>
              <a:rPr lang="en-US" sz="1600" b="1" i="1" dirty="0">
                <a:ln w="31750" cmpd="sng">
                  <a:solidFill>
                    <a:schemeClr val="bg1">
                      <a:alpha val="0"/>
                    </a:schemeClr>
                  </a:solidFill>
                </a:ln>
                <a:solidFill>
                  <a:schemeClr val="tx1"/>
                </a:solidFill>
                <a:effectLst>
                  <a:outerShdw blurRad="50800" dist="38100" dir="2700000" algn="tl" rotWithShape="0">
                    <a:srgbClr val="000000">
                      <a:alpha val="29000"/>
                    </a:srgbClr>
                  </a:outerShdw>
                </a:effectLst>
                <a:latin typeface="Verdana"/>
                <a:cs typeface="Verdana"/>
              </a:rPr>
              <a:t>From the PPPL Office of Communications</a:t>
            </a:r>
          </a:p>
        </p:txBody>
      </p:sp>
      <p:pic>
        <p:nvPicPr>
          <p:cNvPr id="9" name="Picture 8" descr="PPPL-LOGO-158-Y-GRADIENT.eps"/>
          <p:cNvPicPr>
            <a:picLocks noChangeAspect="1"/>
          </p:cNvPicPr>
          <p:nvPr/>
        </p:nvPicPr>
        <p:blipFill rotWithShape="1">
          <a:blip r:embed="rId4">
            <a:extLst>
              <a:ext uri="{28A0092B-C50C-407E-A947-70E740481C1C}">
                <a14:useLocalDpi xmlns:a14="http://schemas.microsoft.com/office/drawing/2010/main"/>
              </a:ext>
            </a:extLst>
          </a:blip>
          <a:srcRect b="38615"/>
          <a:stretch/>
        </p:blipFill>
        <p:spPr bwMode="auto">
          <a:xfrm>
            <a:off x="1479550" y="1293815"/>
            <a:ext cx="6184900" cy="2097087"/>
          </a:xfrm>
          <a:prstGeom prst="rect">
            <a:avLst/>
          </a:prstGeom>
          <a:noFill/>
          <a:ln>
            <a:noFill/>
          </a:ln>
          <a:effectLst>
            <a:outerShdw blurRad="50800" dist="1143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153355" y="-237613"/>
            <a:ext cx="184666" cy="461665"/>
          </a:xfrm>
          <a:prstGeom prst="rect">
            <a:avLst/>
          </a:prstGeom>
          <a:noFill/>
        </p:spPr>
        <p:txBody>
          <a:bodyPr wrap="none" rtlCol="0">
            <a:spAutoFit/>
          </a:bodyPr>
          <a:lstStyle/>
          <a:p>
            <a:endParaRPr lang="en-US"/>
          </a:p>
        </p:txBody>
      </p:sp>
      <p:sp>
        <p:nvSpPr>
          <p:cNvPr id="6" name="Subtitle 5"/>
          <p:cNvSpPr>
            <a:spLocks noGrp="1"/>
          </p:cNvSpPr>
          <p:nvPr>
            <p:ph type="subTitle" idx="1"/>
          </p:nvPr>
        </p:nvSpPr>
        <p:spPr>
          <a:xfrm>
            <a:off x="0" y="3584118"/>
            <a:ext cx="9156700" cy="800100"/>
          </a:xfrm>
          <a:noFill/>
          <a:effectLst/>
          <a:scene3d>
            <a:camera prst="orthographicFront"/>
            <a:lightRig rig="threePt" dir="t"/>
          </a:scene3d>
          <a:sp3d>
            <a:bevelT/>
          </a:sp3d>
        </p:spPr>
        <p:txBody>
          <a:bodyPr>
            <a:normAutofit/>
          </a:bodyPr>
          <a:lstStyle/>
          <a:p>
            <a:r>
              <a:rPr lang="en-US" sz="4400" b="1" dirty="0" smtClean="0">
                <a:ln>
                  <a:solidFill>
                    <a:schemeClr val="tx1"/>
                  </a:solidFill>
                </a:ln>
                <a:solidFill>
                  <a:srgbClr val="F48118"/>
                </a:solidFill>
                <a:effectLst>
                  <a:outerShdw blurRad="53975" dist="25400" dir="2700000" sx="101000" sy="101000" algn="tl" rotWithShape="0">
                    <a:srgbClr val="000000"/>
                  </a:outerShdw>
                </a:effectLst>
                <a:latin typeface="Rockwell"/>
                <a:cs typeface="Rockwell"/>
              </a:rPr>
              <a:t>February 11-16, 2013</a:t>
            </a:r>
            <a:endParaRPr lang="en-US" sz="4400" b="1" dirty="0">
              <a:ln>
                <a:solidFill>
                  <a:schemeClr val="tx1"/>
                </a:solidFill>
              </a:ln>
              <a:solidFill>
                <a:srgbClr val="F48118"/>
              </a:solidFill>
              <a:effectLst>
                <a:outerShdw blurRad="53975" dist="25400" dir="2700000" sx="101000" sy="101000" algn="tl" rotWithShape="0">
                  <a:srgbClr val="000000"/>
                </a:outerShdw>
              </a:effectLst>
              <a:latin typeface="Rockwell"/>
              <a:cs typeface="Rockwell"/>
            </a:endParaRPr>
          </a:p>
        </p:txBody>
      </p:sp>
    </p:spTree>
  </p:cSld>
  <p:clrMapOvr>
    <a:masterClrMapping/>
  </p:clrMapOvr>
  <p:transition xmlns:p14="http://schemas.microsoft.com/office/powerpoint/2010/main" spd="slow" advClick="0" advTm="23053">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4000"/>
                                        <p:tgtEl>
                                          <p:spTgt spid="9"/>
                                        </p:tgtEl>
                                      </p:cBhvr>
                                    </p:animEffect>
                                  </p:childTnLst>
                                </p:cTn>
                              </p:par>
                            </p:childTnLst>
                          </p:cTn>
                        </p:par>
                        <p:par>
                          <p:cTn id="8" fill="hold">
                            <p:stCondLst>
                              <p:cond delay="4000"/>
                            </p:stCondLst>
                            <p:childTnLst>
                              <p:par>
                                <p:cTn id="9" presetID="10" presetClass="exit" presetSubtype="0" fill="hold" nodeType="afterEffect">
                                  <p:stCondLst>
                                    <p:cond delay="3000"/>
                                  </p:stCondLst>
                                  <p:childTnLst>
                                    <p:animEffect transition="out" filter="fade">
                                      <p:cBhvr>
                                        <p:cTn id="10" dur="2000"/>
                                        <p:tgtEl>
                                          <p:spTgt spid="9"/>
                                        </p:tgtEl>
                                      </p:cBhvr>
                                    </p:animEffect>
                                    <p:set>
                                      <p:cBhvr>
                                        <p:cTn id="11" dur="1" fill="hold">
                                          <p:stCondLst>
                                            <p:cond delay="1999"/>
                                          </p:stCondLst>
                                        </p:cTn>
                                        <p:tgtEl>
                                          <p:spTgt spid="9"/>
                                        </p:tgtEl>
                                        <p:attrNameLst>
                                          <p:attrName>style.visibility</p:attrName>
                                        </p:attrNameLst>
                                      </p:cBhvr>
                                      <p:to>
                                        <p:strVal val="hidden"/>
                                      </p:to>
                                    </p:set>
                                  </p:childTnLst>
                                </p:cTn>
                              </p:par>
                            </p:childTnLst>
                          </p:cTn>
                        </p:par>
                        <p:par>
                          <p:cTn id="12" fill="hold">
                            <p:stCondLst>
                              <p:cond delay="9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3000"/>
                                        <p:tgtEl>
                                          <p:spTgt spid="3"/>
                                        </p:tgtEl>
                                      </p:cBhvr>
                                    </p:animEffect>
                                  </p:childTnLst>
                                </p:cTn>
                              </p:par>
                            </p:childTnLst>
                          </p:cTn>
                        </p:par>
                        <p:par>
                          <p:cTn id="16" fill="hold">
                            <p:stCondLst>
                              <p:cond delay="1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3000" fill="hold"/>
                                        <p:tgtEl>
                                          <p:spTgt spid="2"/>
                                        </p:tgtEl>
                                        <p:attrNameLst>
                                          <p:attrName>ppt_w</p:attrName>
                                        </p:attrNameLst>
                                      </p:cBhvr>
                                      <p:tavLst>
                                        <p:tav tm="0">
                                          <p:val>
                                            <p:fltVal val="0"/>
                                          </p:val>
                                        </p:tav>
                                        <p:tav tm="100000">
                                          <p:val>
                                            <p:strVal val="#ppt_w"/>
                                          </p:val>
                                        </p:tav>
                                      </p:tavLst>
                                    </p:anim>
                                    <p:anim calcmode="lin" valueType="num">
                                      <p:cBhvr>
                                        <p:cTn id="20" dur="3000" fill="hold"/>
                                        <p:tgtEl>
                                          <p:spTgt spid="2"/>
                                        </p:tgtEl>
                                        <p:attrNameLst>
                                          <p:attrName>ppt_h</p:attrName>
                                        </p:attrNameLst>
                                      </p:cBhvr>
                                      <p:tavLst>
                                        <p:tav tm="0">
                                          <p:val>
                                            <p:fltVal val="0"/>
                                          </p:val>
                                        </p:tav>
                                        <p:tav tm="100000">
                                          <p:val>
                                            <p:strVal val="#ppt_h"/>
                                          </p:val>
                                        </p:tav>
                                      </p:tavLst>
                                    </p:anim>
                                    <p:animEffect transition="in" filter="fade">
                                      <p:cBhvr>
                                        <p:cTn id="21" dur="3000"/>
                                        <p:tgtEl>
                                          <p:spTgt spid="2"/>
                                        </p:tgtEl>
                                      </p:cBhvr>
                                    </p:animEffect>
                                  </p:childTnLst>
                                </p:cTn>
                              </p:par>
                            </p:childTnLst>
                          </p:cTn>
                        </p:par>
                        <p:par>
                          <p:cTn id="22" fill="hold">
                            <p:stCondLst>
                              <p:cond delay="15000"/>
                            </p:stCondLst>
                            <p:childTnLst>
                              <p:par>
                                <p:cTn id="23" presetID="2" presetClass="entr" presetSubtype="4"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3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3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8000"/>
                            </p:stCondLst>
                            <p:childTnLst>
                              <p:par>
                                <p:cTn id="28" presetID="22" presetClass="entr" presetSubtype="4" fill="hold" nodeType="afterEffect">
                                  <p:stCondLst>
                                    <p:cond delay="200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BE00"/>
            </a:gs>
            <a:gs pos="68000">
              <a:srgbClr val="FFFFFF"/>
            </a:gs>
          </a:gsLst>
          <a:lin ang="16200000" scaled="0"/>
          <a:tileRect/>
        </a:gradFill>
        <a:effectLst/>
      </p:bgPr>
    </p:bg>
    <p:spTree>
      <p:nvGrpSpPr>
        <p:cNvPr id="1" name=""/>
        <p:cNvGrpSpPr/>
        <p:nvPr/>
      </p:nvGrpSpPr>
      <p:grpSpPr>
        <a:xfrm>
          <a:off x="0" y="0"/>
          <a:ext cx="0" cy="0"/>
          <a:chOff x="0" y="0"/>
          <a:chExt cx="0" cy="0"/>
        </a:xfrm>
      </p:grpSpPr>
      <p:sp>
        <p:nvSpPr>
          <p:cNvPr id="8" name="TextBox 7"/>
          <p:cNvSpPr txBox="1"/>
          <p:nvPr/>
        </p:nvSpPr>
        <p:spPr>
          <a:xfrm>
            <a:off x="5234586" y="2851356"/>
            <a:ext cx="184666" cy="461665"/>
          </a:xfrm>
          <a:prstGeom prst="rect">
            <a:avLst/>
          </a:prstGeom>
          <a:noFill/>
        </p:spPr>
        <p:txBody>
          <a:bodyPr wrap="none" rtlCol="0">
            <a:spAutoFit/>
          </a:bodyPr>
          <a:lstStyle/>
          <a:p>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0768" t="59769" r="15882" b="2515"/>
          <a:stretch/>
        </p:blipFill>
        <p:spPr>
          <a:xfrm>
            <a:off x="347134" y="1517650"/>
            <a:ext cx="8517467" cy="3384550"/>
          </a:xfrm>
          <a:prstGeom prst="rect">
            <a:avLst/>
          </a:prstGeom>
          <a:ln w="19050" cmpd="sng">
            <a:solidFill>
              <a:srgbClr val="000000"/>
            </a:solidFill>
          </a:ln>
        </p:spPr>
      </p:pic>
      <p:sp>
        <p:nvSpPr>
          <p:cNvPr id="5" name="Rectangle 4"/>
          <p:cNvSpPr/>
          <p:nvPr/>
        </p:nvSpPr>
        <p:spPr>
          <a:xfrm>
            <a:off x="0" y="2222500"/>
            <a:ext cx="9144000" cy="3124200"/>
          </a:xfrm>
          <a:prstGeom prst="rect">
            <a:avLst/>
          </a:prstGeom>
          <a:gradFill flip="none" rotWithShape="1">
            <a:gsLst>
              <a:gs pos="0">
                <a:schemeClr val="accent1">
                  <a:tint val="50000"/>
                  <a:shade val="100000"/>
                  <a:satMod val="150000"/>
                  <a:alpha val="57000"/>
                </a:schemeClr>
              </a:gs>
              <a:gs pos="40000">
                <a:schemeClr val="accent1">
                  <a:tint val="70000"/>
                  <a:shade val="100000"/>
                  <a:satMod val="150000"/>
                  <a:alpha val="57000"/>
                </a:schemeClr>
              </a:gs>
              <a:gs pos="100000">
                <a:schemeClr val="accent1">
                  <a:shade val="90000"/>
                  <a:satMod val="110000"/>
                  <a:alpha val="57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OS.HEADER.jpg"/>
          <p:cNvPicPr>
            <a:picLocks noChangeAspect="1"/>
          </p:cNvPicPr>
          <p:nvPr/>
        </p:nvPicPr>
        <p:blipFill rotWithShape="1">
          <a:blip r:embed="rId4">
            <a:extLst>
              <a:ext uri="{28A0092B-C50C-407E-A947-70E740481C1C}">
                <a14:useLocalDpi xmlns:a14="http://schemas.microsoft.com/office/drawing/2010/main"/>
              </a:ext>
            </a:extLst>
          </a:blip>
          <a:srcRect l="4986" t="9047" r="6360" b="72059"/>
          <a:stretch/>
        </p:blipFill>
        <p:spPr>
          <a:xfrm>
            <a:off x="0" y="0"/>
            <a:ext cx="9144000" cy="1504950"/>
          </a:xfrm>
          <a:prstGeom prst="rect">
            <a:avLst/>
          </a:prstGeom>
        </p:spPr>
      </p:pic>
    </p:spTree>
    <p:custDataLst>
      <p:tags r:id="rId1"/>
    </p:custDataLst>
    <p:extLst>
      <p:ext uri="{BB962C8B-B14F-4D97-AF65-F5344CB8AC3E}">
        <p14:creationId xmlns:p14="http://schemas.microsoft.com/office/powerpoint/2010/main" val="2935501316"/>
      </p:ext>
    </p:extLst>
  </p:cSld>
  <p:clrMapOvr>
    <a:masterClrMapping/>
  </p:clrMapOvr>
  <p:transition xmlns:p14="http://schemas.microsoft.com/office/powerpoint/2010/main" spd="slow" advClick="0" advTm="22483">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4000" fill="hold"/>
                                        <p:tgtEl>
                                          <p:spTgt spid="5"/>
                                        </p:tgtEl>
                                        <p:attrNameLst>
                                          <p:attrName>ppt_x</p:attrName>
                                        </p:attrNameLst>
                                      </p:cBhvr>
                                      <p:tavLst>
                                        <p:tav tm="0">
                                          <p:val>
                                            <p:strVal val="#ppt_x"/>
                                          </p:val>
                                        </p:tav>
                                        <p:tav tm="100000">
                                          <p:val>
                                            <p:strVal val="#ppt_x"/>
                                          </p:val>
                                        </p:tav>
                                      </p:tavLst>
                                    </p:anim>
                                    <p:anim calcmode="lin" valueType="num">
                                      <p:cBhvr additive="base">
                                        <p:cTn id="8" dur="4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40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3000" fill="hold"/>
                                        <p:tgtEl>
                                          <p:spTgt spid="4"/>
                                        </p:tgtEl>
                                        <p:attrNameLst>
                                          <p:attrName>ppt_x</p:attrName>
                                        </p:attrNameLst>
                                      </p:cBhvr>
                                      <p:tavLst>
                                        <p:tav tm="0">
                                          <p:val>
                                            <p:strVal val="#ppt_x"/>
                                          </p:val>
                                        </p:tav>
                                        <p:tav tm="100000">
                                          <p:val>
                                            <p:strVal val="#ppt_x"/>
                                          </p:val>
                                        </p:tav>
                                      </p:tavLst>
                                    </p:anim>
                                    <p:anim calcmode="lin" valueType="num">
                                      <p:cBhvr additive="base">
                                        <p:cTn id="13"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TextBox 33"/>
          <p:cNvSpPr txBox="1">
            <a:spLocks noChangeArrowheads="1"/>
          </p:cNvSpPr>
          <p:nvPr/>
        </p:nvSpPr>
        <p:spPr bwMode="auto">
          <a:xfrm>
            <a:off x="839798" y="4660910"/>
            <a:ext cx="2924175" cy="246221"/>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sz="1000" b="1" dirty="0" smtClean="0">
                <a:solidFill>
                  <a:schemeClr val="tx2">
                    <a:lumMod val="75000"/>
                    <a:alpha val="46000"/>
                  </a:schemeClr>
                </a:solidFill>
                <a:latin typeface="Calibri" charset="0"/>
                <a:cs typeface="+mn-cs"/>
              </a:rPr>
              <a:t>Menu subject to change without notice</a:t>
            </a:r>
            <a:r>
              <a:rPr lang="en-US" sz="1000" dirty="0" smtClean="0">
                <a:solidFill>
                  <a:schemeClr val="tx2">
                    <a:lumMod val="75000"/>
                    <a:alpha val="46000"/>
                  </a:schemeClr>
                </a:solidFill>
                <a:latin typeface="Calibri" charset="0"/>
                <a:cs typeface="+mn-cs"/>
              </a:rPr>
              <a:t>.</a:t>
            </a:r>
          </a:p>
        </p:txBody>
      </p:sp>
      <p:pic>
        <p:nvPicPr>
          <p:cNvPr id="4" name="Picture 3" descr="MENU.SIDE.jpg"/>
          <p:cNvPicPr>
            <a:picLocks noChangeAspect="1"/>
          </p:cNvPicPr>
          <p:nvPr/>
        </p:nvPicPr>
        <p:blipFill rotWithShape="1">
          <a:blip r:embed="rId3" cstate="screen">
            <a:extLst>
              <a:ext uri="{28A0092B-C50C-407E-A947-70E740481C1C}">
                <a14:useLocalDpi xmlns:a14="http://schemas.microsoft.com/office/drawing/2010/main"/>
              </a:ext>
            </a:extLst>
          </a:blip>
          <a:srcRect t="7707"/>
          <a:stretch/>
        </p:blipFill>
        <p:spPr bwMode="auto">
          <a:xfrm>
            <a:off x="207828" y="1377950"/>
            <a:ext cx="61292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231467" y="4927605"/>
            <a:ext cx="184666" cy="461665"/>
          </a:xfrm>
          <a:prstGeom prst="rect">
            <a:avLst/>
          </a:prstGeom>
          <a:noFill/>
        </p:spPr>
        <p:txBody>
          <a:bodyPr wrap="none" rtlCol="0">
            <a:spAutoFit/>
          </a:bodyPr>
          <a:lstStyle/>
          <a:p>
            <a:endParaRPr lang="en-US" dirty="0"/>
          </a:p>
        </p:txBody>
      </p:sp>
      <p:grpSp>
        <p:nvGrpSpPr>
          <p:cNvPr id="10" name="Group 9"/>
          <p:cNvGrpSpPr/>
          <p:nvPr/>
        </p:nvGrpSpPr>
        <p:grpSpPr>
          <a:xfrm>
            <a:off x="0" y="0"/>
            <a:ext cx="9144000" cy="1225550"/>
            <a:chOff x="0" y="0"/>
            <a:chExt cx="9144000" cy="1225550"/>
          </a:xfrm>
        </p:grpSpPr>
        <p:sp>
          <p:nvSpPr>
            <p:cNvPr id="8" name="Rectangle 7"/>
            <p:cNvSpPr/>
            <p:nvPr/>
          </p:nvSpPr>
          <p:spPr>
            <a:xfrm>
              <a:off x="0" y="0"/>
              <a:ext cx="9144000" cy="1225550"/>
            </a:xfrm>
            <a:prstGeom prst="rect">
              <a:avLst/>
            </a:prstGeom>
            <a:solidFill>
              <a:srgbClr val="0000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114300" y="102116"/>
              <a:ext cx="8915400" cy="1010722"/>
              <a:chOff x="143922" y="116682"/>
              <a:chExt cx="9144000" cy="1036638"/>
            </a:xfrm>
            <a:solidFill>
              <a:srgbClr val="000090"/>
            </a:solidFill>
          </p:grpSpPr>
          <p:pic>
            <p:nvPicPr>
              <p:cNvPr id="2" name="Picture 1" descr="MENU.HEADE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3922" y="116682"/>
                <a:ext cx="9144000" cy="1036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64500" y="635001"/>
                <a:ext cx="310906" cy="112780"/>
              </a:xfrm>
              <a:prstGeom prst="rect">
                <a:avLst/>
              </a:prstGeom>
              <a:grpFill/>
            </p:spPr>
          </p:pic>
        </p:grpSp>
      </p:grpSp>
      <p:pic>
        <p:nvPicPr>
          <p:cNvPr id="6" name="Picture 5" descr="MENU.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248" y="1327151"/>
            <a:ext cx="7956550" cy="3409950"/>
          </a:xfrm>
          <a:prstGeom prst="rect">
            <a:avLst/>
          </a:prstGeom>
        </p:spPr>
      </p:pic>
    </p:spTree>
  </p:cSld>
  <p:clrMapOvr>
    <a:masterClrMapping/>
  </p:clrMapOvr>
  <p:transition xmlns:p14="http://schemas.microsoft.com/office/powerpoint/2010/main" spd="slow" advClick="0" advTm="34521">
    <p:push di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0"/>
                                        <p:tgtEl>
                                          <p:spTgt spid="4"/>
                                        </p:tgtEl>
                                      </p:cBhvr>
                                    </p:animEffect>
                                  </p:childTnLst>
                                </p:cTn>
                              </p:par>
                            </p:childTnLst>
                          </p:cTn>
                        </p:par>
                        <p:par>
                          <p:cTn id="13" fill="hold">
                            <p:stCondLst>
                              <p:cond delay="5000"/>
                            </p:stCondLst>
                            <p:childTnLst>
                              <p:par>
                                <p:cTn id="14" presetID="16" presetClass="entr" presetSubtype="2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0"/>
                                        <p:tgtEl>
                                          <p:spTgt spid="6"/>
                                        </p:tgtEl>
                                      </p:cBhvr>
                                    </p:animEffect>
                                  </p:childTnLst>
                                </p:cTn>
                              </p:par>
                            </p:childTnLst>
                          </p:cTn>
                        </p:par>
                        <p:par>
                          <p:cTn id="17" fill="hold">
                            <p:stCondLst>
                              <p:cond delay="10000"/>
                            </p:stCondLst>
                            <p:childTnLst>
                              <p:par>
                                <p:cTn id="18" presetID="10" presetClass="entr" presetSubtype="0" fill="hold" nodeType="afterEffect">
                                  <p:stCondLst>
                                    <p:cond delay="400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2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0"/>
            <a:ext cx="9144000" cy="4043509"/>
          </a:xfrm>
          <a:prstGeom prst="rect">
            <a:avLst/>
          </a:prstGeom>
          <a:gradFill flip="none" rotWithShape="1">
            <a:gsLst>
              <a:gs pos="21000">
                <a:schemeClr val="bg1">
                  <a:alpha val="0"/>
                </a:schemeClr>
              </a:gs>
              <a:gs pos="100000">
                <a:schemeClr val="bg2">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30400" y="292633"/>
            <a:ext cx="5130800" cy="1108774"/>
          </a:xfrm>
          <a:prstGeom prst="rect">
            <a:avLst/>
          </a:prstGeom>
          <a:noFill/>
          <a:ln>
            <a:noFill/>
          </a:ln>
          <a:effectLst>
            <a:outerShdw blurRad="50800" dist="38100" dir="2700000"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0" y="4043509"/>
            <a:ext cx="9144523" cy="1099991"/>
            <a:chOff x="0" y="4043509"/>
            <a:chExt cx="9144523" cy="1099991"/>
          </a:xfrm>
          <a:effectLst/>
        </p:grpSpPr>
        <p:sp>
          <p:nvSpPr>
            <p:cNvPr id="2" name="Rectangle 1"/>
            <p:cNvSpPr/>
            <p:nvPr/>
          </p:nvSpPr>
          <p:spPr>
            <a:xfrm>
              <a:off x="0" y="4043509"/>
              <a:ext cx="9144000" cy="1099991"/>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414" name="Rectangle 4"/>
            <p:cNvSpPr>
              <a:spLocks noChangeArrowheads="1"/>
            </p:cNvSpPr>
            <p:nvPr/>
          </p:nvSpPr>
          <p:spPr bwMode="auto">
            <a:xfrm>
              <a:off x="8" y="4060443"/>
              <a:ext cx="9144515"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2800" b="1" cap="all" dirty="0" err="1" smtClean="0">
                  <a:ln>
                    <a:solidFill>
                      <a:schemeClr val="tx1"/>
                    </a:solidFill>
                  </a:ln>
                  <a:solidFill>
                    <a:srgbClr val="FFFFFF"/>
                  </a:solidFill>
                  <a:effectLst>
                    <a:outerShdw blurRad="50800" dist="38100" dir="2700000">
                      <a:srgbClr val="000000">
                        <a:alpha val="43000"/>
                      </a:srgbClr>
                    </a:outerShdw>
                  </a:effectLst>
                  <a:latin typeface="Arial Black"/>
                  <a:ea typeface="ＭＳ Ｐゴシック" pitchFamily="1" charset="-128"/>
                  <a:cs typeface="Arial Black"/>
                </a:rPr>
                <a:t>WeDNESDAY</a:t>
              </a:r>
              <a:r>
                <a:rPr lang="en-US" sz="2800" b="1" cap="all" dirty="0">
                  <a:ln>
                    <a:solidFill>
                      <a:schemeClr val="tx1"/>
                    </a:solidFill>
                  </a:ln>
                  <a:solidFill>
                    <a:srgbClr val="FFFFFF"/>
                  </a:solidFill>
                  <a:effectLst>
                    <a:outerShdw blurRad="50800" dist="38100" dir="2700000">
                      <a:srgbClr val="000000">
                        <a:alpha val="43000"/>
                      </a:srgbClr>
                    </a:outerShdw>
                  </a:effectLst>
                  <a:latin typeface="Arial Black"/>
                  <a:ea typeface="ＭＳ Ｐゴシック" pitchFamily="1" charset="-128"/>
                  <a:cs typeface="Arial Black"/>
                </a:rPr>
                <a:t>, </a:t>
              </a:r>
              <a:r>
                <a:rPr lang="en-US" sz="2800" b="1" cap="all" dirty="0" smtClean="0">
                  <a:ln>
                    <a:solidFill>
                      <a:schemeClr val="tx1"/>
                    </a:solidFill>
                  </a:ln>
                  <a:solidFill>
                    <a:srgbClr val="FFFFFF"/>
                  </a:solidFill>
                  <a:effectLst>
                    <a:outerShdw blurRad="50800" dist="38100" dir="2700000">
                      <a:srgbClr val="000000">
                        <a:alpha val="43000"/>
                      </a:srgbClr>
                    </a:outerShdw>
                  </a:effectLst>
                  <a:latin typeface="Arial Black"/>
                  <a:ea typeface="ＭＳ Ｐゴシック" pitchFamily="1" charset="-128"/>
                  <a:cs typeface="Arial Black"/>
                </a:rPr>
                <a:t>FEB. 13</a:t>
              </a:r>
              <a:endParaRPr lang="en-US" sz="2800" b="1" dirty="0" smtClean="0">
                <a:ln>
                  <a:solidFill>
                    <a:schemeClr val="tx1"/>
                  </a:solidFill>
                </a:ln>
                <a:solidFill>
                  <a:srgbClr val="FFFFFF"/>
                </a:solidFill>
                <a:effectLst>
                  <a:outerShdw blurRad="38100" dist="38100" dir="7020000" algn="tl">
                    <a:srgbClr val="000000">
                      <a:alpha val="35000"/>
                    </a:srgbClr>
                  </a:outerShdw>
                </a:effectLst>
                <a:latin typeface="Arial Black" charset="0"/>
                <a:cs typeface="Arial Black" charset="0"/>
              </a:endParaRPr>
            </a:p>
            <a:p>
              <a:pPr algn="ctr">
                <a:defRPr/>
              </a:pPr>
              <a:r>
                <a:rPr lang="en-US" sz="1400" dirty="0" smtClean="0">
                  <a:solidFill>
                    <a:schemeClr val="bg1"/>
                  </a:solidFill>
                  <a:effectLst/>
                </a:rPr>
                <a:t>4:15 p.m.  (Coffee/Tea at 4 p.m.) • M.B.G. Auditorium, Lyman Spitzer Building</a:t>
              </a:r>
              <a:endParaRPr lang="en-US" sz="1400" dirty="0">
                <a:solidFill>
                  <a:schemeClr val="bg1"/>
                </a:solidFill>
                <a:effectLst/>
              </a:endParaRPr>
            </a:p>
          </p:txBody>
        </p:sp>
      </p:grpSp>
      <p:grpSp>
        <p:nvGrpSpPr>
          <p:cNvPr id="11" name="Group 10"/>
          <p:cNvGrpSpPr/>
          <p:nvPr/>
        </p:nvGrpSpPr>
        <p:grpSpPr>
          <a:xfrm>
            <a:off x="548292" y="1676958"/>
            <a:ext cx="8144858" cy="2109979"/>
            <a:chOff x="548292" y="1676958"/>
            <a:chExt cx="8144858" cy="2109979"/>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292" y="1676958"/>
              <a:ext cx="3928397" cy="2109979"/>
            </a:xfrm>
            <a:prstGeom prst="rect">
              <a:avLst/>
            </a:prstGeom>
          </p:spPr>
        </p:pic>
        <p:sp>
          <p:nvSpPr>
            <p:cNvPr id="4" name="TextBox 3"/>
            <p:cNvSpPr txBox="1">
              <a:spLocks noChangeArrowheads="1"/>
            </p:cNvSpPr>
            <p:nvPr/>
          </p:nvSpPr>
          <p:spPr bwMode="auto">
            <a:xfrm>
              <a:off x="4413249" y="1761458"/>
              <a:ext cx="4279901" cy="1877437"/>
            </a:xfrm>
            <a:prstGeom prst="rect">
              <a:avLst/>
            </a:prstGeom>
            <a:noFill/>
            <a:ln w="9525">
              <a:noFill/>
              <a:miter lim="800000"/>
              <a:headEnd/>
              <a:tailEnd/>
            </a:ln>
            <a:effectLst/>
            <a:scene3d>
              <a:camera prst="orthographicFront"/>
              <a:lightRig rig="threePt" dir="t"/>
            </a:scene3d>
            <a:sp3d>
              <a:bevelT/>
            </a:sp3d>
          </p:spPr>
          <p:txBody>
            <a:bodyPr wrap="square" anchor="ctr" anchorCtr="1">
              <a:spAutoFit/>
            </a:bodyPr>
            <a:lstStyle/>
            <a:p>
              <a:pPr algn="ctr">
                <a:spcAft>
                  <a:spcPts val="0"/>
                </a:spcAft>
                <a:defRPr/>
              </a:pPr>
              <a:r>
                <a:rPr lang="en-US" sz="2800" b="1" spc="-50" dirty="0">
                  <a:solidFill>
                    <a:srgbClr val="2E47FF"/>
                  </a:solidFill>
                  <a:latin typeface="Georgia"/>
                  <a:ea typeface="ＭＳ Ｐゴシック" pitchFamily="1" charset="-128"/>
                  <a:cs typeface="Georgia"/>
                </a:rPr>
                <a:t>Volcanism, Impacts and Mass Extinctions: </a:t>
              </a:r>
              <a:endParaRPr lang="en-US" sz="2800" b="1" spc="-50" dirty="0" smtClean="0">
                <a:solidFill>
                  <a:srgbClr val="2E47FF"/>
                </a:solidFill>
                <a:latin typeface="Georgia"/>
                <a:ea typeface="ＭＳ Ｐゴシック" pitchFamily="1" charset="-128"/>
                <a:cs typeface="Georgia"/>
              </a:endParaRPr>
            </a:p>
            <a:p>
              <a:pPr algn="ctr">
                <a:spcAft>
                  <a:spcPts val="0"/>
                </a:spcAft>
                <a:defRPr/>
              </a:pPr>
              <a:r>
                <a:rPr lang="en-US" sz="2800" b="1" spc="-50" dirty="0" smtClean="0">
                  <a:solidFill>
                    <a:srgbClr val="2E47FF"/>
                  </a:solidFill>
                  <a:latin typeface="Georgia"/>
                  <a:ea typeface="ＭＳ Ｐゴシック" pitchFamily="1" charset="-128"/>
                  <a:cs typeface="Georgia"/>
                </a:rPr>
                <a:t>Causes </a:t>
              </a:r>
              <a:r>
                <a:rPr lang="en-US" sz="2800" b="1" spc="-50" dirty="0">
                  <a:solidFill>
                    <a:srgbClr val="2E47FF"/>
                  </a:solidFill>
                  <a:latin typeface="Georgia"/>
                  <a:ea typeface="ＭＳ Ｐゴシック" pitchFamily="1" charset="-128"/>
                  <a:cs typeface="Georgia"/>
                </a:rPr>
                <a:t>and </a:t>
              </a:r>
              <a:r>
                <a:rPr lang="en-US" sz="2800" b="1" spc="-50" dirty="0" smtClean="0">
                  <a:solidFill>
                    <a:srgbClr val="2E47FF"/>
                  </a:solidFill>
                  <a:latin typeface="Georgia"/>
                  <a:ea typeface="ＭＳ Ｐゴシック" pitchFamily="1" charset="-128"/>
                  <a:cs typeface="Georgia"/>
                </a:rPr>
                <a:t>Effects</a:t>
              </a:r>
            </a:p>
            <a:p>
              <a:pPr algn="ctr">
                <a:spcAft>
                  <a:spcPts val="0"/>
                </a:spcAft>
                <a:defRPr/>
              </a:pPr>
              <a:r>
                <a:rPr lang="en-US" sz="1800" dirty="0" err="1">
                  <a:latin typeface="Arial Black"/>
                  <a:ea typeface="ＭＳ Ｐゴシック" pitchFamily="1" charset="-128"/>
                  <a:cs typeface="Arial Black"/>
                </a:rPr>
                <a:t>Gerta</a:t>
              </a:r>
              <a:r>
                <a:rPr lang="en-US" sz="1800" dirty="0">
                  <a:latin typeface="Arial Black"/>
                  <a:ea typeface="ＭＳ Ｐゴシック" pitchFamily="1" charset="-128"/>
                  <a:cs typeface="Arial Black"/>
                </a:rPr>
                <a:t> </a:t>
              </a:r>
              <a:r>
                <a:rPr lang="en-US" sz="1800" dirty="0" smtClean="0">
                  <a:latin typeface="Arial Black"/>
                  <a:ea typeface="ＭＳ Ｐゴシック" pitchFamily="1" charset="-128"/>
                  <a:cs typeface="Arial Black"/>
                </a:rPr>
                <a:t>Keller</a:t>
              </a:r>
            </a:p>
            <a:p>
              <a:pPr algn="ctr">
                <a:spcAft>
                  <a:spcPts val="0"/>
                </a:spcAft>
                <a:defRPr/>
              </a:pPr>
              <a:r>
                <a:rPr lang="en-US" sz="1400" dirty="0" smtClean="0">
                  <a:solidFill>
                    <a:srgbClr val="010236"/>
                  </a:solidFill>
                  <a:latin typeface="Arial" pitchFamily="1" charset="0"/>
                  <a:ea typeface="ＭＳ Ｐゴシック" pitchFamily="1" charset="-128"/>
                  <a:cs typeface="ＭＳ Ｐゴシック" pitchFamily="1" charset="-128"/>
                </a:rPr>
                <a:t>Princeton University</a:t>
              </a:r>
              <a:endParaRPr lang="en-US" sz="1400" dirty="0">
                <a:solidFill>
                  <a:srgbClr val="010236"/>
                </a:solidFill>
                <a:latin typeface="Arial" pitchFamily="1" charset="0"/>
                <a:ea typeface="ＭＳ Ｐゴシック" pitchFamily="1" charset="-128"/>
                <a:cs typeface="ＭＳ Ｐゴシック" pitchFamily="1" charset="-128"/>
              </a:endParaRPr>
            </a:p>
          </p:txBody>
        </p:sp>
        <p:sp>
          <p:nvSpPr>
            <p:cNvPr id="7" name="Rectangle 6"/>
            <p:cNvSpPr/>
            <p:nvPr/>
          </p:nvSpPr>
          <p:spPr>
            <a:xfrm>
              <a:off x="550341" y="1676958"/>
              <a:ext cx="8119527" cy="210185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0118760"/>
      </p:ext>
    </p:extLst>
  </p:cSld>
  <p:clrMapOvr>
    <a:masterClrMapping/>
  </p:clrMapOvr>
  <mc:AlternateContent xmlns:mc="http://schemas.openxmlformats.org/markup-compatibility/2006" xmlns:p14="http://schemas.microsoft.com/office/powerpoint/2010/main">
    <mc:Choice Requires="p14">
      <p:transition spd="slow" p14:dur="1400" advClick="0" advTm="25958">
        <p14:ripple/>
      </p:transition>
    </mc:Choice>
    <mc:Fallback xmlns="">
      <p:transition xmlns:p14="http://schemas.microsoft.com/office/powerpoint/2010/main" spd="slow" advClick="0" advTm="25958">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par>
                          <p:cTn id="8" fill="hold">
                            <p:stCondLst>
                              <p:cond delay="3000"/>
                            </p:stCondLst>
                            <p:childTnLst>
                              <p:par>
                                <p:cTn id="9" presetID="2" presetClass="entr" presetSubtype="4" fill="hold" nodeType="afterEffect">
                                  <p:stCondLst>
                                    <p:cond delay="20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3000" fill="hold"/>
                                        <p:tgtEl>
                                          <p:spTgt spid="5"/>
                                        </p:tgtEl>
                                        <p:attrNameLst>
                                          <p:attrName>ppt_x</p:attrName>
                                        </p:attrNameLst>
                                      </p:cBhvr>
                                      <p:tavLst>
                                        <p:tav tm="0">
                                          <p:val>
                                            <p:strVal val="#ppt_x"/>
                                          </p:val>
                                        </p:tav>
                                        <p:tav tm="100000">
                                          <p:val>
                                            <p:strVal val="#ppt_x"/>
                                          </p:val>
                                        </p:tav>
                                      </p:tavLst>
                                    </p:anim>
                                    <p:anim calcmode="lin" valueType="num">
                                      <p:cBhvr additive="base">
                                        <p:cTn id="12" dur="30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8000"/>
                            </p:stCondLst>
                            <p:childTnLst>
                              <p:par>
                                <p:cTn id="14" presetID="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3000" fill="hold"/>
                                        <p:tgtEl>
                                          <p:spTgt spid="11"/>
                                        </p:tgtEl>
                                        <p:attrNameLst>
                                          <p:attrName>ppt_x</p:attrName>
                                        </p:attrNameLst>
                                      </p:cBhvr>
                                      <p:tavLst>
                                        <p:tav tm="0">
                                          <p:val>
                                            <p:strVal val="1+#ppt_w/2"/>
                                          </p:val>
                                        </p:tav>
                                        <p:tav tm="100000">
                                          <p:val>
                                            <p:strVal val="#ppt_x"/>
                                          </p:val>
                                        </p:tav>
                                      </p:tavLst>
                                    </p:anim>
                                    <p:anim calcmode="lin" valueType="num">
                                      <p:cBhvr additive="base">
                                        <p:cTn id="17" dur="3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Happy-Valentines-Day-Wallpapers-HD.jpg"/>
          <p:cNvPicPr>
            <a:picLocks noChangeAspect="1"/>
          </p:cNvPicPr>
          <p:nvPr/>
        </p:nvPicPr>
        <p:blipFill rotWithShape="1">
          <a:blip r:embed="rId2">
            <a:extLst>
              <a:ext uri="{28A0092B-C50C-407E-A947-70E740481C1C}">
                <a14:useLocalDpi xmlns:a14="http://schemas.microsoft.com/office/drawing/2010/main" val="0"/>
              </a:ext>
            </a:extLst>
          </a:blip>
          <a:srcRect t="4542" b="6889"/>
          <a:stretch/>
        </p:blipFill>
        <p:spPr>
          <a:xfrm>
            <a:off x="-63500" y="0"/>
            <a:ext cx="9293986" cy="5143500"/>
          </a:xfrm>
          <a:prstGeom prst="rect">
            <a:avLst/>
          </a:prstGeom>
        </p:spPr>
      </p:pic>
    </p:spTree>
    <p:extLst>
      <p:ext uri="{BB962C8B-B14F-4D97-AF65-F5344CB8AC3E}">
        <p14:creationId xmlns:p14="http://schemas.microsoft.com/office/powerpoint/2010/main" val="3554571879"/>
      </p:ext>
    </p:extLst>
  </p:cSld>
  <p:clrMapOvr>
    <a:masterClrMapping/>
  </p:clrMapOvr>
  <mc:AlternateContent xmlns:mc="http://schemas.openxmlformats.org/markup-compatibility/2006" xmlns:p14="http://schemas.microsoft.com/office/powerpoint/2010/main">
    <mc:Choice Requires="p14">
      <p:transition spd="slow" p14:dur="3900" advTm="16324">
        <p14:glitter pattern="hexagon"/>
      </p:transition>
    </mc:Choice>
    <mc:Fallback xmlns="">
      <p:transition xmlns:p14="http://schemas.microsoft.com/office/powerpoint/2010/main" spd="slow" advTm="16324">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NOTM - February 2013 - Health Physics Div. Services.pdf"/>
          <p:cNvPicPr>
            <a:picLocks noChangeAspect="1"/>
          </p:cNvPicPr>
          <p:nvPr/>
        </p:nvPicPr>
        <p:blipFill rotWithShape="1">
          <a:blip r:embed="rId2">
            <a:extLst>
              <a:ext uri="{28A0092B-C50C-407E-A947-70E740481C1C}">
                <a14:useLocalDpi xmlns:a14="http://schemas.microsoft.com/office/drawing/2010/main" val="0"/>
              </a:ext>
            </a:extLst>
          </a:blip>
          <a:srcRect l="6749" t="15075" r="6666" b="4691"/>
          <a:stretch/>
        </p:blipFill>
        <p:spPr>
          <a:xfrm>
            <a:off x="2667000" y="182207"/>
            <a:ext cx="3962400" cy="4895703"/>
          </a:xfrm>
          <a:prstGeom prst="rect">
            <a:avLst/>
          </a:prstGeom>
        </p:spPr>
      </p:pic>
      <p:pic>
        <p:nvPicPr>
          <p:cNvPr id="8" name="Picture 7" descr="SNOTM - February 2013 - Health Physics Div. Services.pdf"/>
          <p:cNvPicPr>
            <a:picLocks noChangeAspect="1"/>
          </p:cNvPicPr>
          <p:nvPr/>
        </p:nvPicPr>
        <p:blipFill rotWithShape="1">
          <a:blip r:embed="rId3">
            <a:extLst>
              <a:ext uri="{28A0092B-C50C-407E-A947-70E740481C1C}">
                <a14:useLocalDpi xmlns:a14="http://schemas.microsoft.com/office/drawing/2010/main" val="0"/>
              </a:ext>
            </a:extLst>
          </a:blip>
          <a:srcRect l="17244" t="7037" r="17323" b="86616"/>
          <a:stretch/>
        </p:blipFill>
        <p:spPr>
          <a:xfrm>
            <a:off x="457200" y="1738028"/>
            <a:ext cx="8432800" cy="1090600"/>
          </a:xfrm>
          <a:prstGeom prst="rect">
            <a:avLst/>
          </a:prstGeom>
        </p:spPr>
      </p:pic>
    </p:spTree>
    <p:extLst>
      <p:ext uri="{BB962C8B-B14F-4D97-AF65-F5344CB8AC3E}">
        <p14:creationId xmlns:p14="http://schemas.microsoft.com/office/powerpoint/2010/main" val="3270549776"/>
      </p:ext>
    </p:extLst>
  </p:cSld>
  <p:clrMapOvr>
    <a:masterClrMapping/>
  </p:clrMapOvr>
  <mc:AlternateContent xmlns:mc="http://schemas.openxmlformats.org/markup-compatibility/2006" xmlns:p14="http://schemas.microsoft.com/office/powerpoint/2010/main">
    <mc:Choice Requires="p14">
      <p:transition spd="slow" p14:dur="1400" advTm="30855">
        <p14:ripple/>
      </p:transition>
    </mc:Choice>
    <mc:Fallback xmlns="">
      <p:transition xmlns:p14="http://schemas.microsoft.com/office/powerpoint/2010/main" spd="slow" advTm="30855">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par>
                          <p:cTn id="8" fill="hold">
                            <p:stCondLst>
                              <p:cond delay="3000"/>
                            </p:stCondLst>
                            <p:childTnLst>
                              <p:par>
                                <p:cTn id="9" presetID="10" presetClass="exit" presetSubtype="0" fill="hold" nodeType="afterEffect">
                                  <p:stCondLst>
                                    <p:cond delay="3000"/>
                                  </p:stCondLst>
                                  <p:childTnLst>
                                    <p:animEffect transition="out" filter="fade">
                                      <p:cBhvr>
                                        <p:cTn id="10" dur="3000"/>
                                        <p:tgtEl>
                                          <p:spTgt spid="8"/>
                                        </p:tgtEl>
                                      </p:cBhvr>
                                    </p:animEffect>
                                    <p:set>
                                      <p:cBhvr>
                                        <p:cTn id="11" dur="1" fill="hold">
                                          <p:stCondLst>
                                            <p:cond delay="2999"/>
                                          </p:stCondLst>
                                        </p:cTn>
                                        <p:tgtEl>
                                          <p:spTgt spid="8"/>
                                        </p:tgtEl>
                                        <p:attrNameLst>
                                          <p:attrName>style.visibility</p:attrName>
                                        </p:attrNameLst>
                                      </p:cBhvr>
                                      <p:to>
                                        <p:strVal val="hidden"/>
                                      </p:to>
                                    </p:set>
                                  </p:childTnLst>
                                </p:cTn>
                              </p:par>
                            </p:childTnLst>
                          </p:cTn>
                        </p:par>
                        <p:par>
                          <p:cTn id="12" fill="hold">
                            <p:stCondLst>
                              <p:cond delay="9000"/>
                            </p:stCondLst>
                            <p:childTnLst>
                              <p:par>
                                <p:cTn id="13" presetID="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3000" fill="hold"/>
                                        <p:tgtEl>
                                          <p:spTgt spid="2"/>
                                        </p:tgtEl>
                                        <p:attrNameLst>
                                          <p:attrName>ppt_x</p:attrName>
                                        </p:attrNameLst>
                                      </p:cBhvr>
                                      <p:tavLst>
                                        <p:tav tm="0">
                                          <p:val>
                                            <p:strVal val="#ppt_x"/>
                                          </p:val>
                                        </p:tav>
                                        <p:tav tm="100000">
                                          <p:val>
                                            <p:strVal val="#ppt_x"/>
                                          </p:val>
                                        </p:tav>
                                      </p:tavLst>
                                    </p:anim>
                                    <p:anim calcmode="lin" valueType="num">
                                      <p:cBhvr additive="base">
                                        <p:cTn id="16"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03200" y="107950"/>
            <a:ext cx="5334000" cy="461665"/>
          </a:xfrm>
          <a:prstGeom prst="rect">
            <a:avLst/>
          </a:prstGeom>
          <a:noFill/>
        </p:spPr>
        <p:txBody>
          <a:bodyPr wrap="square" rtlCol="0">
            <a:spAutoFit/>
          </a:bodyPr>
          <a:lstStyle/>
          <a:p>
            <a:r>
              <a:rPr lang="en-US" b="1" dirty="0" smtClean="0"/>
              <a:t>PLEASE REMEMBER TO:</a:t>
            </a:r>
            <a:endParaRPr lang="en-US" b="1" dirty="0"/>
          </a:p>
        </p:txBody>
      </p:sp>
      <p:pic>
        <p:nvPicPr>
          <p:cNvPr id="8" name="Picture 7" descr="Recycle2b.jpg"/>
          <p:cNvPicPr>
            <a:picLocks noChangeAspect="1"/>
          </p:cNvPicPr>
          <p:nvPr/>
        </p:nvPicPr>
        <p:blipFill rotWithShape="1">
          <a:blip r:embed="rId3">
            <a:extLst>
              <a:ext uri="{28A0092B-C50C-407E-A947-70E740481C1C}">
                <a14:useLocalDpi xmlns:a14="http://schemas.microsoft.com/office/drawing/2010/main" val="0"/>
              </a:ext>
            </a:extLst>
          </a:blip>
          <a:srcRect l="1042"/>
          <a:stretch/>
        </p:blipFill>
        <p:spPr>
          <a:xfrm>
            <a:off x="0" y="647700"/>
            <a:ext cx="9048750" cy="4470400"/>
          </a:xfrm>
          <a:prstGeom prst="rect">
            <a:avLst/>
          </a:prstGeom>
        </p:spPr>
      </p:pic>
    </p:spTree>
    <p:extLst>
      <p:ext uri="{BB962C8B-B14F-4D97-AF65-F5344CB8AC3E}">
        <p14:creationId xmlns:p14="http://schemas.microsoft.com/office/powerpoint/2010/main" val="3684068445"/>
      </p:ext>
    </p:extLst>
  </p:cSld>
  <p:clrMapOvr>
    <a:masterClrMapping/>
  </p:clrMapOvr>
  <p:transition xmlns:p14="http://schemas.microsoft.com/office/powerpoint/2010/main" spd="slow" advClick="0" advTm="33740">
    <p:pull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0" fill="hold"/>
                                        <p:tgtEl>
                                          <p:spTgt spid="8"/>
                                        </p:tgtEl>
                                        <p:attrNameLst>
                                          <p:attrName>ppt_x</p:attrName>
                                        </p:attrNameLst>
                                      </p:cBhvr>
                                      <p:tavLst>
                                        <p:tav tm="0">
                                          <p:val>
                                            <p:strVal val="#ppt_x"/>
                                          </p:val>
                                        </p:tav>
                                        <p:tav tm="100000">
                                          <p:val>
                                            <p:strVal val="#ppt_x"/>
                                          </p:val>
                                        </p:tav>
                                      </p:tavLst>
                                    </p:anim>
                                    <p:anim calcmode="lin" valueType="num">
                                      <p:cBhvr additive="base">
                                        <p:cTn id="8"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63550" y="3632"/>
            <a:ext cx="8147050" cy="513986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b="1" dirty="0" smtClean="0">
                <a:solidFill>
                  <a:srgbClr val="FFFFFF"/>
                </a:solidFill>
              </a:rPr>
              <a:t>Weather </a:t>
            </a:r>
            <a:r>
              <a:rPr lang="en-US" b="1" dirty="0">
                <a:solidFill>
                  <a:srgbClr val="FFFFFF"/>
                </a:solidFill>
              </a:rPr>
              <a:t>Emergency Notifications</a:t>
            </a:r>
          </a:p>
          <a:p>
            <a:endParaRPr lang="en-US" sz="1200" b="1" dirty="0"/>
          </a:p>
          <a:p>
            <a:r>
              <a:rPr lang="en-US" sz="1400" b="1" dirty="0">
                <a:solidFill>
                  <a:schemeClr val="bg1"/>
                </a:solidFill>
              </a:rPr>
              <a:t>For weather emergencies, the status of PPPL may differ from that of Princeton University. </a:t>
            </a:r>
            <a:r>
              <a:rPr lang="en-US" sz="1400" b="1" dirty="0" smtClean="0">
                <a:solidFill>
                  <a:schemeClr val="bg1"/>
                </a:solidFill>
              </a:rPr>
              <a:t>Employees </a:t>
            </a:r>
            <a:r>
              <a:rPr lang="en-US" sz="1400" b="1" dirty="0">
                <a:solidFill>
                  <a:schemeClr val="bg1"/>
                </a:solidFill>
              </a:rPr>
              <a:t>should not conclude that the Princeton University PTENS announcement is applicable to the </a:t>
            </a:r>
            <a:r>
              <a:rPr lang="en-US" sz="1400" b="1" dirty="0" smtClean="0">
                <a:solidFill>
                  <a:schemeClr val="bg1"/>
                </a:solidFill>
              </a:rPr>
              <a:t>Lab. </a:t>
            </a:r>
            <a:r>
              <a:rPr lang="en-US" sz="1400" b="1" dirty="0">
                <a:solidFill>
                  <a:schemeClr val="bg1"/>
                </a:solidFill>
              </a:rPr>
              <a:t>The Laboratory will make the appropriate determination, considering our circumstances, as soon as possible.</a:t>
            </a:r>
          </a:p>
          <a:p>
            <a:endParaRPr lang="en-US" sz="1400" b="1" dirty="0">
              <a:solidFill>
                <a:schemeClr val="bg1"/>
              </a:solidFill>
            </a:endParaRPr>
          </a:p>
          <a:p>
            <a:r>
              <a:rPr lang="en-US" sz="1400" b="1" dirty="0">
                <a:solidFill>
                  <a:schemeClr val="bg1"/>
                </a:solidFill>
              </a:rPr>
              <a:t>E</a:t>
            </a:r>
            <a:r>
              <a:rPr lang="en-US" sz="1400" b="1" dirty="0" smtClean="0">
                <a:solidFill>
                  <a:schemeClr val="bg1"/>
                </a:solidFill>
              </a:rPr>
              <a:t>mployees </a:t>
            </a:r>
            <a:r>
              <a:rPr lang="en-US" sz="1400" b="1" dirty="0">
                <a:solidFill>
                  <a:schemeClr val="bg1"/>
                </a:solidFill>
              </a:rPr>
              <a:t>should always check and follow the PPPL PTENS notifications, the </a:t>
            </a:r>
            <a:r>
              <a:rPr lang="en-US" sz="1400" b="1" dirty="0" smtClean="0">
                <a:solidFill>
                  <a:schemeClr val="bg1"/>
                </a:solidFill>
              </a:rPr>
              <a:t>Lab </a:t>
            </a:r>
            <a:r>
              <a:rPr lang="en-US" sz="1400" b="1" dirty="0">
                <a:solidFill>
                  <a:schemeClr val="bg1"/>
                </a:solidFill>
              </a:rPr>
              <a:t>Telephone Hotline (609-243-2034) or the </a:t>
            </a:r>
            <a:r>
              <a:rPr lang="en-US" sz="1400" b="1" dirty="0" smtClean="0">
                <a:solidFill>
                  <a:schemeClr val="bg1"/>
                </a:solidFill>
              </a:rPr>
              <a:t>Lab </a:t>
            </a:r>
            <a:r>
              <a:rPr lang="en-US" sz="1400" b="1" dirty="0">
                <a:solidFill>
                  <a:schemeClr val="bg1"/>
                </a:solidFill>
              </a:rPr>
              <a:t>Status Web Page </a:t>
            </a:r>
            <a:r>
              <a:rPr lang="en-US" sz="1400" b="1" dirty="0">
                <a:solidFill>
                  <a:srgbClr val="FFFFFF"/>
                </a:solidFill>
              </a:rPr>
              <a:t>(</a:t>
            </a:r>
            <a:r>
              <a:rPr lang="en-US" sz="1400" b="1" u="sng" dirty="0" err="1">
                <a:solidFill>
                  <a:srgbClr val="FFFFFF"/>
                </a:solidFill>
              </a:rPr>
              <a:t>emergency.pppl.gov</a:t>
            </a:r>
            <a:r>
              <a:rPr lang="en-US" sz="1400" b="1" dirty="0">
                <a:solidFill>
                  <a:srgbClr val="FFFFFF"/>
                </a:solidFill>
              </a:rPr>
              <a:t>). For an evolving weather situation that might impact the </a:t>
            </a:r>
            <a:r>
              <a:rPr lang="en-US" sz="1400" b="1" dirty="0" smtClean="0">
                <a:solidFill>
                  <a:srgbClr val="FFFFFF"/>
                </a:solidFill>
              </a:rPr>
              <a:t>Lab </a:t>
            </a:r>
            <a:r>
              <a:rPr lang="en-US" sz="1400" b="1" dirty="0">
                <a:solidFill>
                  <a:srgbClr val="FFFFFF"/>
                </a:solidFill>
              </a:rPr>
              <a:t>opening, we try to update the Laboratory status by 5:45 AM.</a:t>
            </a:r>
          </a:p>
          <a:p>
            <a:endParaRPr lang="en-US" sz="1400" b="1" dirty="0"/>
          </a:p>
          <a:p>
            <a:r>
              <a:rPr lang="en-US" sz="1400" b="1" dirty="0">
                <a:solidFill>
                  <a:srgbClr val="FFFFFF"/>
                </a:solidFill>
              </a:rPr>
              <a:t>In all cases when there are weather emergencies, employees must use their best judgment to determine their own safety when traveling to and from work. Notify your supervisor as soon as possible if you cannot or choose not to report to work. Employees should be sure to get their supervisor's contact information.</a:t>
            </a:r>
          </a:p>
          <a:p>
            <a:endParaRPr lang="en-US" sz="1400" b="1" dirty="0">
              <a:solidFill>
                <a:srgbClr val="FFFFFF"/>
              </a:solidFill>
            </a:endParaRPr>
          </a:p>
          <a:p>
            <a:r>
              <a:rPr lang="en-US" sz="1400" b="1" dirty="0">
                <a:solidFill>
                  <a:srgbClr val="FFFFFF"/>
                </a:solidFill>
              </a:rPr>
              <a:t>All staff are reminded to keep PTENS information up to date. You may review your contact information on the University Human Resources Self-Service web-site: </a:t>
            </a:r>
            <a:r>
              <a:rPr lang="en-US" sz="1400" b="1" u="sng" dirty="0" err="1">
                <a:solidFill>
                  <a:srgbClr val="FFFFFF"/>
                </a:solidFill>
              </a:rPr>
              <a:t>www.princeton.edu</a:t>
            </a:r>
            <a:r>
              <a:rPr lang="en-US" sz="1400" b="1" u="sng" dirty="0">
                <a:solidFill>
                  <a:srgbClr val="FFFFFF"/>
                </a:solidFill>
              </a:rPr>
              <a:t>/</a:t>
            </a:r>
            <a:r>
              <a:rPr lang="en-US" sz="1400" b="1" u="sng" dirty="0" err="1">
                <a:solidFill>
                  <a:srgbClr val="FFFFFF"/>
                </a:solidFill>
              </a:rPr>
              <a:t>selfservice</a:t>
            </a:r>
            <a:r>
              <a:rPr lang="en-US" sz="1400" b="1" dirty="0">
                <a:solidFill>
                  <a:srgbClr val="FFFFFF"/>
                </a:solidFill>
              </a:rPr>
              <a:t>. If you do not have a University Net ID and wish to be included in PTENS announcements, please provide your contact information to Dolores Stevenson (</a:t>
            </a:r>
            <a:r>
              <a:rPr lang="en-US" sz="1400" b="1" u="sng" dirty="0" err="1">
                <a:solidFill>
                  <a:srgbClr val="FFFFFF"/>
                </a:solidFill>
              </a:rPr>
              <a:t>dstevens@pppl.gov</a:t>
            </a:r>
            <a:r>
              <a:rPr lang="en-US" sz="1400" b="1" dirty="0">
                <a:solidFill>
                  <a:srgbClr val="FFFFFF"/>
                </a:solidFill>
              </a:rPr>
              <a:t>).</a:t>
            </a:r>
            <a:r>
              <a:rPr lang="en-US" sz="1400" b="1" dirty="0"/>
              <a:t> </a:t>
            </a:r>
          </a:p>
          <a:p>
            <a:endParaRPr lang="en-US" sz="1200" b="1" dirty="0"/>
          </a:p>
        </p:txBody>
      </p:sp>
    </p:spTree>
    <p:extLst>
      <p:ext uri="{BB962C8B-B14F-4D97-AF65-F5344CB8AC3E}">
        <p14:creationId xmlns:p14="http://schemas.microsoft.com/office/powerpoint/2010/main" val="1714894434"/>
      </p:ext>
    </p:extLst>
  </p:cSld>
  <p:clrMapOvr>
    <a:masterClrMapping/>
  </p:clrMapOvr>
  <mc:AlternateContent xmlns:mc="http://schemas.openxmlformats.org/markup-compatibility/2006" xmlns:p14="http://schemas.microsoft.com/office/powerpoint/2010/main">
    <mc:Choice Requires="p14">
      <p:transition spd="slow" p14:dur="1400" advTm="30855">
        <p14:ripple/>
      </p:transition>
    </mc:Choice>
    <mc:Fallback xmlns="">
      <p:transition xmlns:p14="http://schemas.microsoft.com/office/powerpoint/2010/main" spd="slow" advTm="30855">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3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40000"/>
          </a:blip>
          <a:stretch>
            <a:fillRect/>
          </a:stretch>
        </a:blipFill>
        <a:effectLst/>
      </p:bgPr>
    </p:bg>
    <p:spTree>
      <p:nvGrpSpPr>
        <p:cNvPr id="1" name=""/>
        <p:cNvGrpSpPr/>
        <p:nvPr/>
      </p:nvGrpSpPr>
      <p:grpSpPr>
        <a:xfrm>
          <a:off x="0" y="0"/>
          <a:ext cx="0" cy="0"/>
          <a:chOff x="0" y="0"/>
          <a:chExt cx="0" cy="0"/>
        </a:xfrm>
      </p:grpSpPr>
      <p:pic>
        <p:nvPicPr>
          <p:cNvPr id="5" name="Picture 4" descr="13A0201_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0" y="279400"/>
            <a:ext cx="5836920" cy="4572000"/>
          </a:xfrm>
          <a:prstGeom prst="rect">
            <a:avLst/>
          </a:prstGeom>
          <a:ln>
            <a:noFill/>
          </a:ln>
          <a:effectLst>
            <a:outerShdw blurRad="50800" dist="38100" dir="2700000" algn="tl" rotWithShape="0">
              <a:prstClr val="black">
                <a:alpha val="40000"/>
              </a:prstClr>
            </a:outerShdw>
            <a:softEdge rad="112500"/>
          </a:effectLst>
        </p:spPr>
      </p:pic>
      <p:sp>
        <p:nvSpPr>
          <p:cNvPr id="8" name="TextBox 7"/>
          <p:cNvSpPr txBox="1"/>
          <p:nvPr/>
        </p:nvSpPr>
        <p:spPr>
          <a:xfrm>
            <a:off x="146050" y="3517900"/>
            <a:ext cx="1746250" cy="646331"/>
          </a:xfrm>
          <a:prstGeom prst="rect">
            <a:avLst/>
          </a:prstGeom>
          <a:noFill/>
        </p:spPr>
        <p:txBody>
          <a:bodyPr wrap="square" rtlCol="0">
            <a:spAutoFit/>
          </a:bodyPr>
          <a:lstStyle/>
          <a:p>
            <a:r>
              <a:rPr lang="en-US" sz="1800" dirty="0" smtClean="0">
                <a:solidFill>
                  <a:srgbClr val="8000FF"/>
                </a:solidFill>
                <a:latin typeface="Marker Felt"/>
                <a:cs typeface="Marker Felt"/>
              </a:rPr>
              <a:t>Super Bowl Party at PPPL</a:t>
            </a:r>
            <a:endParaRPr lang="en-US" sz="1800" dirty="0">
              <a:solidFill>
                <a:srgbClr val="8000FF"/>
              </a:solidFill>
              <a:latin typeface="Marker Felt"/>
              <a:cs typeface="Marker Felt"/>
            </a:endParaRPr>
          </a:p>
        </p:txBody>
      </p:sp>
    </p:spTree>
    <p:extLst>
      <p:ext uri="{BB962C8B-B14F-4D97-AF65-F5344CB8AC3E}">
        <p14:creationId xmlns:p14="http://schemas.microsoft.com/office/powerpoint/2010/main" val="1598339390"/>
      </p:ext>
    </p:extLst>
  </p:cSld>
  <p:clrMapOvr>
    <a:masterClrMapping/>
  </p:clrMapOvr>
  <mc:AlternateContent xmlns:mc="http://schemas.openxmlformats.org/markup-compatibility/2006" xmlns:p14="http://schemas.microsoft.com/office/powerpoint/2010/main">
    <mc:Choice Requires="p14">
      <p:transition spd="slow" p14:dur="1600" advTm="25450">
        <p14:gallery dir="l"/>
      </p:transition>
    </mc:Choice>
    <mc:Fallback xmlns="">
      <p:transition xmlns:p14="http://schemas.microsoft.com/office/powerpoint/2010/main" spd="slow" advTm="2545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entr" presetSubtype="0" fill="hold" nodeType="afterEffect">
                                  <p:stCondLst>
                                    <p:cond delay="3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3000"/>
                                        <p:tgtEl>
                                          <p:spTgt spid="5"/>
                                        </p:tgtEl>
                                      </p:cBhvr>
                                    </p:animEffect>
                                    <p:anim calcmode="lin" valueType="num">
                                      <p:cBhvr>
                                        <p:cTn id="14" dur="3000" fill="hold"/>
                                        <p:tgtEl>
                                          <p:spTgt spid="5"/>
                                        </p:tgtEl>
                                        <p:attrNameLst>
                                          <p:attrName>style.rotation</p:attrName>
                                        </p:attrNameLst>
                                      </p:cBhvr>
                                      <p:tavLst>
                                        <p:tav tm="0">
                                          <p:val>
                                            <p:fltVal val="720"/>
                                          </p:val>
                                        </p:tav>
                                        <p:tav tm="100000">
                                          <p:val>
                                            <p:fltVal val="0"/>
                                          </p:val>
                                        </p:tav>
                                      </p:tavLst>
                                    </p:anim>
                                    <p:anim calcmode="lin" valueType="num">
                                      <p:cBhvr>
                                        <p:cTn id="15" dur="3000" fill="hold"/>
                                        <p:tgtEl>
                                          <p:spTgt spid="5"/>
                                        </p:tgtEl>
                                        <p:attrNameLst>
                                          <p:attrName>ppt_h</p:attrName>
                                        </p:attrNameLst>
                                      </p:cBhvr>
                                      <p:tavLst>
                                        <p:tav tm="0">
                                          <p:val>
                                            <p:fltVal val="0"/>
                                          </p:val>
                                        </p:tav>
                                        <p:tav tm="100000">
                                          <p:val>
                                            <p:strVal val="#ppt_h"/>
                                          </p:val>
                                        </p:tav>
                                      </p:tavLst>
                                    </p:anim>
                                    <p:anim calcmode="lin" valueType="num">
                                      <p:cBhvr>
                                        <p:cTn id="16" dur="3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0000"/>
          </a:blip>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146050" y="3517900"/>
            <a:ext cx="1746250" cy="646331"/>
          </a:xfrm>
          <a:prstGeom prst="rect">
            <a:avLst/>
          </a:prstGeom>
          <a:noFill/>
        </p:spPr>
        <p:txBody>
          <a:bodyPr wrap="square" rtlCol="0">
            <a:spAutoFit/>
          </a:bodyPr>
          <a:lstStyle/>
          <a:p>
            <a:r>
              <a:rPr lang="en-US" sz="1800" dirty="0" smtClean="0">
                <a:solidFill>
                  <a:srgbClr val="FF0000"/>
                </a:solidFill>
                <a:latin typeface="Marker Felt"/>
                <a:cs typeface="Marker Felt"/>
              </a:rPr>
              <a:t>Super Bowl Party at PPPL</a:t>
            </a:r>
            <a:endParaRPr lang="en-US" sz="1800" dirty="0">
              <a:solidFill>
                <a:srgbClr val="FF0000"/>
              </a:solidFill>
              <a:latin typeface="Marker Felt"/>
              <a:cs typeface="Marker Felt"/>
            </a:endParaRPr>
          </a:p>
        </p:txBody>
      </p:sp>
      <p:pic>
        <p:nvPicPr>
          <p:cNvPr id="2" name="Picture 1" descr="13A0201_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0"/>
            <a:ext cx="3760072" cy="3282950"/>
          </a:xfrm>
          <a:prstGeom prst="rect">
            <a:avLst/>
          </a:prstGeom>
          <a:ln>
            <a:noFill/>
          </a:ln>
          <a:effectLst>
            <a:outerShdw blurRad="50800" dist="38100" dir="2700000" algn="tl" rotWithShape="0">
              <a:prstClr val="black">
                <a:alpha val="40000"/>
              </a:prstClr>
            </a:outerShdw>
            <a:softEdge rad="112500"/>
          </a:effectLst>
        </p:spPr>
      </p:pic>
      <p:pic>
        <p:nvPicPr>
          <p:cNvPr id="3" name="Picture 2" descr="13A0201_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2835780"/>
            <a:ext cx="2590800" cy="2307720"/>
          </a:xfrm>
          <a:prstGeom prst="rect">
            <a:avLst/>
          </a:prstGeom>
          <a:ln>
            <a:noFill/>
          </a:ln>
          <a:effectLst>
            <a:outerShdw blurRad="50800" dist="38100" dir="2700000" algn="tl" rotWithShape="0">
              <a:prstClr val="black">
                <a:alpha val="40000"/>
              </a:prstClr>
            </a:outerShdw>
            <a:softEdge rad="112500"/>
          </a:effectLst>
        </p:spPr>
      </p:pic>
      <p:pic>
        <p:nvPicPr>
          <p:cNvPr id="4" name="Picture 3" descr="13A0201_0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7597" y="114300"/>
            <a:ext cx="4004805" cy="2597150"/>
          </a:xfrm>
          <a:prstGeom prst="rect">
            <a:avLst/>
          </a:prstGeom>
          <a:ln>
            <a:noFill/>
          </a:ln>
          <a:effectLst>
            <a:outerShdw blurRad="50800" dist="38100" dir="2700000" algn="tl" rotWithShape="0">
              <a:prstClr val="black">
                <a:alpha val="40000"/>
              </a:prstClr>
            </a:outerShdw>
            <a:softEdge rad="112500"/>
          </a:effectLst>
        </p:spPr>
      </p:pic>
      <p:pic>
        <p:nvPicPr>
          <p:cNvPr id="6" name="Picture 5" descr="13A0201_2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3050" y="3151258"/>
            <a:ext cx="2326640" cy="1719192"/>
          </a:xfrm>
          <a:prstGeom prst="rect">
            <a:avLst/>
          </a:prstGeom>
          <a:ln>
            <a:noFill/>
          </a:ln>
          <a:effectLst>
            <a:outerShdw blurRad="50800" dist="38100" dir="2700000" algn="tl" rotWithShape="0">
              <a:prstClr val="black">
                <a:alpha val="40000"/>
              </a:prstClr>
            </a:outerShdw>
            <a:softEdge rad="112500"/>
          </a:effectLst>
        </p:spPr>
      </p:pic>
      <p:pic>
        <p:nvPicPr>
          <p:cNvPr id="7" name="Picture 6" descr="SUPERBANNER.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4850" y="2749550"/>
            <a:ext cx="1529013" cy="22347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71921728"/>
      </p:ext>
    </p:extLst>
  </p:cSld>
  <p:clrMapOvr>
    <a:masterClrMapping/>
  </p:clrMapOvr>
  <p:transition xmlns:p14="http://schemas.microsoft.com/office/powerpoint/2010/main" spd="slow" advTm="37964">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ppt_x"/>
                                          </p:val>
                                        </p:tav>
                                        <p:tav tm="100000">
                                          <p:val>
                                            <p:strVal val="#ppt_x"/>
                                          </p:val>
                                        </p:tav>
                                      </p:tavLst>
                                    </p:anim>
                                    <p:anim calcmode="lin" valueType="num">
                                      <p:cBhvr additive="base">
                                        <p:cTn id="14" dur="30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4000"/>
                            </p:stCondLst>
                            <p:childTnLst>
                              <p:par>
                                <p:cTn id="16" presetID="2" presetClass="entr" presetSubtype="8" fill="hold" nodeType="afterEffect">
                                  <p:stCondLst>
                                    <p:cond delay="200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9000"/>
                            </p:stCondLst>
                            <p:childTnLst>
                              <p:par>
                                <p:cTn id="21" presetID="2" presetClass="entr" presetSubtype="6" fill="hold" nodeType="afterEffect">
                                  <p:stCondLst>
                                    <p:cond delay="200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3000" fill="hold"/>
                                        <p:tgtEl>
                                          <p:spTgt spid="3"/>
                                        </p:tgtEl>
                                        <p:attrNameLst>
                                          <p:attrName>ppt_x</p:attrName>
                                        </p:attrNameLst>
                                      </p:cBhvr>
                                      <p:tavLst>
                                        <p:tav tm="0">
                                          <p:val>
                                            <p:strVal val="1+#ppt_w/2"/>
                                          </p:val>
                                        </p:tav>
                                        <p:tav tm="100000">
                                          <p:val>
                                            <p:strVal val="#ppt_x"/>
                                          </p:val>
                                        </p:tav>
                                      </p:tavLst>
                                    </p:anim>
                                    <p:anim calcmode="lin" valueType="num">
                                      <p:cBhvr additive="base">
                                        <p:cTn id="24" dur="3000" fill="hold"/>
                                        <p:tgtEl>
                                          <p:spTgt spid="3"/>
                                        </p:tgtEl>
                                        <p:attrNameLst>
                                          <p:attrName>ppt_y</p:attrName>
                                        </p:attrNameLst>
                                      </p:cBhvr>
                                      <p:tavLst>
                                        <p:tav tm="0">
                                          <p:val>
                                            <p:strVal val="1+#ppt_h/2"/>
                                          </p:val>
                                        </p:tav>
                                        <p:tav tm="100000">
                                          <p:val>
                                            <p:strVal val="#ppt_y"/>
                                          </p:val>
                                        </p:tav>
                                      </p:tavLst>
                                    </p:anim>
                                  </p:childTnLst>
                                </p:cTn>
                              </p:par>
                            </p:childTnLst>
                          </p:cTn>
                        </p:par>
                        <p:par>
                          <p:cTn id="25" fill="hold">
                            <p:stCondLst>
                              <p:cond delay="14000"/>
                            </p:stCondLst>
                            <p:childTnLst>
                              <p:par>
                                <p:cTn id="26" presetID="10" presetClass="entr" presetSubtype="0" fill="hold" nodeType="afterEffect">
                                  <p:stCondLst>
                                    <p:cond delay="20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3000"/>
                                        <p:tgtEl>
                                          <p:spTgt spid="6"/>
                                        </p:tgtEl>
                                      </p:cBhvr>
                                    </p:animEffect>
                                  </p:childTnLst>
                                </p:cTn>
                              </p:par>
                            </p:childTnLst>
                          </p:cTn>
                        </p:par>
                        <p:par>
                          <p:cTn id="29" fill="hold">
                            <p:stCondLst>
                              <p:cond delay="19000"/>
                            </p:stCondLst>
                            <p:childTnLst>
                              <p:par>
                                <p:cTn id="30" presetID="37"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0"/>
                                        <p:tgtEl>
                                          <p:spTgt spid="7"/>
                                        </p:tgtEl>
                                      </p:cBhvr>
                                    </p:animEffect>
                                    <p:anim calcmode="lin" valueType="num">
                                      <p:cBhvr>
                                        <p:cTn id="33" dur="5000" fill="hold"/>
                                        <p:tgtEl>
                                          <p:spTgt spid="7"/>
                                        </p:tgtEl>
                                        <p:attrNameLst>
                                          <p:attrName>ppt_x</p:attrName>
                                        </p:attrNameLst>
                                      </p:cBhvr>
                                      <p:tavLst>
                                        <p:tav tm="0">
                                          <p:val>
                                            <p:strVal val="#ppt_x"/>
                                          </p:val>
                                        </p:tav>
                                        <p:tav tm="100000">
                                          <p:val>
                                            <p:strVal val="#ppt_x"/>
                                          </p:val>
                                        </p:tav>
                                      </p:tavLst>
                                    </p:anim>
                                    <p:anim calcmode="lin" valueType="num">
                                      <p:cBhvr>
                                        <p:cTn id="34" dur="4500" decel="100000" fill="hold"/>
                                        <p:tgtEl>
                                          <p:spTgt spid="7"/>
                                        </p:tgtEl>
                                        <p:attrNameLst>
                                          <p:attrName>ppt_y</p:attrName>
                                        </p:attrNameLst>
                                      </p:cBhvr>
                                      <p:tavLst>
                                        <p:tav tm="0">
                                          <p:val>
                                            <p:strVal val="#ppt_y+1"/>
                                          </p:val>
                                        </p:tav>
                                        <p:tav tm="100000">
                                          <p:val>
                                            <p:strVal val="#ppt_y-.03"/>
                                          </p:val>
                                        </p:tav>
                                      </p:tavLst>
                                    </p:anim>
                                    <p:anim calcmode="lin" valueType="num">
                                      <p:cBhvr>
                                        <p:cTn id="35" dur="500" accel="100000" fill="hold">
                                          <p:stCondLst>
                                            <p:cond delay="4500"/>
                                          </p:stCondLst>
                                        </p:cTn>
                                        <p:tgtEl>
                                          <p:spTgt spid="7"/>
                                        </p:tgtEl>
                                        <p:attrNameLst>
                                          <p:attrName>ppt_y</p:attrName>
                                        </p:attrNameLst>
                                      </p:cBhvr>
                                      <p:tavLst>
                                        <p:tav tm="0">
                                          <p:val>
                                            <p:strVal val="#ppt_y-.03"/>
                                          </p:val>
                                        </p:tav>
                                        <p:tav tm="100000">
                                          <p:val>
                                            <p:strVal val="#ppt_y"/>
                                          </p:val>
                                        </p:tav>
                                      </p:tavLst>
                                    </p:anim>
                                  </p:childTnLst>
                                </p:cTn>
                              </p:par>
                              <p:par>
                                <p:cTn id="36" presetID="3" presetClass="emph" presetSubtype="2" fill="hold" grpId="1" nodeType="withEffect">
                                  <p:stCondLst>
                                    <p:cond delay="0"/>
                                  </p:stCondLst>
                                  <p:childTnLst>
                                    <p:animClr clrSpc="rgb" dir="cw">
                                      <p:cBhvr override="childStyle">
                                        <p:cTn id="37" dur="2000" fill="hold"/>
                                        <p:tgtEl>
                                          <p:spTgt spid="8"/>
                                        </p:tgtEl>
                                        <p:attrNameLst>
                                          <p:attrName>style.color</p:attrName>
                                        </p:attrNameLst>
                                      </p:cBhvr>
                                      <p:to>
                                        <a:srgbClr val="8000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Volunteer recruitment flyer-1 copy.jpg"/>
          <p:cNvPicPr>
            <a:picLocks noChangeAspect="1"/>
          </p:cNvPicPr>
          <p:nvPr/>
        </p:nvPicPr>
        <p:blipFill rotWithShape="1">
          <a:blip r:embed="rId3">
            <a:extLst>
              <a:ext uri="{28A0092B-C50C-407E-A947-70E740481C1C}">
                <a14:useLocalDpi xmlns:a14="http://schemas.microsoft.com/office/drawing/2010/main" val="0"/>
              </a:ext>
            </a:extLst>
          </a:blip>
          <a:srcRect b="2469"/>
          <a:stretch/>
        </p:blipFill>
        <p:spPr>
          <a:xfrm>
            <a:off x="1155700" y="6350"/>
            <a:ext cx="6813550" cy="5016500"/>
          </a:xfrm>
          <a:prstGeom prst="rect">
            <a:avLst/>
          </a:prstGeom>
          <a:ln>
            <a:noFill/>
          </a:ln>
          <a:effectLst>
            <a:softEdge rad="38100"/>
          </a:effectLst>
        </p:spPr>
      </p:pic>
    </p:spTree>
    <p:extLst>
      <p:ext uri="{BB962C8B-B14F-4D97-AF65-F5344CB8AC3E}">
        <p14:creationId xmlns:p14="http://schemas.microsoft.com/office/powerpoint/2010/main" val="2189739829"/>
      </p:ext>
    </p:extLst>
  </p:cSld>
  <p:clrMapOvr>
    <a:masterClrMapping/>
  </p:clrMapOvr>
  <p:transition xmlns:p14="http://schemas.microsoft.com/office/powerpoint/2010/main" spd="slow" advClick="0" advTm="24998">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6.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Grid.thmx</Template>
  <TotalTime>55807</TotalTime>
  <Words>315</Words>
  <Application>Microsoft Macintosh PowerPoint</Application>
  <PresentationFormat>On-screen Show (16:9)</PresentationFormat>
  <Paragraphs>26</Paragraphs>
  <Slides>11</Slides>
  <Notes>3</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Genesis</vt:lpstr>
      <vt:lpstr>This Week @ PPPL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Princeton Plasma Physics Lab</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Week @ PPPL</dc:title>
  <dc:subject/>
  <dc:creator>Gregory J. Czechowicz</dc:creator>
  <cp:keywords/>
  <dc:description/>
  <cp:lastModifiedBy>Gregory J. Czechowicz</cp:lastModifiedBy>
  <cp:revision>1042</cp:revision>
  <cp:lastPrinted>2012-11-12T18:02:51Z</cp:lastPrinted>
  <dcterms:created xsi:type="dcterms:W3CDTF">2012-10-22T15:52:33Z</dcterms:created>
  <dcterms:modified xsi:type="dcterms:W3CDTF">2013-02-08T19:25:39Z</dcterms:modified>
  <cp:category/>
</cp:coreProperties>
</file>