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502" r:id="rId1"/>
  </p:sldMasterIdLst>
  <p:notesMasterIdLst>
    <p:notesMasterId r:id="rId10"/>
  </p:notesMasterIdLst>
  <p:handoutMasterIdLst>
    <p:handoutMasterId r:id="rId11"/>
  </p:handoutMasterIdLst>
  <p:sldIdLst>
    <p:sldId id="256" r:id="rId2"/>
    <p:sldId id="366" r:id="rId3"/>
    <p:sldId id="392" r:id="rId4"/>
    <p:sldId id="390" r:id="rId5"/>
    <p:sldId id="393" r:id="rId6"/>
    <p:sldId id="391" r:id="rId7"/>
    <p:sldId id="376" r:id="rId8"/>
    <p:sldId id="340" r:id="rId9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loop="1" showNarration="1">
    <p:kiosk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343A3"/>
    <a:srgbClr val="8000FF"/>
    <a:srgbClr val="0000AC"/>
    <a:srgbClr val="7D005C"/>
    <a:srgbClr val="66BE00"/>
    <a:srgbClr val="FF0015"/>
    <a:srgbClr val="F48118"/>
    <a:srgbClr val="010236"/>
    <a:srgbClr val="69FF66"/>
    <a:srgbClr val="2E4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8" autoAdjust="0"/>
    <p:restoredTop sz="99613" autoAdjust="0"/>
  </p:normalViewPr>
  <p:slideViewPr>
    <p:cSldViewPr snapToGrid="0" snapToObjects="1">
      <p:cViewPr>
        <p:scale>
          <a:sx n="200" d="100"/>
          <a:sy n="200" d="100"/>
        </p:scale>
        <p:origin x="-640" y="-1800"/>
      </p:cViewPr>
      <p:guideLst>
        <p:guide orient="horz" pos="3239"/>
        <p:guide pos="28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376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9C53DCE-FBFC-F342-AFA5-6F077C71EE7E}" type="datetime1">
              <a:rPr lang="en-US"/>
              <a:pPr>
                <a:defRPr/>
              </a:pPr>
              <a:t>2/22/13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583265F-31CD-944B-8C64-F736A64C9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82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2289EBD-AA38-A342-8F46-4C68F3AC6E62}" type="datetime1">
              <a:rPr lang="en-US"/>
              <a:pPr>
                <a:defRPr/>
              </a:pPr>
              <a:t>2/22/13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8E94F65-F006-F345-BE36-FCD9F8C8F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49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pitchFamily="-1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BDF1C20-A47E-5C4A-8AA2-6FF145CB2CE8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7E0F4F6-397A-DB4F-9975-11C0B1C4990A}" type="slidenum">
              <a:rPr lang="en-US" sz="1200"/>
              <a:pPr eaLnBrk="1" hangingPunct="1"/>
              <a:t>8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71550"/>
            <a:ext cx="8228013" cy="1445419"/>
          </a:xfrm>
          <a:prstGeom prst="rect">
            <a:avLst/>
          </a:prstGeo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80982"/>
            <a:ext cx="8228013" cy="800100"/>
          </a:xfrm>
          <a:prstGeom prst="rect">
            <a:avLst/>
          </a:prstGeo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A24CD3-204F-4468-8EE4-28A6668D006A}" type="datetimeFigureOut">
              <a:rPr lang="en-US" smtClean="0"/>
              <a:pPr/>
              <a:t>2/22/13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B887A7B-5908-014F-8AAE-1F7362F76B68}" type="datetime1">
              <a:rPr lang="en-US" smtClean="0"/>
              <a:pPr>
                <a:defRPr/>
              </a:pPr>
              <a:t>2/22/13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0DE6FA7-0733-CE4A-A70B-A4ED66C227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1"/>
            <a:ext cx="3509683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04788"/>
            <a:ext cx="3657600" cy="43898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6803"/>
            <a:ext cx="3509683" cy="25411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D619CB2-AE81-5D49-BD41-4CCAE826C5B0}" type="datetime1">
              <a:rPr lang="en-US" smtClean="0"/>
              <a:pPr>
                <a:defRPr/>
              </a:pPr>
              <a:t>2/22/13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3E87A8-B380-BA47-8EA0-406CD7F68F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285751"/>
            <a:ext cx="3635375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1986803"/>
            <a:ext cx="3635375" cy="2629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55B178-6897-C846-9FD7-FA8D0F21F626}" type="datetime1">
              <a:rPr lang="en-US" smtClean="0"/>
              <a:pPr>
                <a:defRPr/>
              </a:pPr>
              <a:t>2/22/13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D64EA03-BD01-1343-9DE1-19421FBE56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857250"/>
            <a:ext cx="4267200" cy="32004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285751"/>
            <a:ext cx="3635375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1986803"/>
            <a:ext cx="3635375" cy="2629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2/22/13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1943100"/>
            <a:ext cx="3505200" cy="26289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6" y="945357"/>
            <a:ext cx="1254125" cy="94059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6" y="571500"/>
            <a:ext cx="2092325" cy="156924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926292"/>
            <a:ext cx="8228013" cy="2601656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C80160F-568D-024F-8335-8BD058FDF1FA}" type="datetime1">
              <a:rPr lang="en-US" smtClean="0"/>
              <a:pPr>
                <a:defRPr/>
              </a:pPr>
              <a:t>2/22/13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9E950DD-CB45-0E45-A100-CB47277501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05979"/>
            <a:ext cx="1524000" cy="4388644"/>
          </a:xfrm>
          <a:prstGeom prst="rect">
            <a:avLst/>
          </a:prstGeo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2644"/>
            <a:ext cx="6019800" cy="4211732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6FC90B1-2386-1D41-85B8-9347A4CBDACA}" type="datetime1">
              <a:rPr lang="en-US" smtClean="0"/>
              <a:pPr>
                <a:defRPr/>
              </a:pPr>
              <a:t>2/22/13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14CE5DB-8480-3D48-BBEA-756594F4CA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2/22/13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99F63-4D18-4135-849B-4ABDABEECD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53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077571"/>
            <a:ext cx="7662864" cy="2450377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C7A8030-0FD6-D246-9B42-DB45DC685505}" type="datetime1">
              <a:rPr lang="en-US" smtClean="0"/>
              <a:pPr>
                <a:defRPr/>
              </a:pPr>
              <a:t>2/22/13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187A894-7C5E-1340-A00F-FF4CD8D1F9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7521"/>
            <a:ext cx="6400800" cy="1021556"/>
          </a:xfrm>
          <a:prstGeom prst="rect">
            <a:avLst/>
          </a:prstGeo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2707272"/>
            <a:ext cx="5181601" cy="1125140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pPr/>
              <a:t>2/22/13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4767263"/>
            <a:ext cx="144621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FA15492-5B9E-6F43-8E60-A4A9FD086FF3}" type="datetime1">
              <a:rPr lang="en-US" smtClean="0"/>
              <a:pPr>
                <a:defRPr/>
              </a:pPr>
              <a:t>2/22/13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47C364D-0116-D647-8F6F-5B1FB640FF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674158"/>
            <a:ext cx="3767328" cy="5715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2370045"/>
            <a:ext cx="3767328" cy="216861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1674158"/>
            <a:ext cx="3767328" cy="5715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2370045"/>
            <a:ext cx="3767328" cy="216861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63C1875-5082-DB4F-A9B7-B8DACB88AD4E}" type="datetime1">
              <a:rPr lang="en-US" smtClean="0"/>
              <a:pPr>
                <a:defRPr/>
              </a:pPr>
              <a:t>2/22/13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3D352A9-19AB-784E-A79E-208455803D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088356"/>
            <a:ext cx="7656512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2/22/13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3372802"/>
            <a:ext cx="7656512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2/22/13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2/22/13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9B24F7-4F80-BE4A-B8A0-C30B09B13516}" type="datetime1">
              <a:rPr lang="en-US" smtClean="0"/>
              <a:pPr>
                <a:defRPr/>
              </a:pPr>
              <a:t>2/22/13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4371A92-273D-074E-8CC2-33EBC2DEBF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503" r:id="rId1"/>
    <p:sldLayoutId id="2147485504" r:id="rId2"/>
    <p:sldLayoutId id="2147485505" r:id="rId3"/>
    <p:sldLayoutId id="2147485506" r:id="rId4"/>
    <p:sldLayoutId id="2147485507" r:id="rId5"/>
    <p:sldLayoutId id="2147485508" r:id="rId6"/>
    <p:sldLayoutId id="2147485509" r:id="rId7"/>
    <p:sldLayoutId id="2147485510" r:id="rId8"/>
    <p:sldLayoutId id="2147485511" r:id="rId9"/>
    <p:sldLayoutId id="2147485512" r:id="rId10"/>
    <p:sldLayoutId id="2147485513" r:id="rId11"/>
    <p:sldLayoutId id="2147485514" r:id="rId12"/>
    <p:sldLayoutId id="2147485515" r:id="rId13"/>
    <p:sldLayoutId id="2147485516" r:id="rId14"/>
    <p:sldLayoutId id="2147485517" r:id="rId15"/>
    <p:sldLayoutId id="2147485518" r:id="rId16"/>
    <p:sldLayoutId id="2147485519" r:id="rId17"/>
  </p:sldLayoutIdLst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Relationship Id="rId3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image" Target="../media/image15.jpg"/><Relationship Id="rId6" Type="http://schemas.openxmlformats.org/officeDocument/2006/relationships/image" Target="../media/image16.jp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7.jpg"/><Relationship Id="rId3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4" Type="http://schemas.openxmlformats.org/officeDocument/2006/relationships/image" Target="../media/image28.jpeg"/><Relationship Id="rId5" Type="http://schemas.openxmlformats.org/officeDocument/2006/relationships/image" Target="../media/image29.jpg"/><Relationship Id="rId6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1" b="8720"/>
          <a:stretch/>
        </p:blipFill>
        <p:spPr>
          <a:xfrm>
            <a:off x="0" y="0"/>
            <a:ext cx="9153826" cy="51514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2278"/>
            <a:ext cx="9156700" cy="1102519"/>
          </a:xfrm>
          <a:ln>
            <a:miter lim="800000"/>
            <a:headEnd/>
            <a:tailEnd/>
          </a:ln>
          <a:effectLst>
            <a:softEdge rad="76200"/>
          </a:effectLst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b="1" i="1" dirty="0" smtClean="0"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6600"/>
                </a:solidFill>
                <a:effectLst>
                  <a:outerShdw blurRad="50800" dist="38100" dir="2700000">
                    <a:srgbClr val="000000">
                      <a:alpha val="95000"/>
                    </a:srgbClr>
                  </a:outerShdw>
                </a:effectLst>
                <a:latin typeface="Rockwell"/>
                <a:ea typeface="+mj-ea"/>
                <a:cs typeface="Rockwell"/>
              </a:rPr>
              <a:t>This Week </a:t>
            </a:r>
            <a:r>
              <a:rPr lang="en-US" sz="3600" b="1" i="1" normalizeH="1" dirty="0" smtClean="0">
                <a:ln w="1905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6600"/>
                </a:solidFill>
                <a:effectLst>
                  <a:outerShdw blurRad="50800" dist="38100" dir="2700000">
                    <a:srgbClr val="000000">
                      <a:alpha val="95000"/>
                    </a:srgbClr>
                  </a:outerShdw>
                </a:effectLst>
                <a:latin typeface="Rockwell"/>
                <a:ea typeface="+mj-ea"/>
                <a:cs typeface="Rockwell"/>
              </a:rPr>
              <a:t>@</a:t>
            </a:r>
            <a:r>
              <a:rPr lang="en-US" sz="6600" b="1" i="1" dirty="0" smtClean="0"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6600"/>
                </a:solidFill>
                <a:effectLst>
                  <a:outerShdw blurRad="50800" dist="38100" dir="2700000">
                    <a:srgbClr val="000000">
                      <a:alpha val="95000"/>
                    </a:srgbClr>
                  </a:outerShdw>
                </a:effectLst>
                <a:latin typeface="Rockwell"/>
                <a:ea typeface="+mj-ea"/>
                <a:cs typeface="Rockwell"/>
              </a:rPr>
              <a:t> </a:t>
            </a:r>
            <a:r>
              <a:rPr lang="en-US" b="1" i="1" dirty="0" smtClean="0"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6600"/>
                </a:solidFill>
                <a:effectLst>
                  <a:outerShdw blurRad="50800" dist="38100" dir="2700000">
                    <a:srgbClr val="000000">
                      <a:alpha val="95000"/>
                    </a:srgbClr>
                  </a:outerShdw>
                </a:effectLst>
                <a:latin typeface="Rockwell"/>
                <a:ea typeface="+mj-ea"/>
                <a:cs typeface="Rockwell"/>
              </a:rPr>
              <a:t>PPPL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-12700" y="4445000"/>
            <a:ext cx="9156696" cy="706439"/>
          </a:xfrm>
          <a:prstGeom prst="rect">
            <a:avLst/>
          </a:prstGeom>
          <a:solidFill>
            <a:srgbClr val="F48118"/>
          </a:solidFill>
          <a:ln>
            <a:noFill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600" b="1" i="1" dirty="0">
                <a:ln w="31750" cmpd="sng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29000"/>
                    </a:srgbClr>
                  </a:outerShdw>
                </a:effectLst>
                <a:latin typeface="Verdana"/>
                <a:cs typeface="Verdana"/>
              </a:rPr>
              <a:t>From the PPPL Office of Communications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050" y="1491878"/>
            <a:ext cx="7608944" cy="1524372"/>
          </a:xfrm>
          <a:prstGeom prst="rect">
            <a:avLst/>
          </a:prstGeom>
          <a:noFill/>
          <a:ln>
            <a:noFill/>
          </a:ln>
          <a:effectLst>
            <a:outerShdw blurRad="50800" dist="114300" dir="2700000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53355" y="-237613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3584118"/>
            <a:ext cx="9156700" cy="800100"/>
          </a:xfrm>
          <a:noFill/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sz="4400" b="1" dirty="0" smtClean="0">
                <a:ln>
                  <a:solidFill>
                    <a:schemeClr val="tx1"/>
                  </a:solidFill>
                </a:ln>
                <a:effectLst>
                  <a:outerShdw blurRad="53975" dist="25400" dir="2700000" sx="101000" sy="101000" algn="tl" rotWithShape="0">
                    <a:srgbClr val="000000"/>
                  </a:outerShdw>
                </a:effectLst>
                <a:latin typeface="Rockwell"/>
                <a:cs typeface="Rockwell"/>
              </a:rPr>
              <a:t>Feb. 25 - Mar. 2, 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effectLst>
                  <a:outerShdw blurRad="53975" dist="25400" dir="2700000" sx="101000" sy="101000" algn="tl" rotWithShape="0">
                    <a:srgbClr val="000000"/>
                  </a:outerShdw>
                </a:effectLst>
                <a:latin typeface="Rockwell"/>
                <a:cs typeface="Rockwell"/>
              </a:rPr>
              <a:t>2013</a:t>
            </a:r>
            <a:endParaRPr lang="en-US" sz="4400" b="1" dirty="0">
              <a:ln>
                <a:solidFill>
                  <a:schemeClr val="tx1"/>
                </a:solidFill>
              </a:ln>
              <a:effectLst>
                <a:outerShdw blurRad="53975" dist="25400" dir="2700000" sx="101000" sy="101000" algn="tl" rotWithShape="0">
                  <a:srgbClr val="000000"/>
                </a:outerShdw>
              </a:effectLst>
              <a:latin typeface="Rockwell"/>
              <a:cs typeface="Rockwell"/>
            </a:endParaRPr>
          </a:p>
        </p:txBody>
      </p:sp>
    </p:spTree>
  </p:cSld>
  <p:clrMapOvr>
    <a:masterClrMapping/>
  </p:clrMapOvr>
  <p:transition xmlns:p14="http://schemas.microsoft.com/office/powerpoint/2010/main" spd="slow" advClick="0" advTm="24239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4043509"/>
          </a:xfrm>
          <a:prstGeom prst="rect">
            <a:avLst/>
          </a:prstGeom>
          <a:gradFill flip="none" rotWithShape="1">
            <a:gsLst>
              <a:gs pos="21000">
                <a:schemeClr val="bg1">
                  <a:alpha val="0"/>
                </a:schemeClr>
              </a:gs>
              <a:gs pos="100000">
                <a:schemeClr val="bg2">
                  <a:lumMod val="75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0400" y="292633"/>
            <a:ext cx="5130800" cy="110877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0" y="4043509"/>
            <a:ext cx="9144523" cy="1099991"/>
            <a:chOff x="0" y="4043509"/>
            <a:chExt cx="9144523" cy="1099991"/>
          </a:xfrm>
          <a:effectLst/>
        </p:grpSpPr>
        <p:sp>
          <p:nvSpPr>
            <p:cNvPr id="2" name="Rectangle 1"/>
            <p:cNvSpPr/>
            <p:nvPr/>
          </p:nvSpPr>
          <p:spPr>
            <a:xfrm>
              <a:off x="0" y="4043509"/>
              <a:ext cx="9144000" cy="109999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14" name="Rectangle 4"/>
            <p:cNvSpPr>
              <a:spLocks noChangeArrowheads="1"/>
            </p:cNvSpPr>
            <p:nvPr/>
          </p:nvSpPr>
          <p:spPr bwMode="auto">
            <a:xfrm>
              <a:off x="8" y="4060443"/>
              <a:ext cx="9144515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800" b="1" cap="all" dirty="0" smtClean="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Arial Black"/>
                  <a:ea typeface="ＭＳ Ｐゴシック" pitchFamily="1" charset="-128"/>
                  <a:cs typeface="Arial Black"/>
                </a:rPr>
                <a:t>THURSDAY, FEB. </a:t>
              </a:r>
              <a:r>
                <a:rPr lang="en-US" sz="2800" b="1" cap="all" dirty="0" smtClean="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Arial Black"/>
                  <a:ea typeface="ＭＳ Ｐゴシック" pitchFamily="1" charset="-128"/>
                  <a:cs typeface="Arial Black"/>
                </a:rPr>
                <a:t>28</a:t>
              </a:r>
              <a:r>
                <a:rPr lang="en-US" sz="2800" b="1" cap="all" dirty="0" smtClean="0">
                  <a:ln>
                    <a:solidFill>
                      <a:schemeClr val="tx1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Arial Black"/>
                  <a:ea typeface="ＭＳ Ｐゴシック" pitchFamily="1" charset="-128"/>
                  <a:cs typeface="Arial Black"/>
                </a:rPr>
                <a:t>*</a:t>
              </a:r>
              <a:r>
                <a:rPr lang="en-US" sz="1800" dirty="0" smtClean="0">
                  <a:solidFill>
                    <a:schemeClr val="bg1"/>
                  </a:solidFill>
                </a:rPr>
                <a:t>Note Special </a:t>
              </a:r>
              <a:r>
                <a:rPr lang="en-US" sz="1800" dirty="0" smtClean="0">
                  <a:solidFill>
                    <a:schemeClr val="bg1"/>
                  </a:solidFill>
                </a:rPr>
                <a:t>Date</a:t>
              </a:r>
              <a:endPara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charset="0"/>
                <a:cs typeface="Arial Black" charset="0"/>
              </a:endParaRPr>
            </a:p>
            <a:p>
              <a:pPr algn="ctr">
                <a:defRPr/>
              </a:pPr>
              <a:r>
                <a:rPr lang="en-US" sz="1400" dirty="0" smtClean="0">
                  <a:solidFill>
                    <a:schemeClr val="bg1"/>
                  </a:solidFill>
                </a:rPr>
                <a:t>4:15 </a:t>
              </a:r>
              <a:r>
                <a:rPr lang="en-US" sz="1400" dirty="0">
                  <a:solidFill>
                    <a:schemeClr val="bg1"/>
                  </a:solidFill>
                </a:rPr>
                <a:t>p</a:t>
              </a:r>
              <a:r>
                <a:rPr lang="en-US" sz="1400" dirty="0" smtClean="0">
                  <a:solidFill>
                    <a:schemeClr val="bg1"/>
                  </a:solidFill>
                  <a:effectLst/>
                </a:rPr>
                <a:t>.m</a:t>
              </a:r>
              <a:r>
                <a:rPr lang="en-US" sz="1400" dirty="0" smtClean="0">
                  <a:solidFill>
                    <a:schemeClr val="bg1"/>
                  </a:solidFill>
                  <a:effectLst/>
                </a:rPr>
                <a:t>.  (Coffee/Tea at </a:t>
              </a:r>
              <a:r>
                <a:rPr lang="en-US" sz="1400" dirty="0" smtClean="0">
                  <a:solidFill>
                    <a:schemeClr val="bg1"/>
                  </a:solidFill>
                  <a:effectLst/>
                </a:rPr>
                <a:t>4 p.m</a:t>
              </a:r>
              <a:r>
                <a:rPr lang="en-US" sz="1400" dirty="0" smtClean="0">
                  <a:solidFill>
                    <a:schemeClr val="bg1"/>
                  </a:solidFill>
                  <a:effectLst/>
                </a:rPr>
                <a:t>.) • M.B.G. Auditorium, Lyman Spitzer Building</a:t>
              </a:r>
              <a:endParaRPr lang="en-US" sz="1400" dirty="0">
                <a:solidFill>
                  <a:schemeClr val="bg1"/>
                </a:solidFill>
                <a:effectLst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50341" y="1676958"/>
            <a:ext cx="8142809" cy="2101850"/>
            <a:chOff x="550341" y="1676958"/>
            <a:chExt cx="8142809" cy="210185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341" y="1699447"/>
              <a:ext cx="3862908" cy="2074804"/>
            </a:xfrm>
            <a:prstGeom prst="rect">
              <a:avLst/>
            </a:prstGeom>
          </p:spPr>
        </p:pic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4413249" y="1792235"/>
              <a:ext cx="4279901" cy="1815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anchor="ctr" anchorCtr="1">
              <a:spAutoFit/>
            </a:bodyPr>
            <a:lstStyle/>
            <a:p>
              <a:pPr algn="ctr">
                <a:spcAft>
                  <a:spcPts val="0"/>
                </a:spcAft>
                <a:defRPr/>
              </a:pPr>
              <a:r>
                <a:rPr lang="en-US" sz="2000" dirty="0">
                  <a:solidFill>
                    <a:srgbClr val="2E47FF"/>
                  </a:solidFill>
                  <a:latin typeface="Impact"/>
                  <a:ea typeface="ＭＳ Ｐゴシック" pitchFamily="1" charset="-128"/>
                  <a:cs typeface="Impact"/>
                </a:rPr>
                <a:t>Unique Vulnerability of the NY/NJ Metro Region to Hurricane Destruction - A New Perspective Based on Recent Research on Irene 2011 and Sandy </a:t>
              </a:r>
              <a:r>
                <a:rPr lang="en-US" sz="2000" dirty="0" smtClean="0">
                  <a:solidFill>
                    <a:srgbClr val="2E47FF"/>
                  </a:solidFill>
                  <a:latin typeface="Impact"/>
                  <a:ea typeface="ＭＳ Ｐゴシック" pitchFamily="1" charset="-128"/>
                  <a:cs typeface="Impact"/>
                </a:rPr>
                <a:t>2012</a:t>
              </a:r>
            </a:p>
            <a:p>
              <a:pPr algn="ctr">
                <a:spcAft>
                  <a:spcPts val="0"/>
                </a:spcAft>
                <a:defRPr/>
              </a:pPr>
              <a:r>
                <a:rPr lang="en-US" sz="1800" dirty="0" smtClean="0">
                  <a:latin typeface="Arial Black"/>
                  <a:ea typeface="ＭＳ Ｐゴシック" pitchFamily="1" charset="-128"/>
                  <a:cs typeface="Arial Black"/>
                </a:rPr>
                <a:t>Nicholas </a:t>
              </a:r>
              <a:r>
                <a:rPr lang="en-US" sz="1800" dirty="0">
                  <a:latin typeface="Arial Black"/>
                  <a:ea typeface="ＭＳ Ｐゴシック" pitchFamily="1" charset="-128"/>
                  <a:cs typeface="Arial Black"/>
                </a:rPr>
                <a:t>K. </a:t>
              </a:r>
              <a:r>
                <a:rPr lang="en-US" sz="1800" dirty="0" err="1" smtClean="0">
                  <a:latin typeface="Arial Black"/>
                  <a:ea typeface="ＭＳ Ｐゴシック" pitchFamily="1" charset="-128"/>
                  <a:cs typeface="Arial Black"/>
                </a:rPr>
                <a:t>Coch</a:t>
              </a:r>
              <a:endParaRPr lang="en-US" sz="1800" dirty="0" smtClean="0">
                <a:latin typeface="Arial Black"/>
                <a:ea typeface="ＭＳ Ｐゴシック" pitchFamily="1" charset="-128"/>
                <a:cs typeface="Arial Black"/>
              </a:endParaRPr>
            </a:p>
            <a:p>
              <a:pPr algn="ctr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rgbClr val="010236"/>
                  </a:solidFill>
                  <a:latin typeface="Arial" pitchFamily="1" charset="0"/>
                  <a:ea typeface="ＭＳ Ｐゴシック" pitchFamily="1" charset="-128"/>
                  <a:cs typeface="ＭＳ Ｐゴシック" pitchFamily="1" charset="-128"/>
                </a:rPr>
                <a:t>University </a:t>
              </a:r>
              <a:r>
                <a:rPr lang="en-US" sz="1400" dirty="0">
                  <a:solidFill>
                    <a:srgbClr val="010236"/>
                  </a:solidFill>
                  <a:latin typeface="Arial" pitchFamily="1" charset="0"/>
                  <a:ea typeface="ＭＳ Ｐゴシック" pitchFamily="1" charset="-128"/>
                  <a:cs typeface="ＭＳ Ｐゴシック" pitchFamily="1" charset="-128"/>
                </a:rPr>
                <a:t>of New Hampshire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550341" y="1676958"/>
              <a:ext cx="8119527" cy="210185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80118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26788">
        <p14:ripple/>
      </p:transition>
    </mc:Choice>
    <mc:Fallback>
      <p:transition xmlns:p14="http://schemas.microsoft.com/office/powerpoint/2010/main" spd="slow" advClick="0" advTm="26788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4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IENCE BOWL.jpg"/>
          <p:cNvPicPr>
            <a:picLocks noChangeAspect="1"/>
          </p:cNvPicPr>
          <p:nvPr/>
        </p:nvPicPr>
        <p:blipFill>
          <a:blip r:embed="rId2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0" y="120650"/>
            <a:ext cx="6453716" cy="4840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MG_0006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8"/>
          <a:stretch/>
        </p:blipFill>
        <p:spPr>
          <a:xfrm>
            <a:off x="4572000" y="0"/>
            <a:ext cx="4572000" cy="2535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IMG_9964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2" b="5946"/>
          <a:stretch/>
        </p:blipFill>
        <p:spPr>
          <a:xfrm>
            <a:off x="0" y="6350"/>
            <a:ext cx="4572000" cy="2527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IMG_9981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6"/>
          <a:stretch/>
        </p:blipFill>
        <p:spPr>
          <a:xfrm>
            <a:off x="4572000" y="2544318"/>
            <a:ext cx="4572000" cy="2599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Group 9"/>
          <p:cNvGrpSpPr/>
          <p:nvPr/>
        </p:nvGrpSpPr>
        <p:grpSpPr>
          <a:xfrm>
            <a:off x="0" y="2535682"/>
            <a:ext cx="6711950" cy="2804668"/>
            <a:chOff x="0" y="2535682"/>
            <a:chExt cx="6711950" cy="2804668"/>
          </a:xfrm>
        </p:grpSpPr>
        <p:pic>
          <p:nvPicPr>
            <p:cNvPr id="9" name="Picture 8" descr="IMG_9990.jp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04" b="4447"/>
            <a:stretch/>
          </p:blipFill>
          <p:spPr>
            <a:xfrm>
              <a:off x="0" y="2535682"/>
              <a:ext cx="4572000" cy="260781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647700" y="4632464"/>
              <a:ext cx="60642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DOE’s </a:t>
              </a:r>
              <a:r>
                <a:rPr lang="en-US" sz="16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NJ Middle </a:t>
              </a:r>
              <a:r>
                <a:rPr lang="en-US" sz="16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School Science </a:t>
              </a:r>
              <a:r>
                <a:rPr lang="en-US" sz="16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Bowl</a:t>
              </a:r>
              <a:r>
                <a:rPr lang="en-US" sz="1600" b="1" baseline="30000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® </a:t>
              </a:r>
              <a:r>
                <a:rPr lang="en-US" sz="16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at PPPL</a:t>
              </a:r>
              <a:endParaRPr lang="en-US" sz="1600" b="1" baseline="30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  <a:p>
              <a:r>
                <a:rPr lang="en-US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 </a:t>
              </a:r>
              <a:endPara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5192250"/>
      </p:ext>
    </p:extLst>
  </p:cSld>
  <p:clrMapOvr>
    <a:masterClrMapping/>
  </p:clrMapOvr>
  <p:transition xmlns:p14="http://schemas.microsoft.com/office/powerpoint/2010/main" spd="slow" advTm="22360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81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im_08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40493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86099" y="1492250"/>
            <a:ext cx="203257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baseline="30000" dirty="0">
                <a:ln w="0">
                  <a:noFill/>
                </a:ln>
                <a:effectLst>
                  <a:outerShdw blurRad="50800" dist="38100" dir="2700000" algn="tl" rotWithShape="0">
                    <a:schemeClr val="bg1"/>
                  </a:outerShdw>
                </a:effectLst>
              </a:rPr>
              <a:t>The Plasma Hutch is open on Fridays from 11:30 </a:t>
            </a:r>
            <a:r>
              <a:rPr lang="en-US" b="1" baseline="30000" dirty="0" smtClean="0">
                <a:ln w="0">
                  <a:noFill/>
                </a:ln>
                <a:effectLst>
                  <a:outerShdw blurRad="50800" dist="38100" dir="2700000" algn="tl" rotWithShape="0">
                    <a:schemeClr val="bg1"/>
                  </a:outerShdw>
                </a:effectLst>
              </a:rPr>
              <a:t>a.m. to noon</a:t>
            </a:r>
            <a:r>
              <a:rPr lang="en-US" b="1" baseline="30000" dirty="0">
                <a:ln w="0">
                  <a:noFill/>
                </a:ln>
                <a:effectLst>
                  <a:outerShdw blurRad="50800" dist="38100" dir="2700000" algn="tl" rotWithShape="0">
                    <a:schemeClr val="bg1"/>
                  </a:outerShdw>
                </a:effectLst>
              </a:rPr>
              <a:t>. </a:t>
            </a:r>
            <a:endParaRPr lang="en-US" b="1" baseline="30000" dirty="0" smtClean="0">
              <a:ln w="0">
                <a:noFill/>
              </a:ln>
              <a:effectLst>
                <a:outerShdw blurRad="50800" dist="38100" dir="2700000" algn="tl" rotWithShape="0">
                  <a:schemeClr val="bg1"/>
                </a:outerShdw>
              </a:effectLst>
            </a:endParaRPr>
          </a:p>
          <a:p>
            <a:pPr algn="ctr"/>
            <a:endParaRPr lang="en-US" sz="1800" b="1" baseline="30000" dirty="0"/>
          </a:p>
          <a:p>
            <a:pPr algn="ctr"/>
            <a:r>
              <a:rPr lang="en-US" sz="1800" b="1" baseline="30000" dirty="0" smtClean="0"/>
              <a:t>You </a:t>
            </a:r>
            <a:r>
              <a:rPr lang="en-US" sz="1800" b="1" baseline="30000" dirty="0"/>
              <a:t>can also pick up an order form or download one from the HR website at </a:t>
            </a:r>
            <a:r>
              <a:rPr lang="en-US" sz="1800" b="1" baseline="30000" dirty="0" err="1"/>
              <a:t>hr.pppl.gov</a:t>
            </a:r>
            <a:r>
              <a:rPr lang="en-US" sz="1800" b="1" baseline="30000" dirty="0"/>
              <a:t> and send it via email to Kim at </a:t>
            </a:r>
            <a:r>
              <a:rPr lang="en-US" sz="1800" b="1" baseline="30000" dirty="0" err="1"/>
              <a:t>kmastrom@</a:t>
            </a:r>
            <a:r>
              <a:rPr lang="en-US" sz="1800" b="1" baseline="30000" dirty="0" err="1" smtClean="0"/>
              <a:t>pppl.gov</a:t>
            </a:r>
            <a:r>
              <a:rPr lang="en-US" sz="1800" b="1" baseline="30000" dirty="0"/>
              <a:t>.</a:t>
            </a:r>
            <a:endParaRPr lang="en-US" sz="1800" b="1" baseline="30000" dirty="0" smtClean="0"/>
          </a:p>
        </p:txBody>
      </p:sp>
      <p:pic>
        <p:nvPicPr>
          <p:cNvPr id="6" name="Picture 5" descr="Plasma Hutch Prices-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" r="3194" b="6666"/>
          <a:stretch/>
        </p:blipFill>
        <p:spPr>
          <a:xfrm>
            <a:off x="5175250" y="177800"/>
            <a:ext cx="3721100" cy="4800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8339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4432">
        <p14:gallery dir="l"/>
      </p:transition>
    </mc:Choice>
    <mc:Fallback>
      <p:transition xmlns:p14="http://schemas.microsoft.com/office/powerpoint/2010/main" spd="slow" advTm="24432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63500" y="2457450"/>
            <a:ext cx="9296400" cy="2423339"/>
            <a:chOff x="-63500" y="2457450"/>
            <a:chExt cx="9296400" cy="2423339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-63500" y="2457450"/>
              <a:ext cx="9296400" cy="0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346" name="Picture 19" descr="EPEAT LOGOS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776" y="2802732"/>
              <a:ext cx="1349375" cy="1712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347" name="Group 23"/>
            <p:cNvGrpSpPr>
              <a:grpSpLocks/>
            </p:cNvGrpSpPr>
            <p:nvPr/>
          </p:nvGrpSpPr>
          <p:grpSpPr bwMode="auto">
            <a:xfrm>
              <a:off x="1981200" y="2628900"/>
              <a:ext cx="6858000" cy="1714500"/>
              <a:chOff x="1981200" y="3657600"/>
              <a:chExt cx="6858000" cy="2286000"/>
            </a:xfrm>
          </p:grpSpPr>
          <p:sp>
            <p:nvSpPr>
              <p:cNvPr id="19" name="Subtitle 2"/>
              <p:cNvSpPr txBox="1">
                <a:spLocks/>
              </p:cNvSpPr>
              <p:nvPr/>
            </p:nvSpPr>
            <p:spPr>
              <a:xfrm>
                <a:off x="1981200" y="3657600"/>
                <a:ext cx="6858000" cy="1752600"/>
              </a:xfrm>
              <a:prstGeom prst="rect">
                <a:avLst/>
              </a:prstGeom>
            </p:spPr>
            <p:txBody>
              <a:bodyPr/>
              <a:lstStyle/>
              <a:p>
                <a:pPr fontAlgn="auto">
                  <a:spcBef>
                    <a:spcPct val="20000"/>
                  </a:spcBef>
                  <a:spcAft>
                    <a:spcPts val="0"/>
                  </a:spcAft>
                  <a:buFont typeface="Arial" pitchFamily="34" charset="0"/>
                  <a:buNone/>
                  <a:defRPr/>
                </a:pPr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rPr>
                  <a:t>The following items must be </a:t>
                </a:r>
                <a:r>
                  <a:rPr 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rPr>
                  <a:t>EPEAT</a:t>
                </a:r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rPr>
                  <a:t>certified</a:t>
                </a:r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rPr>
                  <a:t>:</a:t>
                </a:r>
              </a:p>
              <a:p>
                <a:pPr marL="1033463" indent="-342900" fontAlgn="auto">
                  <a:spcBef>
                    <a:spcPct val="20000"/>
                  </a:spcBef>
                  <a:spcAft>
                    <a:spcPts val="0"/>
                  </a:spcAft>
                  <a:buFont typeface="Arial" pitchFamily="34" charset="0"/>
                  <a:buChar char="•"/>
                  <a:defRPr/>
                </a:pPr>
                <a:r>
                  <a:rPr lang="en-US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rPr>
                  <a:t>TVs</a:t>
                </a:r>
              </a:p>
              <a:p>
                <a:pPr marL="1033463" indent="-342900" fontAlgn="auto">
                  <a:spcBef>
                    <a:spcPct val="20000"/>
                  </a:spcBef>
                  <a:spcAft>
                    <a:spcPts val="0"/>
                  </a:spcAft>
                  <a:buFont typeface="Arial" pitchFamily="34" charset="0"/>
                  <a:buChar char="•"/>
                  <a:defRPr/>
                </a:pPr>
                <a:r>
                  <a:rPr lang="en-US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rPr>
                  <a:t>Printers</a:t>
                </a:r>
              </a:p>
              <a:p>
                <a:pPr marL="1033463" indent="-342900" fontAlgn="auto">
                  <a:spcBef>
                    <a:spcPct val="20000"/>
                  </a:spcBef>
                  <a:spcAft>
                    <a:spcPts val="0"/>
                  </a:spcAft>
                  <a:buFont typeface="Arial" pitchFamily="34" charset="0"/>
                  <a:buChar char="•"/>
                  <a:defRPr/>
                </a:pPr>
                <a:r>
                  <a:rPr lang="en-US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rPr>
                  <a:t>Faxes</a:t>
                </a:r>
              </a:p>
            </p:txBody>
          </p:sp>
          <p:sp>
            <p:nvSpPr>
              <p:cNvPr id="18" name="Subtitle 2"/>
              <p:cNvSpPr txBox="1">
                <a:spLocks/>
              </p:cNvSpPr>
              <p:nvPr/>
            </p:nvSpPr>
            <p:spPr>
              <a:xfrm>
                <a:off x="4267200" y="4191000"/>
                <a:ext cx="4343400" cy="1752600"/>
              </a:xfrm>
              <a:prstGeom prst="rect">
                <a:avLst/>
              </a:prstGeom>
            </p:spPr>
            <p:txBody>
              <a:bodyPr/>
              <a:lstStyle/>
              <a:p>
                <a:pPr marL="914400" indent="-342900" fontAlgn="auto">
                  <a:spcBef>
                    <a:spcPct val="20000"/>
                  </a:spcBef>
                  <a:spcAft>
                    <a:spcPts val="0"/>
                  </a:spcAft>
                  <a:buFont typeface="Arial" pitchFamily="34" charset="0"/>
                  <a:buChar char="•"/>
                  <a:defRPr/>
                </a:pPr>
                <a:r>
                  <a:rPr lang="en-US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rPr>
                  <a:t>Copiers</a:t>
                </a:r>
              </a:p>
              <a:p>
                <a:pPr marL="914400" indent="-342900" fontAlgn="auto">
                  <a:spcBef>
                    <a:spcPct val="20000"/>
                  </a:spcBef>
                  <a:spcAft>
                    <a:spcPts val="0"/>
                  </a:spcAft>
                  <a:buFont typeface="Arial" pitchFamily="34" charset="0"/>
                  <a:buChar char="•"/>
                  <a:defRPr/>
                </a:pPr>
                <a:r>
                  <a:rPr lang="en-US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rPr>
                  <a:t>Multi-Function Devices </a:t>
                </a:r>
              </a:p>
            </p:txBody>
          </p:sp>
        </p:grpSp>
        <p:sp>
          <p:nvSpPr>
            <p:cNvPr id="20" name="Subtitle 2"/>
            <p:cNvSpPr txBox="1">
              <a:spLocks/>
            </p:cNvSpPr>
            <p:nvPr/>
          </p:nvSpPr>
          <p:spPr>
            <a:xfrm>
              <a:off x="1447800" y="4000500"/>
              <a:ext cx="7696200" cy="285750"/>
            </a:xfrm>
            <a:prstGeom prst="rect">
              <a:avLst/>
            </a:prstGeom>
          </p:spPr>
          <p:txBody>
            <a:bodyPr/>
            <a:lstStyle/>
            <a:p>
              <a:pPr algn="ctr" fontAlgn="auto">
                <a:spcBef>
                  <a:spcPct val="20000"/>
                </a:spcBef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en-US" sz="1800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cs"/>
                </a:rPr>
                <a:t>New regulations appended to Executive Orders 13514 &amp; 1342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4542235"/>
              <a:ext cx="9144000" cy="3385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ct val="20000"/>
                </a:spcBef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Arial" charset="0"/>
                </a:rPr>
                <a:t>For further information please visit:</a:t>
              </a:r>
              <a:r>
                <a:rPr lang="en-US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Arial" charset="0"/>
                </a:rPr>
                <a:t> http://www.epeat.net/ </a:t>
              </a:r>
              <a:r>
                <a:rPr 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Arial" charset="0"/>
                </a:rPr>
                <a:t>or contact Mark Hughes at </a:t>
              </a:r>
              <a:r>
                <a:rPr lang="en-US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Arial" charset="0"/>
                </a:rPr>
                <a:t>x2296</a:t>
              </a:r>
            </a:p>
          </p:txBody>
        </p:sp>
      </p:grpSp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228600" y="226219"/>
            <a:ext cx="5629276" cy="631031"/>
          </a:xfrm>
        </p:spPr>
        <p:txBody>
          <a:bodyPr/>
          <a:lstStyle/>
          <a:p>
            <a:pPr algn="l" eaLnBrk="1" hangingPunct="1"/>
            <a:r>
              <a:rPr lang="en-US" sz="4400" b="1" dirty="0">
                <a:solidFill>
                  <a:schemeClr val="bg2">
                    <a:lumMod val="50000"/>
                  </a:schemeClr>
                </a:solidFill>
                <a:latin typeface="Calibri" charset="0"/>
              </a:rPr>
              <a:t>Buying any of these?</a:t>
            </a:r>
          </a:p>
        </p:txBody>
      </p:sp>
      <p:sp>
        <p:nvSpPr>
          <p:cNvPr id="6" name="Oval 5"/>
          <p:cNvSpPr/>
          <p:nvPr/>
        </p:nvSpPr>
        <p:spPr>
          <a:xfrm>
            <a:off x="5219700" y="-171450"/>
            <a:ext cx="2057400" cy="15430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4340" name="Picture 8" descr="TV pi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6" y="122635"/>
            <a:ext cx="1463675" cy="95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1" name="Group 12"/>
          <p:cNvGrpSpPr>
            <a:grpSpLocks/>
          </p:cNvGrpSpPr>
          <p:nvPr/>
        </p:nvGrpSpPr>
        <p:grpSpPr bwMode="auto">
          <a:xfrm>
            <a:off x="4229100" y="971550"/>
            <a:ext cx="1752600" cy="1314450"/>
            <a:chOff x="4724400" y="1600200"/>
            <a:chExt cx="1752600" cy="1752600"/>
          </a:xfrm>
        </p:grpSpPr>
        <p:sp>
          <p:nvSpPr>
            <p:cNvPr id="7" name="Oval 6"/>
            <p:cNvSpPr/>
            <p:nvPr/>
          </p:nvSpPr>
          <p:spPr>
            <a:xfrm>
              <a:off x="4724400" y="1600200"/>
              <a:ext cx="1752600" cy="17526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4356" name="Picture 9" descr="Printer Pin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1828800"/>
              <a:ext cx="1458926" cy="1332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2" name="Group 11"/>
          <p:cNvGrpSpPr>
            <a:grpSpLocks/>
          </p:cNvGrpSpPr>
          <p:nvPr/>
        </p:nvGrpSpPr>
        <p:grpSpPr bwMode="auto">
          <a:xfrm>
            <a:off x="5791200" y="1200150"/>
            <a:ext cx="1752600" cy="1314450"/>
            <a:chOff x="6781800" y="1676400"/>
            <a:chExt cx="1905000" cy="1905000"/>
          </a:xfrm>
        </p:grpSpPr>
        <p:sp>
          <p:nvSpPr>
            <p:cNvPr id="8" name="Oval 7"/>
            <p:cNvSpPr/>
            <p:nvPr/>
          </p:nvSpPr>
          <p:spPr>
            <a:xfrm>
              <a:off x="6781800" y="1676400"/>
              <a:ext cx="1905000" cy="1905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4354" name="Picture 10" descr="Multi Function Device ping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7000" y="2011018"/>
              <a:ext cx="1490006" cy="1159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Oval 13"/>
          <p:cNvSpPr/>
          <p:nvPr/>
        </p:nvSpPr>
        <p:spPr>
          <a:xfrm>
            <a:off x="6991350" y="387350"/>
            <a:ext cx="1905000" cy="14287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4344" name="Picture 14" descr="Fax Machine ping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50" y="554038"/>
            <a:ext cx="1377950" cy="1037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228600" y="1200150"/>
            <a:ext cx="3568700" cy="108585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  <a:cs typeface="+mn-cs"/>
              </a:rPr>
              <a:t>Make sure to purchase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  <a:cs typeface="+mn-cs"/>
              </a:rPr>
              <a:t>EPEAT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  <a:cs typeface="+mn-cs"/>
              </a:rPr>
              <a:t> rated Televisions and Imaging Equipment</a:t>
            </a:r>
          </a:p>
        </p:txBody>
      </p:sp>
    </p:spTree>
    <p:extLst>
      <p:ext uri="{BB962C8B-B14F-4D97-AF65-F5344CB8AC3E}">
        <p14:creationId xmlns:p14="http://schemas.microsoft.com/office/powerpoint/2010/main" val="261081484"/>
      </p:ext>
    </p:extLst>
  </p:cSld>
  <p:clrMapOvr>
    <a:masterClrMapping/>
  </p:clrMapOvr>
  <p:transition xmlns:p14="http://schemas.microsoft.com/office/powerpoint/2010/main" spd="slow" advTm="31029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6" grpId="0" animBg="1"/>
      <p:bldP spid="14" grpId="0" animBg="1"/>
      <p:bldP spid="2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OHNSCHMIDT.MEMORIA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5" t="27778" r="5680" b="28025"/>
          <a:stretch/>
        </p:blipFill>
        <p:spPr>
          <a:xfrm>
            <a:off x="990600" y="400635"/>
            <a:ext cx="7010400" cy="453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921728"/>
      </p:ext>
    </p:extLst>
  </p:cSld>
  <p:clrMapOvr>
    <a:masterClrMapping/>
  </p:clrMapOvr>
  <p:transition xmlns:p14="http://schemas.microsoft.com/office/powerpoint/2010/main" spd="slow" advTm="21569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BE00"/>
            </a:gs>
            <a:gs pos="68000">
              <a:srgbClr val="FFFF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234586" y="2851356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768" t="73282" r="15882" b="2515"/>
          <a:stretch/>
        </p:blipFill>
        <p:spPr>
          <a:xfrm>
            <a:off x="347134" y="1765300"/>
            <a:ext cx="8517467" cy="2171906"/>
          </a:xfrm>
          <a:prstGeom prst="rect">
            <a:avLst/>
          </a:prstGeom>
          <a:ln w="19050" cmpd="sng">
            <a:solidFill>
              <a:srgbClr val="00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47134" y="2432050"/>
            <a:ext cx="8517467" cy="150515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hade val="100000"/>
                  <a:satMod val="150000"/>
                  <a:alpha val="57000"/>
                </a:schemeClr>
              </a:gs>
              <a:gs pos="40000">
                <a:schemeClr val="accent1">
                  <a:tint val="70000"/>
                  <a:shade val="100000"/>
                  <a:satMod val="150000"/>
                  <a:alpha val="57000"/>
                </a:schemeClr>
              </a:gs>
              <a:gs pos="100000">
                <a:schemeClr val="accent1">
                  <a:shade val="90000"/>
                  <a:satMod val="110000"/>
                  <a:alpha val="57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OS.HEADER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86" t="9047" r="6360" b="72059"/>
          <a:stretch/>
        </p:blipFill>
        <p:spPr>
          <a:xfrm>
            <a:off x="0" y="0"/>
            <a:ext cx="9144000" cy="15049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5501316"/>
      </p:ext>
    </p:extLst>
  </p:cSld>
  <p:clrMapOvr>
    <a:masterClrMapping/>
  </p:clrMapOvr>
  <p:transition xmlns:p14="http://schemas.microsoft.com/office/powerpoint/2010/main" spd="slow" advClick="0" advTm="21452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NU.SIDE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707"/>
          <a:stretch/>
        </p:blipFill>
        <p:spPr bwMode="auto">
          <a:xfrm>
            <a:off x="271328" y="1384300"/>
            <a:ext cx="612920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31467" y="4927605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01" t="-28125" r="-3421" b="1"/>
          <a:stretch/>
        </p:blipFill>
        <p:spPr bwMode="auto">
          <a:xfrm>
            <a:off x="-349250" y="-279400"/>
            <a:ext cx="9804399" cy="15620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" t="22719" r="2727" b="22798"/>
          <a:stretch/>
        </p:blipFill>
        <p:spPr>
          <a:xfrm>
            <a:off x="850900" y="1225550"/>
            <a:ext cx="8108951" cy="3578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992198" y="4804494"/>
            <a:ext cx="2924175" cy="24622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1000" b="1" dirty="0" smtClean="0">
                <a:solidFill>
                  <a:schemeClr val="bg1"/>
                </a:solidFill>
                <a:latin typeface="Calibri" charset="0"/>
                <a:cs typeface="+mn-cs"/>
              </a:rPr>
              <a:t>Menu subject to change without notice</a:t>
            </a:r>
            <a:r>
              <a:rPr lang="en-US" sz="1000" dirty="0" smtClean="0">
                <a:solidFill>
                  <a:schemeClr val="bg1"/>
                </a:solidFill>
                <a:latin typeface="Calibri" charset="0"/>
                <a:cs typeface="+mn-cs"/>
              </a:rPr>
              <a:t>.</a:t>
            </a:r>
          </a:p>
        </p:txBody>
      </p:sp>
    </p:spTree>
  </p:cSld>
  <p:clrMapOvr>
    <a:masterClrMapping/>
  </p:clrMapOvr>
  <p:transition xmlns:p14="http://schemas.microsoft.com/office/powerpoint/2010/main" spd="slow" advClick="0" advTm="30836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:|6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57533</TotalTime>
  <Words>206</Words>
  <Application>Microsoft Macintosh PowerPoint</Application>
  <PresentationFormat>On-screen Show (16:9)</PresentationFormat>
  <Paragraphs>26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Genesis</vt:lpstr>
      <vt:lpstr>This Week @ PPPL</vt:lpstr>
      <vt:lpstr>PowerPoint Presentation</vt:lpstr>
      <vt:lpstr>PowerPoint Presentation</vt:lpstr>
      <vt:lpstr>PowerPoint Presentation</vt:lpstr>
      <vt:lpstr>Buying any of these?</vt:lpstr>
      <vt:lpstr>PowerPoint Presentation</vt:lpstr>
      <vt:lpstr>PowerPoint Presentation</vt:lpstr>
      <vt:lpstr>PowerPoint Presentation</vt:lpstr>
    </vt:vector>
  </TitlesOfParts>
  <Manager/>
  <Company>Princeton Plasma Physics Lab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Week @ PPPL</dc:title>
  <dc:subject/>
  <dc:creator>Gregory J. Czechowicz</dc:creator>
  <cp:keywords/>
  <dc:description/>
  <cp:lastModifiedBy>Gregory J. Czechowicz</cp:lastModifiedBy>
  <cp:revision>1065</cp:revision>
  <cp:lastPrinted>2012-11-12T18:02:51Z</cp:lastPrinted>
  <dcterms:created xsi:type="dcterms:W3CDTF">2012-10-22T15:52:33Z</dcterms:created>
  <dcterms:modified xsi:type="dcterms:W3CDTF">2013-02-22T18:54:01Z</dcterms:modified>
  <cp:category/>
</cp:coreProperties>
</file>