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6"/>
  </p:notesMasterIdLst>
  <p:handoutMasterIdLst>
    <p:handoutMasterId r:id="rId17"/>
  </p:handoutMasterIdLst>
  <p:sldIdLst>
    <p:sldId id="479" r:id="rId2"/>
    <p:sldId id="475" r:id="rId3"/>
    <p:sldId id="439" r:id="rId4"/>
    <p:sldId id="485" r:id="rId5"/>
    <p:sldId id="491" r:id="rId6"/>
    <p:sldId id="488" r:id="rId7"/>
    <p:sldId id="492" r:id="rId8"/>
    <p:sldId id="493" r:id="rId9"/>
    <p:sldId id="496" r:id="rId10"/>
    <p:sldId id="484" r:id="rId11"/>
    <p:sldId id="483" r:id="rId12"/>
    <p:sldId id="495" r:id="rId13"/>
    <p:sldId id="494" r:id="rId14"/>
    <p:sldId id="340" r:id="rId1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F00"/>
    <a:srgbClr val="76001D"/>
    <a:srgbClr val="900023"/>
    <a:srgbClr val="990026"/>
    <a:srgbClr val="800080"/>
    <a:srgbClr val="CC0066"/>
    <a:srgbClr val="CC0033"/>
    <a:srgbClr val="FF3366"/>
    <a:srgbClr val="FFFFBE"/>
    <a:srgbClr val="FF3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 autoAdjust="0"/>
    <p:restoredTop sz="99224" autoAdjust="0"/>
  </p:normalViewPr>
  <p:slideViewPr>
    <p:cSldViewPr snapToGrid="0" snapToObjects="1">
      <p:cViewPr>
        <p:scale>
          <a:sx n="200" d="100"/>
          <a:sy n="200" d="100"/>
        </p:scale>
        <p:origin x="-192" y="-1232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2/28/14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2/28/14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2/28/14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2/28/14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2/28/14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2/28/14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2/28/14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2/28/14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2/28/14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2/28/14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2/28/14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2/28/14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2/28/14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2/28/14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2/28/14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2/28/14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2/28/14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emf"/><Relationship Id="rId5" Type="http://schemas.openxmlformats.org/officeDocument/2006/relationships/image" Target="../media/image34.jpeg"/><Relationship Id="rId6" Type="http://schemas.openxmlformats.org/officeDocument/2006/relationships/image" Target="../media/image35.emf"/><Relationship Id="rId7" Type="http://schemas.openxmlformats.org/officeDocument/2006/relationships/image" Target="../media/image36.jpeg"/><Relationship Id="rId8" Type="http://schemas.openxmlformats.org/officeDocument/2006/relationships/image" Target="../media/image37.emf"/><Relationship Id="rId9" Type="http://schemas.openxmlformats.org/officeDocument/2006/relationships/image" Target="../media/image38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-66736" y="-857250"/>
            <a:ext cx="92456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96278"/>
            <a:ext cx="9156700" cy="1102519"/>
          </a:xfrm>
          <a:ln>
            <a:miter lim="800000"/>
            <a:headEnd/>
            <a:tailEnd/>
          </a:ln>
          <a:effectLst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</a:t>
            </a:r>
            <a:r>
              <a:rPr lang="en-US" sz="3600" b="1" i="1" normalizeH="1" dirty="0" smtClean="0"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 </a:t>
            </a:r>
            <a:r>
              <a:rPr lang="en-US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24383" y="1498999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-32564" y="4551820"/>
            <a:ext cx="9156696" cy="67310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From 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2940665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8F00"/>
                </a:solidFill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March 3-8, </a:t>
            </a:r>
            <a:r>
              <a:rPr lang="en-US" sz="4400" b="1" dirty="0" smtClean="0">
                <a:solidFill>
                  <a:srgbClr val="FF8F00"/>
                </a:solidFill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2014</a:t>
            </a:r>
            <a:endParaRPr lang="en-US" sz="4400" b="1" dirty="0">
              <a:solidFill>
                <a:srgbClr val="FF8F00"/>
              </a:solidFill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062756971"/>
      </p:ext>
    </p:extLst>
  </p:cSld>
  <p:clrMapOvr>
    <a:masterClrMapping/>
  </p:clrMapOvr>
  <p:transition xmlns:p14="http://schemas.microsoft.com/office/powerpoint/2010/main" spd="slow" advClick="0" advTm="23203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4586" y="285135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173530"/>
            <a:ext cx="5333999" cy="481080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915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1762">
        <p:circle/>
      </p:transition>
    </mc:Choice>
    <mc:Fallback>
      <p:transition xmlns:p14="http://schemas.microsoft.com/office/powerpoint/2010/main" spd="slow" advClick="0" advTm="11762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4586" y="285135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75590"/>
            <a:ext cx="9169009" cy="1322901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738"/>
            <a:ext cx="9144000" cy="1584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65601"/>
            <a:ext cx="9144000" cy="15846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205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20175">
        <p14:flash/>
      </p:transition>
    </mc:Choice>
    <mc:Fallback>
      <p:transition xmlns:p14="http://schemas.microsoft.com/office/powerpoint/2010/main" spd="slow" advClick="0" advTm="201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4586" y="285135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4950" y="381000"/>
            <a:ext cx="873125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Web Pro"/>
                <a:cs typeface="Myriad Web Pro"/>
              </a:rPr>
              <a:t>Windows® XP computers </a:t>
            </a:r>
            <a:r>
              <a:rPr lang="en-US" b="1" dirty="0" smtClean="0">
                <a:solidFill>
                  <a:schemeClr val="bg1"/>
                </a:solidFill>
                <a:latin typeface="Myriad Web Pro"/>
                <a:cs typeface="Myriad Web Pro"/>
              </a:rPr>
              <a:t>are </a:t>
            </a:r>
            <a:r>
              <a:rPr lang="en-US" b="1" dirty="0">
                <a:solidFill>
                  <a:schemeClr val="bg1"/>
                </a:solidFill>
                <a:latin typeface="Myriad Web Pro"/>
                <a:cs typeface="Myriad Web Pro"/>
              </a:rPr>
              <a:t>being upgraded to </a:t>
            </a:r>
            <a:r>
              <a:rPr lang="en-US" b="1" dirty="0" smtClean="0">
                <a:solidFill>
                  <a:schemeClr val="bg1"/>
                </a:solidFill>
                <a:latin typeface="Myriad Web Pro"/>
                <a:cs typeface="Myriad Web Pro"/>
              </a:rPr>
              <a:t>Windows</a:t>
            </a:r>
            <a:r>
              <a:rPr lang="en-US" b="1" dirty="0">
                <a:solidFill>
                  <a:schemeClr val="bg1"/>
                </a:solidFill>
                <a:latin typeface="Myriad Web Pro"/>
                <a:cs typeface="Myriad Web Pro"/>
              </a:rPr>
              <a:t>® 7.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950" y="1439049"/>
            <a:ext cx="322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Myriad Web Pro"/>
                <a:cs typeface="Myriad Web Pro"/>
              </a:rPr>
              <a:t>After April 8, Windows XP will no longer be supported by PPPL </a:t>
            </a:r>
            <a:r>
              <a:rPr lang="en-US" sz="1800" b="1" dirty="0" smtClean="0">
                <a:latin typeface="Myriad Web Pro"/>
                <a:cs typeface="Myriad Web Pro"/>
              </a:rPr>
              <a:t>(</a:t>
            </a:r>
            <a:r>
              <a:rPr lang="en-US" sz="1800" b="1" dirty="0">
                <a:latin typeface="Myriad Web Pro"/>
                <a:cs typeface="Myriad Web Pro"/>
              </a:rPr>
              <a:t>there will be loss of network connectivity.)</a:t>
            </a:r>
          </a:p>
          <a:p>
            <a:endParaRPr lang="en-US" sz="1800" b="1" dirty="0" smtClean="0">
              <a:latin typeface="Myriad Web Pro"/>
              <a:cs typeface="Myriad Web Pro"/>
            </a:endParaRPr>
          </a:p>
          <a:p>
            <a:r>
              <a:rPr lang="en-US" sz="1800" b="1" dirty="0" smtClean="0">
                <a:latin typeface="Myriad Web Pro"/>
                <a:cs typeface="Myriad Web Pro"/>
              </a:rPr>
              <a:t>Loss </a:t>
            </a:r>
            <a:r>
              <a:rPr lang="en-US" sz="1800" b="1" dirty="0">
                <a:latin typeface="Myriad Web Pro"/>
                <a:cs typeface="Myriad Web Pro"/>
              </a:rPr>
              <a:t>of network connectivity will occur </a:t>
            </a:r>
            <a:r>
              <a:rPr lang="en-US" sz="1800" b="1" dirty="0" smtClean="0">
                <a:latin typeface="Myriad Web Pro"/>
                <a:cs typeface="Myriad Web Pro"/>
              </a:rPr>
              <a:t>on </a:t>
            </a:r>
            <a:r>
              <a:rPr lang="en-US" sz="1800" b="1" dirty="0">
                <a:latin typeface="Myriad Web Pro"/>
                <a:cs typeface="Myriad Web Pro"/>
              </a:rPr>
              <a:t>April 8</a:t>
            </a:r>
            <a:r>
              <a:rPr lang="en-US" sz="1800" b="1" baseline="30000" dirty="0">
                <a:latin typeface="Myriad Web Pro"/>
                <a:cs typeface="Myriad Web Pro"/>
              </a:rPr>
              <a:t>th</a:t>
            </a:r>
            <a:r>
              <a:rPr lang="en-US" sz="1800" b="1" dirty="0" smtClean="0">
                <a:latin typeface="Myriad Web Pro"/>
                <a:cs typeface="Myriad Web Pro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2993" y="1346200"/>
            <a:ext cx="3099707" cy="28623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latin typeface="Myriad Web Pro"/>
                <a:cs typeface="Myriad Web Pro"/>
              </a:rPr>
              <a:t>To ensure there is no loss of network connectivity, users should schedule their updates no later than Friday, March 21st.</a:t>
            </a:r>
          </a:p>
          <a:p>
            <a:endParaRPr lang="en-US" sz="1800" b="1" dirty="0" smtClean="0">
              <a:solidFill>
                <a:srgbClr val="FFFF00"/>
              </a:solidFill>
              <a:latin typeface="Myriad Web Pro"/>
              <a:cs typeface="Myriad Web Pro"/>
            </a:endParaRPr>
          </a:p>
          <a:p>
            <a:r>
              <a:rPr lang="en-US" sz="1800" b="1" dirty="0" smtClean="0">
                <a:solidFill>
                  <a:srgbClr val="FFFF00"/>
                </a:solidFill>
                <a:latin typeface="Myriad Web Pro"/>
                <a:cs typeface="Myriad Web Pro"/>
              </a:rPr>
              <a:t>To </a:t>
            </a:r>
            <a:r>
              <a:rPr lang="en-US" sz="1800" b="1" dirty="0">
                <a:solidFill>
                  <a:srgbClr val="FFFF00"/>
                </a:solidFill>
                <a:latin typeface="Myriad Web Pro"/>
                <a:cs typeface="Myriad Web Pro"/>
              </a:rPr>
              <a:t>schedule an update, please contact the helpdesk at x2275 or </a:t>
            </a:r>
            <a:r>
              <a:rPr lang="en-US" sz="1800" b="1" dirty="0" smtClean="0">
                <a:solidFill>
                  <a:srgbClr val="FFFF00"/>
                </a:solidFill>
                <a:latin typeface="Myriad Web Pro"/>
                <a:cs typeface="Myriad Web Pro"/>
              </a:rPr>
              <a:t>email </a:t>
            </a:r>
            <a:r>
              <a:rPr lang="en-US" sz="1800" b="1" dirty="0" err="1" smtClean="0">
                <a:solidFill>
                  <a:srgbClr val="FFFF00"/>
                </a:solidFill>
                <a:latin typeface="Myriad Web Pro"/>
                <a:cs typeface="Myriad Web Pro"/>
              </a:rPr>
              <a:t>helpdesk</a:t>
            </a:r>
            <a:r>
              <a:rPr lang="en-US" sz="1800" b="1" dirty="0" err="1">
                <a:solidFill>
                  <a:srgbClr val="FFFF00"/>
                </a:solidFill>
                <a:latin typeface="Myriad Web Pro"/>
                <a:cs typeface="Myriad Web Pro"/>
              </a:rPr>
              <a:t>@pppl.gov</a:t>
            </a:r>
            <a:r>
              <a:rPr lang="en-US" sz="1800" b="1" dirty="0">
                <a:solidFill>
                  <a:srgbClr val="FFFF00"/>
                </a:solidFill>
                <a:latin typeface="Myriad Web Pro"/>
                <a:cs typeface="Myriad Web Pro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8069506"/>
      </p:ext>
    </p:extLst>
  </p:cSld>
  <p:clrMapOvr>
    <a:masterClrMapping/>
  </p:clrMapOvr>
  <p:transition xmlns:p14="http://schemas.microsoft.com/office/powerpoint/2010/main" spd="slow" advClick="0" advTm="20344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4586" y="285135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4933" y="254003"/>
            <a:ext cx="8271934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baseline="30000" dirty="0">
                <a:solidFill>
                  <a:srgbClr val="FFFF00"/>
                </a:solidFill>
              </a:rPr>
              <a:t>PPPL bids a fond farewell to the following employees who retired as of March 1</a:t>
            </a:r>
            <a:r>
              <a:rPr lang="en-US" baseline="30000" dirty="0" smtClean="0">
                <a:solidFill>
                  <a:srgbClr val="FFFF00"/>
                </a:solidFill>
              </a:rPr>
              <a:t>.</a:t>
            </a:r>
            <a:endParaRPr lang="en-US" baseline="30000" dirty="0">
              <a:solidFill>
                <a:srgbClr val="FFFF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57950" y="1259416"/>
            <a:ext cx="1727200" cy="2209800"/>
            <a:chOff x="4370986" y="389466"/>
            <a:chExt cx="1727200" cy="2209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58" r="8468" b="11628"/>
            <a:stretch/>
          </p:blipFill>
          <p:spPr>
            <a:xfrm>
              <a:off x="4561486" y="2116666"/>
              <a:ext cx="1327150" cy="4826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0986" y="389466"/>
              <a:ext cx="1727200" cy="17272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018436" y="452966"/>
            <a:ext cx="1727200" cy="2209800"/>
            <a:chOff x="838199" y="389466"/>
            <a:chExt cx="1727200" cy="2209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20" r="6183" b="20834"/>
            <a:stretch/>
          </p:blipFill>
          <p:spPr>
            <a:xfrm>
              <a:off x="990599" y="2116666"/>
              <a:ext cx="1371601" cy="4826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8199" y="389466"/>
              <a:ext cx="1727200" cy="17272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730750" y="912721"/>
            <a:ext cx="1727200" cy="2209800"/>
            <a:chOff x="2698750" y="389466"/>
            <a:chExt cx="1727200" cy="2209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061" r="6061"/>
            <a:stretch/>
          </p:blipFill>
          <p:spPr>
            <a:xfrm>
              <a:off x="2825750" y="2116666"/>
              <a:ext cx="1473200" cy="4826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98750" y="389466"/>
              <a:ext cx="1727200" cy="17272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17555091"/>
      </p:ext>
    </p:extLst>
  </p:cSld>
  <p:clrMapOvr>
    <a:masterClrMapping/>
  </p:clrMapOvr>
  <p:transition xmlns:p14="http://schemas.microsoft.com/office/powerpoint/2010/main" spd="slow" advClick="0" advTm="27623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2140" y="291804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 descr="Signature.Sandwiche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138" y="-76198"/>
            <a:ext cx="9285693" cy="52196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134" y="-76198"/>
            <a:ext cx="9306838" cy="5219699"/>
          </a:xfrm>
          <a:prstGeom prst="rect">
            <a:avLst/>
          </a:prstGeom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35048" y="4887267"/>
            <a:ext cx="292417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900023"/>
                </a:solidFill>
                <a:latin typeface="Calibri" charset="0"/>
                <a:cs typeface="+mn-cs"/>
              </a:rPr>
              <a:t>Menu subject to change without notice.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45055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6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8" y="3939793"/>
            <a:ext cx="914451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/>
                <a:cs typeface="Arial Black"/>
              </a:rPr>
              <a:t>WEDNESDAY</a:t>
            </a:r>
            <a:r>
              <a:rPr lang="en-US" sz="3600" b="1" kern="500" spc="-100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/>
                <a:cs typeface="Arial Black"/>
              </a:rPr>
              <a:t>, </a:t>
            </a: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/>
                <a:cs typeface="Arial Black"/>
              </a:rPr>
              <a:t>MARCH 5</a:t>
            </a:r>
            <a:endParaRPr lang="en-US" sz="3600" b="1" kern="500" spc="-100" dirty="0">
              <a:ln w="6350">
                <a:solidFill>
                  <a:schemeClr val="tx1"/>
                </a:solidFill>
              </a:ln>
              <a:solidFill>
                <a:srgbClr val="FF0000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400" b="1" dirty="0" smtClean="0">
                <a:latin typeface="Bookman Old Style"/>
                <a:cs typeface="Bookman Old Style"/>
              </a:rPr>
              <a:t>4:15 p</a:t>
            </a:r>
            <a:r>
              <a:rPr lang="en-US" sz="1400" b="1" dirty="0" smtClean="0">
                <a:effectLst/>
                <a:latin typeface="Bookman Old Style"/>
                <a:cs typeface="Bookman Old Style"/>
              </a:rPr>
              <a:t>.m. </a:t>
            </a:r>
            <a:r>
              <a:rPr lang="en-US" sz="1400" dirty="0" smtClean="0">
                <a:effectLst/>
                <a:latin typeface="Bookman Old Style"/>
                <a:cs typeface="Bookman Old Style"/>
              </a:rPr>
              <a:t>(Coffee/Tea at 4 p.m.) • </a:t>
            </a:r>
            <a:r>
              <a:rPr lang="en-US" sz="1400" b="1" dirty="0" smtClean="0">
                <a:effectLst/>
                <a:latin typeface="Bookman Old Style"/>
                <a:cs typeface="Bookman Old Style"/>
              </a:rPr>
              <a:t>M.B.G. Auditorium</a:t>
            </a:r>
            <a:endParaRPr lang="en-US" sz="1400" b="1" dirty="0">
              <a:effectLst/>
              <a:latin typeface="Bookman Old Style"/>
              <a:cs typeface="Bookman Old Style"/>
            </a:endParaRP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279400"/>
            <a:ext cx="7329706" cy="1208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01333" y="1698608"/>
            <a:ext cx="4707467" cy="1957459"/>
          </a:xfrm>
          <a:prstGeom prst="rect">
            <a:avLst/>
          </a:prstGeom>
          <a:solidFill>
            <a:schemeClr val="bg1">
              <a:alpha val="84000"/>
            </a:schemeClr>
          </a:solidFill>
          <a:ln w="28575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h="114300"/>
          </a:sp3d>
        </p:spPr>
        <p:txBody>
          <a:bodyPr wrap="square" lIns="91440" tIns="100584" bIns="10058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>
                <a:solidFill>
                  <a:srgbClr val="FF00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Risks of Nuclear Weapons Use in an Era of Proliferation, </a:t>
            </a:r>
            <a:r>
              <a:rPr lang="en-US" sz="2600" dirty="0" smtClean="0">
                <a:solidFill>
                  <a:srgbClr val="FF00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Cyber </a:t>
            </a:r>
            <a:r>
              <a:rPr lang="en-US" sz="2600" dirty="0">
                <a:solidFill>
                  <a:srgbClr val="FF00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Warfare and Terrorism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Bruce </a:t>
            </a:r>
            <a:r>
              <a:rPr lang="en-US" sz="1400" dirty="0" smtClean="0">
                <a:latin typeface="Arial Black"/>
                <a:ea typeface="ＭＳ Ｐゴシック" pitchFamily="1" charset="-128"/>
                <a:cs typeface="Arial Black"/>
              </a:rPr>
              <a:t>Blair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200" dirty="0" smtClean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PRINCETON UNIVERSITY</a:t>
            </a:r>
            <a:endParaRPr lang="en-US" sz="1200" dirty="0">
              <a:solidFill>
                <a:srgbClr val="010236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75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1506">
        <p:circle/>
      </p:transition>
    </mc:Choice>
    <mc:Fallback>
      <p:transition xmlns:p14="http://schemas.microsoft.com/office/powerpoint/2010/main" spd="slow" advClick="0" advTm="21506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/>
            </a:gs>
            <a:gs pos="100000">
              <a:srgbClr val="FF660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450" y="793750"/>
            <a:ext cx="2794000" cy="332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tx1"/>
          </a:solidFill>
        </p:spPr>
        <p:txBody>
          <a:bodyPr wrap="square" tIns="137160" bIns="45720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4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017" y="2940014"/>
            <a:ext cx="2112433" cy="21336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420" y="596753"/>
            <a:ext cx="8230780" cy="6601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Black"/>
                <a:cs typeface="Arial Black"/>
              </a:rPr>
              <a:t>Wednesday</a:t>
            </a:r>
            <a:r>
              <a:rPr lang="en-US" sz="1800" b="1" dirty="0">
                <a:latin typeface="Arial Black"/>
                <a:cs typeface="Arial Black"/>
              </a:rPr>
              <a:t>, </a:t>
            </a:r>
            <a:r>
              <a:rPr lang="en-US" sz="1800" b="1" dirty="0" smtClean="0">
                <a:latin typeface="Arial Black"/>
                <a:cs typeface="Arial Black"/>
              </a:rPr>
              <a:t>March 5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PPPL Colloquium • 4:15 p.m. – MBG Auditorium –  </a:t>
            </a:r>
            <a:r>
              <a:rPr lang="en-US" sz="1400" dirty="0"/>
              <a:t>Risks of Nuclear Weapons Use in an Era of Proliferation, Cyber Warfare and </a:t>
            </a:r>
            <a:r>
              <a:rPr lang="en-US" sz="1400" dirty="0" smtClean="0"/>
              <a:t>Terrorism</a:t>
            </a:r>
            <a:endParaRPr lang="en-US" sz="1400" dirty="0" smtClean="0"/>
          </a:p>
          <a:p>
            <a:r>
              <a:rPr lang="en-US" sz="1800" b="1" dirty="0">
                <a:latin typeface="Arial Black"/>
                <a:cs typeface="Arial Black"/>
              </a:rPr>
              <a:t>Saturday, March </a:t>
            </a:r>
            <a:r>
              <a:rPr lang="en-US" sz="1800" b="1" dirty="0" smtClean="0">
                <a:latin typeface="Arial Black"/>
                <a:cs typeface="Arial Black"/>
              </a:rPr>
              <a:t>8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Science on Saturday • 9:30 a.m. – MBG Auditorium – From MOOC to MIIC: </a:t>
            </a:r>
            <a:r>
              <a:rPr lang="en-US" sz="1400" dirty="0" smtClean="0"/>
              <a:t>Can </a:t>
            </a:r>
            <a:r>
              <a:rPr lang="en-US" sz="1400" dirty="0"/>
              <a:t>Effective Learning Be Big</a:t>
            </a:r>
            <a:r>
              <a:rPr lang="en-US" sz="1400" dirty="0" smtClean="0"/>
              <a:t>?</a:t>
            </a:r>
          </a:p>
          <a:p>
            <a:r>
              <a:rPr lang="en-US" sz="1800" b="1" dirty="0">
                <a:latin typeface="Arial Black"/>
                <a:cs typeface="Arial Black"/>
              </a:rPr>
              <a:t>Wednesday, March </a:t>
            </a:r>
            <a:r>
              <a:rPr lang="en-US" sz="1800" b="1" dirty="0" smtClean="0">
                <a:latin typeface="Arial Black"/>
                <a:cs typeface="Arial Black"/>
              </a:rPr>
              <a:t>12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/>
              <a:t>PPPL Colloquium • 4:15 p.m. – MBG Auditorium </a:t>
            </a:r>
            <a:r>
              <a:rPr lang="en-US" sz="1400" dirty="0"/>
              <a:t>–  Fluid </a:t>
            </a:r>
            <a:r>
              <a:rPr lang="en-US" sz="1400" dirty="0" smtClean="0"/>
              <a:t>Dynamics</a:t>
            </a:r>
          </a:p>
          <a:p>
            <a:r>
              <a:rPr lang="en-US" sz="1800" b="1" dirty="0">
                <a:latin typeface="Arial Black"/>
                <a:cs typeface="Arial Black"/>
              </a:rPr>
              <a:t>Saturday, March </a:t>
            </a:r>
            <a:r>
              <a:rPr lang="en-US" sz="1800" b="1" dirty="0" smtClean="0">
                <a:latin typeface="Arial Black"/>
                <a:cs typeface="Arial Black"/>
              </a:rPr>
              <a:t>15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Science on Saturday • 9:30 a.m. – MBG Auditorium – What Art Can Tell Us About </a:t>
            </a:r>
            <a:r>
              <a:rPr lang="en-US" sz="1400" dirty="0" smtClean="0"/>
              <a:t>the Brain</a:t>
            </a:r>
          </a:p>
          <a:p>
            <a:r>
              <a:rPr lang="en-US" sz="1800" b="1" dirty="0">
                <a:latin typeface="Arial Black"/>
                <a:cs typeface="Arial Black"/>
              </a:rPr>
              <a:t>Wednesday, March 19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/>
              <a:t>American Red Cross Blood Drive • 8 a.m. to 1 p.m. – Lower Parking Lot</a:t>
            </a:r>
          </a:p>
          <a:p>
            <a:r>
              <a:rPr lang="en-US" sz="1800" b="1" dirty="0" smtClean="0">
                <a:latin typeface="Arial Black"/>
                <a:cs typeface="Arial Black"/>
              </a:rPr>
              <a:t>Wednesday, March 21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/>
              <a:t>Young Women’s Conference – Princeton University – Volunteers needed</a:t>
            </a:r>
            <a:endParaRPr lang="en-US" sz="14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400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4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400" dirty="0" smtClean="0"/>
          </a:p>
          <a:p>
            <a:pPr lvl="1">
              <a:spcAft>
                <a:spcPts val="600"/>
              </a:spcAft>
            </a:pPr>
            <a:r>
              <a:rPr lang="en-US" sz="1400" dirty="0" smtClean="0"/>
              <a:t>              </a:t>
            </a:r>
          </a:p>
          <a:p>
            <a:pPr lvl="1">
              <a:spcAft>
                <a:spcPts val="600"/>
              </a:spcAft>
            </a:pPr>
            <a:endParaRPr lang="en-US" sz="1400" dirty="0" smtClean="0"/>
          </a:p>
          <a:p>
            <a:pPr lvl="1">
              <a:spcAft>
                <a:spcPts val="600"/>
              </a:spcAft>
            </a:pPr>
            <a:endParaRPr lang="en-US" sz="1400" dirty="0"/>
          </a:p>
          <a:p>
            <a:pPr lvl="1">
              <a:spcAft>
                <a:spcPts val="600"/>
              </a:spcAft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85951"/>
      </p:ext>
    </p:extLst>
  </p:cSld>
  <p:clrMapOvr>
    <a:masterClrMapping/>
  </p:clrMapOvr>
  <p:transition xmlns:p14="http://schemas.microsoft.com/office/powerpoint/2010/main" spd="slow" advClick="0" advTm="47440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9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80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1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C Flyer000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-4648201"/>
            <a:ext cx="8839200" cy="980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20435"/>
      </p:ext>
    </p:extLst>
  </p:cSld>
  <p:clrMapOvr>
    <a:masterClrMapping/>
  </p:clrMapOvr>
  <p:transition xmlns:p14="http://schemas.microsoft.com/office/powerpoint/2010/main" spd="slow" advTm="26955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OTM - March 2014 - Housekeepin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842" y="-25401"/>
            <a:ext cx="3857625" cy="5143500"/>
          </a:xfrm>
          <a:prstGeom prst="rect">
            <a:avLst/>
          </a:prstGeom>
        </p:spPr>
      </p:pic>
      <p:pic>
        <p:nvPicPr>
          <p:cNvPr id="3" name="Picture 2" descr="poor-housekeeping-workben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4235"/>
            <a:ext cx="3905251" cy="520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8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875">
        <p14:reveal/>
      </p:transition>
    </mc:Choice>
    <mc:Fallback>
      <p:transition xmlns:p14="http://schemas.microsoft.com/office/powerpoint/2010/main" spd="slow" advTm="308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rew, Arturo &amp; Carol Ann at S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274" y="571500"/>
            <a:ext cx="6400800" cy="4572000"/>
          </a:xfrm>
          <a:prstGeom prst="rect">
            <a:avLst/>
          </a:prstGeom>
        </p:spPr>
      </p:pic>
      <p:pic>
        <p:nvPicPr>
          <p:cNvPr id="3" name="Picture 2" descr="1JW_MS_4PR0221_36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61306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6800" y="162983"/>
            <a:ext cx="5376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 smtClean="0">
                <a:solidFill>
                  <a:srgbClr val="FF6600"/>
                </a:solidFill>
              </a:rPr>
              <a:t>DOE N.J. Regional </a:t>
            </a:r>
            <a:r>
              <a:rPr lang="en-US" b="1" baseline="30000" dirty="0">
                <a:solidFill>
                  <a:srgbClr val="FF6600"/>
                </a:solidFill>
              </a:rPr>
              <a:t>Science Bowl at </a:t>
            </a:r>
            <a:r>
              <a:rPr lang="en-US" b="1" baseline="30000" dirty="0" smtClean="0">
                <a:solidFill>
                  <a:srgbClr val="FF6600"/>
                </a:solidFill>
              </a:rPr>
              <a:t>PPPL</a:t>
            </a:r>
            <a:endParaRPr lang="en-US" b="1" baseline="30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74009"/>
      </p:ext>
    </p:extLst>
  </p:cSld>
  <p:clrMapOvr>
    <a:masterClrMapping/>
  </p:clrMapOvr>
  <p:transition xmlns:p14="http://schemas.microsoft.com/office/powerpoint/2010/main" spd="slow" advTm="16022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S_HR6A837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pic>
        <p:nvPicPr>
          <p:cNvPr id="4" name="Picture 3" descr="Jdroids 1st Place MS_44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321" y="0"/>
            <a:ext cx="6320879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6322" y="4724399"/>
            <a:ext cx="6320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 smtClean="0">
                <a:solidFill>
                  <a:schemeClr val="bg1"/>
                </a:solidFill>
              </a:rPr>
              <a:t>DOE N.J. Regional </a:t>
            </a:r>
            <a:r>
              <a:rPr lang="en-US" b="1" baseline="30000" dirty="0">
                <a:solidFill>
                  <a:schemeClr val="bg1"/>
                </a:solidFill>
              </a:rPr>
              <a:t>Science Bowl at </a:t>
            </a:r>
            <a:r>
              <a:rPr lang="en-US" b="1" baseline="30000" dirty="0" smtClean="0">
                <a:solidFill>
                  <a:schemeClr val="bg1"/>
                </a:solidFill>
              </a:rPr>
              <a:t>PPPL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3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52">
        <p14:reveal/>
      </p:transition>
    </mc:Choice>
    <mc:Fallback>
      <p:transition xmlns:p14="http://schemas.microsoft.com/office/powerpoint/2010/main" spd="slow" advTm="20052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 Tech_HR6A843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19600" cy="257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WWP_SHS_HR6A840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2573867"/>
            <a:ext cx="4724400" cy="256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HS_HR6A8351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73867"/>
            <a:ext cx="4419600" cy="256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25061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 smtClean="0">
                <a:solidFill>
                  <a:schemeClr val="bg1"/>
                </a:solidFill>
              </a:rPr>
              <a:t>DOE N.J. Regional </a:t>
            </a:r>
            <a:r>
              <a:rPr lang="en-US" b="1" baseline="30000" dirty="0">
                <a:solidFill>
                  <a:schemeClr val="bg1"/>
                </a:solidFill>
              </a:rPr>
              <a:t>Science Bowl at </a:t>
            </a:r>
            <a:r>
              <a:rPr lang="en-US" b="1" baseline="30000" dirty="0" smtClean="0">
                <a:solidFill>
                  <a:schemeClr val="bg1"/>
                </a:solidFill>
              </a:rPr>
              <a:t>PPPL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pic>
        <p:nvPicPr>
          <p:cNvPr id="8" name="Picture 7" descr="State College_HR6A0344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0"/>
            <a:ext cx="4724400" cy="257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930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1118">
        <p14:flythrough/>
      </p:transition>
    </mc:Choice>
    <mc:Fallback>
      <p:transition xmlns:p14="http://schemas.microsoft.com/office/powerpoint/2010/main" spd="slow" advTm="21118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ve &amp; Kristin Baumgartner hiking.jpg"/>
          <p:cNvPicPr>
            <a:picLocks noChangeAspect="1"/>
          </p:cNvPicPr>
          <p:nvPr/>
        </p:nvPicPr>
        <p:blipFill>
          <a:blip r:embed="rId3" cstate="email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382" y="0"/>
            <a:ext cx="2902618" cy="51435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4" name="Picture 3" descr="steve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656294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7598645"/>
      </p:ext>
    </p:extLst>
  </p:cSld>
  <p:clrMapOvr>
    <a:masterClrMapping/>
  </p:clrMapOvr>
  <p:transition xmlns:p14="http://schemas.microsoft.com/office/powerpoint/2010/main" spd="slow" advTm="14489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116326</TotalTime>
  <Words>330</Words>
  <Application>Microsoft Macintosh PowerPoint</Application>
  <PresentationFormat>On-screen Show (16:9)</PresentationFormat>
  <Paragraphs>40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1906</cp:revision>
  <cp:lastPrinted>2012-11-12T18:02:51Z</cp:lastPrinted>
  <dcterms:created xsi:type="dcterms:W3CDTF">2012-10-22T15:52:33Z</dcterms:created>
  <dcterms:modified xsi:type="dcterms:W3CDTF">2014-02-28T19:06:32Z</dcterms:modified>
  <cp:category/>
</cp:coreProperties>
</file>