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2"/>
  </p:notesMasterIdLst>
  <p:handoutMasterIdLst>
    <p:handoutMasterId r:id="rId13"/>
  </p:handoutMasterIdLst>
  <p:sldIdLst>
    <p:sldId id="479" r:id="rId2"/>
    <p:sldId id="475" r:id="rId3"/>
    <p:sldId id="497" r:id="rId4"/>
    <p:sldId id="439" r:id="rId5"/>
    <p:sldId id="500" r:id="rId6"/>
    <p:sldId id="495" r:id="rId7"/>
    <p:sldId id="499" r:id="rId8"/>
    <p:sldId id="484" r:id="rId9"/>
    <p:sldId id="501" r:id="rId10"/>
    <p:sldId id="34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3E"/>
    <a:srgbClr val="00005D"/>
    <a:srgbClr val="00C300"/>
    <a:srgbClr val="FF8F00"/>
    <a:srgbClr val="76001D"/>
    <a:srgbClr val="900023"/>
    <a:srgbClr val="990026"/>
    <a:srgbClr val="800080"/>
    <a:srgbClr val="CC0066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856" y="-1544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3/21/14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3/21/14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3/21/14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00" cy="523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10216"/>
            <a:ext cx="9144000" cy="1102519"/>
          </a:xfrm>
          <a:ln>
            <a:miter lim="800000"/>
            <a:headEnd/>
            <a:tailEnd/>
          </a:ln>
          <a:effectLst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b="1" i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8000" b="1" i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</a:t>
            </a:r>
            <a:r>
              <a:rPr lang="en-US" sz="7200" b="1" i="1" dirty="0" smtClean="0">
                <a:ln w="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blurRad="50800" dist="38100" dir="2700000">
                    <a:srgbClr val="000000">
                      <a:alpha val="95000"/>
                    </a:srgbClr>
                  </a:outerShdw>
                </a:effectLst>
                <a:latin typeface="Rockwell"/>
                <a:ea typeface="+mj-ea"/>
                <a:cs typeface="Rockwell"/>
              </a:rPr>
              <a:t>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819102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3194876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March 24-28, 2014</a:t>
            </a:r>
            <a:endParaRPr lang="en-US" sz="3600" b="1" dirty="0"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8336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4678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87454" y="4819531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8426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MARCH 26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4:15 p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Bookman Old Style"/>
                <a:cs typeface="Bookman Old Style"/>
              </a:rPr>
              <a:t>.m. </a:t>
            </a:r>
            <a:r>
              <a:rPr lang="en-US" sz="1400" dirty="0" smtClean="0">
                <a:solidFill>
                  <a:schemeClr val="bg1"/>
                </a:solidFill>
                <a:effectLst/>
                <a:latin typeface="Bookman Old Style"/>
                <a:cs typeface="Bookman Old Style"/>
              </a:rPr>
              <a:t>(Coffee/Tea at 4 p.m.) •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Bookman Old Style"/>
                <a:cs typeface="Bookman Old Style"/>
              </a:rPr>
              <a:t>M.B.G. Auditorium</a:t>
            </a:r>
            <a:endParaRPr lang="en-US" sz="1400" b="1" dirty="0">
              <a:solidFill>
                <a:schemeClr val="bg1"/>
              </a:solidFill>
              <a:effectLst/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96533" y="1797864"/>
            <a:ext cx="5207000" cy="1742015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In Pursuit of Ignition on the National Ignition </a:t>
            </a:r>
            <a:r>
              <a:rPr lang="en-US" sz="3200" dirty="0" smtClean="0">
                <a:solidFill>
                  <a:srgbClr val="FF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Facility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M. John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Edwards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Lawrence Livermore National Laboratory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2024">
        <p:circle/>
      </p:transition>
    </mc:Choice>
    <mc:Fallback xmlns="">
      <p:transition xmlns:p14="http://schemas.microsoft.com/office/powerpoint/2010/main" spd="slow" advClick="0" advTm="22024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A0305_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1" y="0"/>
            <a:ext cx="7692200" cy="516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91400" y="4037681"/>
            <a:ext cx="769220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Correspondent Max Gomez, right, of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CUNY-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TV interviewed </a:t>
            </a:r>
            <a:endParaRPr lang="en-US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Adam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Cohen for a video about </a:t>
            </a: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renewable energy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that is </a:t>
            </a:r>
            <a:endParaRPr lang="en-US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scheduled </a:t>
            </a: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</a:rPr>
              <a:t>to air on Earth Day.</a:t>
            </a:r>
          </a:p>
        </p:txBody>
      </p:sp>
    </p:spTree>
    <p:extLst>
      <p:ext uri="{BB962C8B-B14F-4D97-AF65-F5344CB8AC3E}">
        <p14:creationId xmlns:p14="http://schemas.microsoft.com/office/powerpoint/2010/main" val="790458044"/>
      </p:ext>
    </p:extLst>
  </p:cSld>
  <p:clrMapOvr>
    <a:masterClrMapping/>
  </p:clrMapOvr>
  <p:transition xmlns:p14="http://schemas.microsoft.com/office/powerpoint/2010/main" spd="slow" advTm="15697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596753"/>
            <a:ext cx="82307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Tuesday</a:t>
            </a:r>
            <a:r>
              <a:rPr lang="en-US" sz="1800" b="1" dirty="0">
                <a:latin typeface="Arial Black"/>
                <a:cs typeface="Arial Black"/>
              </a:rPr>
              <a:t>, March </a:t>
            </a:r>
            <a:r>
              <a:rPr lang="en-US" sz="1800" b="1" dirty="0" smtClean="0">
                <a:latin typeface="Arial Black"/>
                <a:cs typeface="Arial Black"/>
              </a:rPr>
              <a:t>25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Suspect and Counterfeit Parts Awareness Training – 1:30 p.m. – </a:t>
            </a:r>
            <a:r>
              <a:rPr lang="en-US" sz="1400" b="1" dirty="0" smtClean="0"/>
              <a:t>ROOM B-318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March </a:t>
            </a:r>
            <a:r>
              <a:rPr lang="en-US" sz="1800" b="1" dirty="0" smtClean="0">
                <a:latin typeface="Arial Black"/>
                <a:cs typeface="Arial Black"/>
              </a:rPr>
              <a:t>26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Suspect and Counterfeit Parts Awareness Training – </a:t>
            </a:r>
            <a:r>
              <a:rPr lang="en-US" sz="1400" dirty="0" smtClean="0"/>
              <a:t>8:</a:t>
            </a:r>
            <a:r>
              <a:rPr lang="en-US" sz="1400" dirty="0"/>
              <a:t>30 </a:t>
            </a:r>
            <a:r>
              <a:rPr lang="en-US" sz="1400" dirty="0" smtClean="0"/>
              <a:t>a.m</a:t>
            </a:r>
            <a:r>
              <a:rPr lang="en-US" sz="1400" dirty="0"/>
              <a:t>. – </a:t>
            </a:r>
            <a:r>
              <a:rPr lang="en-US" sz="1400" b="1" dirty="0" smtClean="0"/>
              <a:t>ROOM B-318</a:t>
            </a:r>
            <a:endParaRPr lang="en-US" sz="1400" b="1" dirty="0"/>
          </a:p>
          <a:p>
            <a:r>
              <a:rPr lang="en-US" sz="1800" b="1" dirty="0">
                <a:latin typeface="Arial Black"/>
                <a:cs typeface="Arial Black"/>
              </a:rPr>
              <a:t>Wednesday, March 26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PPPL Colloquium • 3 </a:t>
            </a:r>
            <a:r>
              <a:rPr lang="en-US" sz="1400" dirty="0"/>
              <a:t>pm. – MBG </a:t>
            </a:r>
            <a:r>
              <a:rPr lang="en-US" sz="1400" dirty="0" smtClean="0"/>
              <a:t>Auditorium – In </a:t>
            </a:r>
            <a:r>
              <a:rPr lang="en-US" sz="1400" dirty="0"/>
              <a:t>Pursuit of Ignition on the </a:t>
            </a:r>
            <a:r>
              <a:rPr lang="en-US" sz="1400" dirty="0" smtClean="0"/>
              <a:t>N.I.F. </a:t>
            </a:r>
          </a:p>
          <a:p>
            <a:r>
              <a:rPr lang="en-US" sz="1800" b="1" dirty="0">
                <a:latin typeface="Arial Black"/>
                <a:cs typeface="Arial Black"/>
              </a:rPr>
              <a:t>Wednesday, April 2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The Brain 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Friday, April 4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PPPL Service Awards – 9:30 a.m. – MBG Auditorium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April 23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Celebrates Earth Day – Guest Speakers, Displays, Activities, Green Machine Awards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Sunday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27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Annual </a:t>
            </a:r>
            <a:r>
              <a:rPr lang="en-US" sz="1400" dirty="0" err="1" smtClean="0"/>
              <a:t>Communiversity</a:t>
            </a:r>
            <a:r>
              <a:rPr lang="en-US" sz="1400" dirty="0" smtClean="0"/>
              <a:t> Festival – 1 to 6 p.m. – Downtown Princeton – Featuring PPPL Displays</a:t>
            </a:r>
            <a:endParaRPr lang="en-US" sz="14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p:transition xmlns:p14="http://schemas.microsoft.com/office/powerpoint/2010/main" spd="slow" advClick="0" advTm="49909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4403918"/>
            <a:ext cx="9144000" cy="738664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228600" bIns="228600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</a:rPr>
              <a:t>Members of the National Institute for Fusion Science in Japan visited PPPL</a:t>
            </a:r>
            <a:endParaRPr lang="en-US" sz="18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14A0306__0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400" y="1215671"/>
            <a:ext cx="4292599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4A0306__1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715932" cy="4397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776811"/>
      </p:ext>
    </p:extLst>
  </p:cSld>
  <p:clrMapOvr>
    <a:masterClrMapping/>
  </p:clrMapOvr>
  <p:transition xmlns:p14="http://schemas.microsoft.com/office/powerpoint/2010/main" spd="slow" advTm="15697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950" y="381000"/>
            <a:ext cx="8731250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Windows® XP computers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are 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being upgraded to </a:t>
            </a:r>
            <a:r>
              <a:rPr lang="en-US" b="1" dirty="0" smtClean="0">
                <a:solidFill>
                  <a:schemeClr val="bg1"/>
                </a:solidFill>
                <a:latin typeface="Myriad Web Pro"/>
                <a:cs typeface="Myriad Web Pro"/>
              </a:rPr>
              <a:t>Windows</a:t>
            </a:r>
            <a:r>
              <a:rPr lang="en-US" b="1" dirty="0">
                <a:solidFill>
                  <a:schemeClr val="bg1"/>
                </a:solidFill>
                <a:latin typeface="Myriad Web Pro"/>
                <a:cs typeface="Myriad Web Pro"/>
              </a:rPr>
              <a:t>® 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50" y="1439049"/>
            <a:ext cx="322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Myriad Web Pro"/>
                <a:cs typeface="Myriad Web Pro"/>
              </a:rPr>
              <a:t>After April 8, Windows XP will no longer be supported by PPPL </a:t>
            </a:r>
            <a:r>
              <a:rPr lang="en-US" sz="1800" b="1" dirty="0" smtClean="0">
                <a:latin typeface="Myriad Web Pro"/>
                <a:cs typeface="Myriad Web Pro"/>
              </a:rPr>
              <a:t>(</a:t>
            </a:r>
            <a:r>
              <a:rPr lang="en-US" sz="1800" b="1" dirty="0">
                <a:latin typeface="Myriad Web Pro"/>
                <a:cs typeface="Myriad Web Pro"/>
              </a:rPr>
              <a:t>there will be loss of network connectivity.)</a:t>
            </a:r>
          </a:p>
          <a:p>
            <a:endParaRPr lang="en-US" sz="1800" b="1" dirty="0" smtClean="0">
              <a:latin typeface="Myriad Web Pro"/>
              <a:cs typeface="Myriad Web Pro"/>
            </a:endParaRPr>
          </a:p>
          <a:p>
            <a:r>
              <a:rPr lang="en-US" sz="1800" b="1" dirty="0" smtClean="0">
                <a:latin typeface="Myriad Web Pro"/>
                <a:cs typeface="Myriad Web Pro"/>
              </a:rPr>
              <a:t>Loss </a:t>
            </a:r>
            <a:r>
              <a:rPr lang="en-US" sz="1800" b="1" dirty="0">
                <a:latin typeface="Myriad Web Pro"/>
                <a:cs typeface="Myriad Web Pro"/>
              </a:rPr>
              <a:t>of network connectivity will occur </a:t>
            </a:r>
            <a:r>
              <a:rPr lang="en-US" sz="1800" b="1" dirty="0" smtClean="0">
                <a:latin typeface="Myriad Web Pro"/>
                <a:cs typeface="Myriad Web Pro"/>
              </a:rPr>
              <a:t>on </a:t>
            </a:r>
            <a:r>
              <a:rPr lang="en-US" sz="1800" b="1" dirty="0">
                <a:latin typeface="Myriad Web Pro"/>
                <a:cs typeface="Myriad Web Pro"/>
              </a:rPr>
              <a:t>April 8</a:t>
            </a:r>
            <a:r>
              <a:rPr lang="en-US" sz="1800" b="1" baseline="30000" dirty="0">
                <a:latin typeface="Myriad Web Pro"/>
                <a:cs typeface="Myriad Web Pro"/>
              </a:rPr>
              <a:t>th</a:t>
            </a:r>
            <a:r>
              <a:rPr lang="en-US" sz="1800" b="1" dirty="0" smtClean="0">
                <a:latin typeface="Myriad Web Pro"/>
                <a:cs typeface="Myriad Web Pro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993" y="1946364"/>
            <a:ext cx="309970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To 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schedule an update, please contact the helpdesk at x2275 or </a:t>
            </a:r>
            <a:r>
              <a:rPr lang="en-US" sz="1800" b="1" dirty="0" smtClean="0">
                <a:solidFill>
                  <a:srgbClr val="FFFF00"/>
                </a:solidFill>
                <a:latin typeface="Myriad Web Pro"/>
                <a:cs typeface="Myriad Web Pro"/>
              </a:rPr>
              <a:t>email </a:t>
            </a:r>
            <a:r>
              <a:rPr lang="en-US" sz="1800" b="1" dirty="0" err="1" smtClean="0">
                <a:solidFill>
                  <a:srgbClr val="FFFF00"/>
                </a:solidFill>
                <a:latin typeface="Myriad Web Pro"/>
                <a:cs typeface="Myriad Web Pro"/>
              </a:rPr>
              <a:t>helpdesk</a:t>
            </a:r>
            <a:r>
              <a:rPr lang="en-US" sz="1800" b="1" dirty="0" err="1">
                <a:solidFill>
                  <a:srgbClr val="FFFF00"/>
                </a:solidFill>
                <a:latin typeface="Myriad Web Pro"/>
                <a:cs typeface="Myriad Web Pro"/>
              </a:rPr>
              <a:t>@pppl.gov</a:t>
            </a:r>
            <a:r>
              <a:rPr lang="en-US" sz="1800" b="1" dirty="0">
                <a:solidFill>
                  <a:srgbClr val="FFFF00"/>
                </a:solidFill>
                <a:latin typeface="Myriad Web Pro"/>
                <a:cs typeface="Myriad Web Pro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069506"/>
      </p:ext>
    </p:extLst>
  </p:cSld>
  <p:clrMapOvr>
    <a:masterClrMapping/>
  </p:clrMapOvr>
  <p:transition xmlns:p14="http://schemas.microsoft.com/office/powerpoint/2010/main" spd="slow" advClick="0" advTm="17185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151"/>
            <a:ext cx="2794001" cy="3901198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01" y="621152"/>
            <a:ext cx="3064933" cy="3901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934" y="621152"/>
            <a:ext cx="3285066" cy="3923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0" y="135469"/>
            <a:ext cx="91440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Rep. Rush Holt visits Science on Saturday at PPPL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2737643"/>
      </p:ext>
    </p:extLst>
  </p:cSld>
  <p:clrMapOvr>
    <a:masterClrMapping/>
  </p:clrMapOvr>
  <p:transition xmlns:p14="http://schemas.microsoft.com/office/powerpoint/2010/main" spd="slow" advTm="22378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62463"/>
            <a:ext cx="9144000" cy="469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/>
                <a:cs typeface="Arial Narrow"/>
              </a:rPr>
              <a:t>Suspect &amp; Counterfeit Parts </a:t>
            </a:r>
            <a:endParaRPr lang="en-US" sz="5200" b="1" dirty="0" smtClean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Narrow"/>
              <a:cs typeface="Arial Narrow"/>
            </a:endParaRPr>
          </a:p>
          <a:p>
            <a:pPr algn="ctr">
              <a:spcAft>
                <a:spcPts val="0"/>
              </a:spcAft>
            </a:pPr>
            <a:r>
              <a:rPr lang="en-US" sz="5200" b="1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/>
                <a:cs typeface="Arial Narrow"/>
              </a:rPr>
              <a:t>Awareness </a:t>
            </a:r>
            <a:r>
              <a:rPr lang="en-US" sz="5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/>
                <a:cs typeface="Arial Narrow"/>
              </a:rPr>
              <a:t>Training </a:t>
            </a:r>
            <a:endParaRPr lang="en-US" sz="5200" b="1" dirty="0" smtClean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Narrow"/>
              <a:cs typeface="Arial Narrow"/>
            </a:endParaRPr>
          </a:p>
          <a:p>
            <a:pPr algn="ctr">
              <a:spcAft>
                <a:spcPts val="1200"/>
              </a:spcAft>
            </a:pPr>
            <a:r>
              <a:rPr lang="en-US" sz="1600" b="1" i="1" dirty="0" smtClean="0"/>
              <a:t>presented </a:t>
            </a:r>
            <a:r>
              <a:rPr lang="en-US" sz="1600" b="1" i="1" dirty="0"/>
              <a:t>by Roger </a:t>
            </a:r>
            <a:r>
              <a:rPr lang="en-US" sz="1600" b="1" i="1" dirty="0" err="1" smtClean="0"/>
              <a:t>Moerman</a:t>
            </a:r>
            <a:r>
              <a:rPr lang="en-US" sz="1600" b="1" i="1" dirty="0"/>
              <a:t> </a:t>
            </a:r>
            <a:r>
              <a:rPr lang="en-US" sz="1600" b="1" i="1" dirty="0" smtClean="0"/>
              <a:t>and simulcast </a:t>
            </a:r>
            <a:r>
              <a:rPr lang="en-US" sz="1600" b="1" i="1" dirty="0"/>
              <a:t>from Oak Ridge</a:t>
            </a:r>
          </a:p>
          <a:p>
            <a:pPr algn="ctr"/>
            <a:r>
              <a:rPr lang="en-US" sz="2000" b="1" dirty="0"/>
              <a:t>Two sessions: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Tuesday</a:t>
            </a:r>
            <a:r>
              <a:rPr lang="en-US" sz="2000" b="1" dirty="0"/>
              <a:t>, March 25, 1:</a:t>
            </a:r>
            <a:r>
              <a:rPr lang="en-US" sz="2000" b="1" dirty="0" smtClean="0"/>
              <a:t>30 p.m. – 5 p.m.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/>
              <a:t>Wednesday</a:t>
            </a:r>
            <a:r>
              <a:rPr lang="en-US" sz="2000" b="1" dirty="0"/>
              <a:t>, March 26,  8:</a:t>
            </a:r>
            <a:r>
              <a:rPr lang="en-US" sz="2000" b="1" dirty="0" smtClean="0"/>
              <a:t>30 a.m. </a:t>
            </a:r>
            <a:r>
              <a:rPr lang="en-US" sz="2000" b="1" dirty="0"/>
              <a:t>– </a:t>
            </a:r>
            <a:r>
              <a:rPr lang="en-US" sz="2000" b="1" dirty="0" smtClean="0"/>
              <a:t>Noon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Room B-318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u="sng" dirty="0" smtClean="0">
                <a:solidFill>
                  <a:srgbClr val="FF0000"/>
                </a:solidFill>
              </a:rPr>
              <a:t>note room change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400" i="1" dirty="0" smtClean="0"/>
              <a:t>Note </a:t>
            </a:r>
            <a:r>
              <a:rPr lang="en-US" sz="1400" i="1" dirty="0"/>
              <a:t>that this training is required every 3 years for anyone involved in </a:t>
            </a:r>
            <a:endParaRPr lang="en-US" sz="1400" i="1" dirty="0" smtClean="0"/>
          </a:p>
          <a:p>
            <a:pPr algn="ctr">
              <a:spcAft>
                <a:spcPts val="1200"/>
              </a:spcAft>
            </a:pPr>
            <a:r>
              <a:rPr lang="en-US" sz="1400" i="1" dirty="0" smtClean="0"/>
              <a:t>ordering</a:t>
            </a:r>
            <a:r>
              <a:rPr lang="en-US" sz="1400" i="1" dirty="0"/>
              <a:t>, receiving, or installing hardware or electrical items.</a:t>
            </a:r>
          </a:p>
          <a:p>
            <a:pPr algn="ctr"/>
            <a:r>
              <a:rPr lang="en-US" sz="1600" dirty="0" smtClean="0">
                <a:latin typeface="Arial Black"/>
                <a:cs typeface="Arial Black"/>
              </a:rPr>
              <a:t>Contact </a:t>
            </a:r>
            <a:r>
              <a:rPr lang="en-US" sz="1600" dirty="0">
                <a:latin typeface="Arial Black"/>
                <a:cs typeface="Arial Black"/>
              </a:rPr>
              <a:t>Frank Malinowski at ext. 2203 or </a:t>
            </a:r>
            <a:endParaRPr lang="en-US" sz="1600" dirty="0" smtClean="0">
              <a:latin typeface="Arial Black"/>
              <a:cs typeface="Arial Black"/>
            </a:endParaRPr>
          </a:p>
          <a:p>
            <a:pPr algn="ctr"/>
            <a:r>
              <a:rPr lang="en-US" sz="1600" dirty="0" err="1" smtClean="0">
                <a:latin typeface="Arial Black"/>
                <a:cs typeface="Arial Black"/>
              </a:rPr>
              <a:t>fmalinow</a:t>
            </a:r>
            <a:r>
              <a:rPr lang="en-US" sz="1600" dirty="0" err="1">
                <a:latin typeface="Arial Black"/>
                <a:cs typeface="Arial Black"/>
              </a:rPr>
              <a:t>@pppl.gov</a:t>
            </a:r>
            <a:r>
              <a:rPr lang="en-US" sz="1600" dirty="0">
                <a:latin typeface="Arial Black"/>
                <a:cs typeface="Arial Black"/>
              </a:rPr>
              <a:t> by </a:t>
            </a:r>
            <a:r>
              <a:rPr lang="en-US" sz="1600" dirty="0" smtClean="0">
                <a:latin typeface="Arial Black"/>
                <a:cs typeface="Arial Black"/>
              </a:rPr>
              <a:t>March 21 to </a:t>
            </a:r>
            <a:r>
              <a:rPr lang="en-US" sz="1600" dirty="0">
                <a:latin typeface="Arial Black"/>
                <a:cs typeface="Arial Black"/>
              </a:rPr>
              <a:t>register for one of the sessions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1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6487">
        <p:circle/>
      </p:transition>
    </mc:Choice>
    <mc:Fallback xmlns="">
      <p:transition xmlns:p14="http://schemas.microsoft.com/office/powerpoint/2010/main" spd="slow" advClick="0" advTm="26487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4586" y="285135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MCIA_HHWELEC_Web3.2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3763"/>
            <a:ext cx="9149081" cy="8577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487">
        <p:push dir="u"/>
      </p:transition>
    </mc:Choice>
    <mc:Fallback xmlns="">
      <p:transition xmlns:p14="http://schemas.microsoft.com/office/powerpoint/2010/main" spd="slow" advClick="0" advTm="26487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117381</TotalTime>
  <Words>417</Words>
  <Application>Microsoft Macintosh PowerPoint</Application>
  <PresentationFormat>On-screen Show (16:9)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1953</cp:revision>
  <cp:lastPrinted>2012-11-12T18:02:51Z</cp:lastPrinted>
  <dcterms:created xsi:type="dcterms:W3CDTF">2012-10-22T15:52:33Z</dcterms:created>
  <dcterms:modified xsi:type="dcterms:W3CDTF">2014-03-21T12:49:42Z</dcterms:modified>
  <cp:category/>
</cp:coreProperties>
</file>