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502" r:id="rId1"/>
  </p:sldMasterIdLst>
  <p:notesMasterIdLst>
    <p:notesMasterId r:id="rId12"/>
  </p:notesMasterIdLst>
  <p:handoutMasterIdLst>
    <p:handoutMasterId r:id="rId13"/>
  </p:handoutMasterIdLst>
  <p:sldIdLst>
    <p:sldId id="479" r:id="rId2"/>
    <p:sldId id="502" r:id="rId3"/>
    <p:sldId id="475" r:id="rId4"/>
    <p:sldId id="439" r:id="rId5"/>
    <p:sldId id="499" r:id="rId6"/>
    <p:sldId id="503" r:id="rId7"/>
    <p:sldId id="506" r:id="rId8"/>
    <p:sldId id="505" r:id="rId9"/>
    <p:sldId id="504" r:id="rId10"/>
    <p:sldId id="340" r:id="rId11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kiosk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CDF"/>
    <a:srgbClr val="FFFFAF"/>
    <a:srgbClr val="E40D41"/>
    <a:srgbClr val="00003E"/>
    <a:srgbClr val="00005D"/>
    <a:srgbClr val="00C300"/>
    <a:srgbClr val="FF8F00"/>
    <a:srgbClr val="76001D"/>
    <a:srgbClr val="900023"/>
    <a:srgbClr val="99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99224" autoAdjust="0"/>
  </p:normalViewPr>
  <p:slideViewPr>
    <p:cSldViewPr snapToGrid="0" snapToObjects="1">
      <p:cViewPr>
        <p:scale>
          <a:sx n="150" d="100"/>
          <a:sy n="150" d="100"/>
        </p:scale>
        <p:origin x="-1616" y="-1848"/>
      </p:cViewPr>
      <p:guideLst>
        <p:guide orient="horz" pos="3239"/>
        <p:guide pos="28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376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C53DCE-FBFC-F342-AFA5-6F077C71EE7E}" type="datetime1">
              <a:rPr lang="en-US"/>
              <a:pPr>
                <a:defRPr/>
              </a:pPr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583265F-31CD-944B-8C64-F736A64C9A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82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2289EBD-AA38-A342-8F46-4C68F3AC6E62}" type="datetime1">
              <a:rPr lang="en-US"/>
              <a:pPr>
                <a:defRPr/>
              </a:pPr>
              <a:t>4/7/14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E94F65-F006-F345-BE36-FCD9F8C8F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9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pitchFamily="-1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65" charset="-128"/>
        <a:cs typeface="ヒラギノ角ゴ Pro W3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DF1C20-A47E-5C4A-8AA2-6FF145CB2CE8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7E0F4F6-397A-DB4F-9975-11C0B1C4990A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71550"/>
            <a:ext cx="8228013" cy="1445419"/>
          </a:xfrm>
          <a:prstGeom prst="rect">
            <a:avLst/>
          </a:prstGeo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80982"/>
            <a:ext cx="8228013" cy="800100"/>
          </a:xfrm>
          <a:prstGeom prst="rect">
            <a:avLst/>
          </a:prstGeo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B887A7B-5908-014F-8AAE-1F7362F76B68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DE6FA7-0733-CE4A-A70B-A4ED66C227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3509683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04788"/>
            <a:ext cx="3657600" cy="4389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6803"/>
            <a:ext cx="3509683" cy="25411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619CB2-AE81-5D49-BD41-4CCAE826C5B0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E3E87A8-B380-BA47-8EA0-406CD7F68F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855B178-6897-C846-9FD7-FA8D0F21F626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D64EA03-BD01-1343-9DE1-19421FBE56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857250"/>
            <a:ext cx="4267200" cy="32004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6" y="285751"/>
            <a:ext cx="3635375" cy="1657350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6" y="1986803"/>
            <a:ext cx="3635375" cy="26292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1943100"/>
            <a:ext cx="3505200" cy="26289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6" y="945357"/>
            <a:ext cx="1254125" cy="94059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6" y="571500"/>
            <a:ext cx="2092325" cy="1569244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1926292"/>
            <a:ext cx="8228013" cy="2601656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80160F-568D-024F-8335-8BD058FDF1FA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E950DD-CB45-0E45-A100-CB47277501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05979"/>
            <a:ext cx="1524000" cy="4388644"/>
          </a:xfrm>
          <a:prstGeom prst="rect">
            <a:avLst/>
          </a:prstGeo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2644"/>
            <a:ext cx="6019800" cy="4211732"/>
          </a:xfrm>
          <a:prstGeom prst="rect">
            <a:avLst/>
          </a:prstGeo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6FC90B1-2386-1D41-85B8-9347A4CBDACA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4CE5DB-8480-3D48-BBEA-756594F4CA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077571"/>
            <a:ext cx="7662864" cy="2450377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C7A8030-0FD6-D246-9B42-DB45DC685505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187A894-7C5E-1340-A00F-FF4CD8D1F9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521"/>
            <a:ext cx="6400800" cy="1021556"/>
          </a:xfrm>
          <a:prstGeom prst="rect">
            <a:avLst/>
          </a:prstGeo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2707272"/>
            <a:ext cx="5181601" cy="1125140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pPr/>
              <a:t>4/7/14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9000" y="4767263"/>
            <a:ext cx="144621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E4AAA4-6363-4581-962D-1ACCC2D600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A15492-5B9E-6F43-8E60-A4A9FD086FF3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47C364D-0116-D647-8F6F-5B1FB640FF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1674158"/>
            <a:ext cx="3767328" cy="5715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2370045"/>
            <a:ext cx="3767328" cy="21686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63C1875-5082-DB4F-A9B7-B8DACB88AD4E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3D352A9-19AB-784E-A79E-208455803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88356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3372802"/>
            <a:ext cx="7656512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088356"/>
            <a:ext cx="3767328" cy="243959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A3E085A-081A-084D-8DB5-79122339B9C4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291358-82E3-4442-A59A-8346A78F02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088356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3372802"/>
            <a:ext cx="3767328" cy="11658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85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9B24F7-4F80-BE4A-B8A0-C30B09B13516}" type="datetime1">
              <a:rPr lang="en-US" smtClean="0"/>
              <a:pPr>
                <a:defRPr/>
              </a:pPr>
              <a:t>4/7/14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89613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05300" y="4767263"/>
            <a:ext cx="5334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4371A92-273D-074E-8CC2-33EBC2DEB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503" r:id="rId1"/>
    <p:sldLayoutId id="2147485504" r:id="rId2"/>
    <p:sldLayoutId id="2147485505" r:id="rId3"/>
    <p:sldLayoutId id="2147485506" r:id="rId4"/>
    <p:sldLayoutId id="2147485507" r:id="rId5"/>
    <p:sldLayoutId id="2147485508" r:id="rId6"/>
    <p:sldLayoutId id="2147485509" r:id="rId7"/>
    <p:sldLayoutId id="2147485510" r:id="rId8"/>
    <p:sldLayoutId id="2147485511" r:id="rId9"/>
    <p:sldLayoutId id="2147485512" r:id="rId10"/>
    <p:sldLayoutId id="2147485513" r:id="rId11"/>
    <p:sldLayoutId id="2147485514" r:id="rId12"/>
    <p:sldLayoutId id="2147485515" r:id="rId13"/>
    <p:sldLayoutId id="2147485516" r:id="rId14"/>
    <p:sldLayoutId id="2147485517" r:id="rId15"/>
    <p:sldLayoutId id="2147485518" r:id="rId16"/>
  </p:sldLayoutIdLst>
  <p:transition xmlns:p14="http://schemas.microsoft.com/office/powerpoint/2010/main" spd="slow">
    <p:pull dir="d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6700" cy="52309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02519"/>
          </a:xfrm>
          <a:ln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76200"/>
          </a:effectLst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46C0A"/>
                </a:solidFill>
                <a:latin typeface="Rockwell"/>
                <a:ea typeface="+mj-ea"/>
                <a:cs typeface="Rockwell"/>
              </a:rPr>
              <a:t>This Week </a:t>
            </a:r>
            <a:r>
              <a:rPr lang="en-US" sz="4400" b="1" i="1" normalizeH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46C0A"/>
                </a:solidFill>
                <a:latin typeface="Rockwell"/>
                <a:ea typeface="+mj-ea"/>
                <a:cs typeface="Rockwell"/>
              </a:rPr>
              <a:t>@</a:t>
            </a:r>
            <a:r>
              <a:rPr lang="en-US" sz="6600" b="1" i="1" dirty="0" smtClean="0"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46C0A"/>
                </a:solidFill>
                <a:latin typeface="Rockwell"/>
                <a:ea typeface="+mj-ea"/>
                <a:cs typeface="Rockwell"/>
              </a:rPr>
              <a:t> PPPL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"/>
          <a:stretch/>
        </p:blipFill>
        <p:spPr bwMode="auto">
          <a:xfrm>
            <a:off x="758249" y="1742899"/>
            <a:ext cx="7634817" cy="1524372"/>
          </a:xfrm>
          <a:prstGeom prst="rect">
            <a:avLst/>
          </a:prstGeom>
          <a:noFill/>
          <a:ln>
            <a:noFill/>
          </a:ln>
          <a:effectLst>
            <a:outerShdw blurRad="50800" dist="114300" dir="2700000" rotWithShape="0">
              <a:srgbClr val="000000">
                <a:alpha val="42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3355" y="-23761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0" y="4551820"/>
            <a:ext cx="9144000" cy="673100"/>
          </a:xfrm>
          <a:prstGeom prst="rect">
            <a:avLst/>
          </a:prstGeom>
          <a:solidFill>
            <a:schemeClr val="accent1">
              <a:lumMod val="60000"/>
              <a:lumOff val="40000"/>
              <a:alpha val="32000"/>
            </a:schemeClr>
          </a:solidFill>
          <a:ln>
            <a:noFil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i="1" dirty="0" smtClean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Brought to you by </a:t>
            </a:r>
            <a:r>
              <a:rPr lang="en-US" sz="1600" b="1" i="1" dirty="0">
                <a:ln w="22225" cmpd="sng"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29000"/>
                    </a:srgbClr>
                  </a:outerShdw>
                </a:effectLst>
                <a:latin typeface="Verdana"/>
                <a:cs typeface="Verdana"/>
              </a:rPr>
              <a:t>the PPPL Office of Communications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-12700" y="3855275"/>
            <a:ext cx="9156700" cy="800100"/>
          </a:xfrm>
          <a:noFill/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53975" dist="25400" dir="2700000" sx="101000" sy="101000" algn="tl" rotWithShape="0">
                    <a:srgbClr val="000000"/>
                  </a:outerShdw>
                </a:effectLst>
                <a:latin typeface="Rockwell"/>
                <a:cs typeface="Rockwell"/>
              </a:rPr>
              <a:t>April 7 - 12, 2014</a:t>
            </a:r>
            <a:endParaRPr lang="en-US" sz="3600" b="1" dirty="0">
              <a:effectLst>
                <a:outerShdw blurRad="53975" dist="25400" dir="2700000" sx="101000" sy="101000" algn="tl" rotWithShape="0">
                  <a:srgbClr val="000000"/>
                </a:outerShdw>
              </a:effectLst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2756971"/>
      </p:ext>
    </p:extLst>
  </p:cSld>
  <p:clrMapOvr>
    <a:masterClrMapping/>
  </p:clrMapOvr>
  <p:transition xmlns:p14="http://schemas.microsoft.com/office/powerpoint/2010/main" spd="slow" advClick="0" advTm="21660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1467" y="4927605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42140" y="291804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926581" y="4819531"/>
            <a:ext cx="2924175" cy="23083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900" dirty="0" smtClean="0">
                <a:solidFill>
                  <a:srgbClr val="900023"/>
                </a:solidFill>
                <a:latin typeface="Calibri" charset="0"/>
                <a:cs typeface="+mn-cs"/>
              </a:rPr>
              <a:t>Menu subject to change without notice.</a:t>
            </a:r>
          </a:p>
        </p:txBody>
      </p:sp>
    </p:spTree>
  </p:cSld>
  <p:clrMapOvr>
    <a:masterClrMapping/>
  </p:clrMapOvr>
  <p:transition xmlns:p14="http://schemas.microsoft.com/office/powerpoint/2010/main" spd="slow" advClick="0" advTm="26571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494743-large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" y="268825"/>
            <a:ext cx="9143993" cy="4874675"/>
          </a:xfrm>
          <a:prstGeom prst="rect">
            <a:avLst/>
          </a:prstGeom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APRIL 9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(Coffee/Tea at 4 p.m.) 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" y="2959526"/>
            <a:ext cx="9143991" cy="926407"/>
          </a:xfrm>
          <a:prstGeom prst="rect">
            <a:avLst/>
          </a:prstGeom>
          <a:solidFill>
            <a:srgbClr val="FFFFAF">
              <a:alpha val="84000"/>
            </a:srgb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How Trenton Iron </a:t>
            </a:r>
            <a:r>
              <a:rPr lang="en-US" sz="2800" dirty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and </a:t>
            </a:r>
            <a:r>
              <a:rPr lang="en-US" sz="2800" dirty="0" smtClean="0">
                <a:solidFill>
                  <a:srgbClr val="800000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Steel Innovations Reshaped America</a:t>
            </a:r>
            <a:endParaRPr lang="en-US" sz="2800" dirty="0">
              <a:solidFill>
                <a:srgbClr val="800000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Arial Black"/>
                <a:ea typeface="ＭＳ Ｐゴシック" pitchFamily="1" charset="-128"/>
                <a:cs typeface="Arial Black"/>
              </a:rPr>
              <a:t>Clifford </a:t>
            </a: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Zink </a:t>
            </a: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Independent Historian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6852">
        <p:circle/>
      </p:transition>
    </mc:Choice>
    <mc:Fallback xmlns="">
      <p:transition xmlns:p14="http://schemas.microsoft.com/office/powerpoint/2010/main" spd="slow" advClick="0" advTm="16852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24" y="268825"/>
            <a:ext cx="9075758" cy="4874675"/>
          </a:xfrm>
          <a:prstGeom prst="rect">
            <a:avLst/>
          </a:prstGeom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8" y="3939793"/>
            <a:ext cx="9144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WEDNESDAY</a:t>
            </a:r>
            <a:r>
              <a:rPr lang="en-US" sz="3600" b="1" kern="500" spc="-100" dirty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, </a:t>
            </a:r>
            <a:r>
              <a:rPr lang="en-US" sz="3600" b="1" kern="500" spc="-100" dirty="0" smtClean="0">
                <a:ln w="6350">
                  <a:solidFill>
                    <a:schemeClr val="tx1"/>
                  </a:solidFill>
                </a:ln>
                <a:solidFill>
                  <a:srgbClr val="FF6600"/>
                </a:solidFill>
                <a:latin typeface="Arial Black"/>
                <a:cs typeface="Arial Black"/>
              </a:rPr>
              <a:t>APRIL 16</a:t>
            </a:r>
            <a:endParaRPr lang="en-US" sz="3600" b="1" kern="500" spc="-100" dirty="0">
              <a:ln w="6350">
                <a:solidFill>
                  <a:schemeClr val="tx1"/>
                </a:solidFill>
              </a:ln>
              <a:solidFill>
                <a:srgbClr val="FF6600"/>
              </a:solidFill>
              <a:latin typeface="Arial Black"/>
              <a:cs typeface="Arial Black"/>
            </a:endParaRPr>
          </a:p>
          <a:p>
            <a:pPr algn="ctr">
              <a:defRPr/>
            </a:pP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4:15 p.m. </a:t>
            </a:r>
            <a:r>
              <a:rPr lang="en-US" sz="1800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(Coffee/Tea at 4 p.m.) • </a:t>
            </a:r>
            <a:r>
              <a:rPr lang="en-US" sz="1800" b="1" dirty="0" smtClean="0">
                <a:ln w="3175">
                  <a:noFill/>
                </a:ln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Bookman Old Style"/>
                <a:cs typeface="Bookman Old Style"/>
              </a:rPr>
              <a:t>M.B.G. Auditorium</a:t>
            </a:r>
            <a:endParaRPr lang="en-US" sz="1800" b="1" dirty="0">
              <a:ln w="3175">
                <a:noFill/>
              </a:ln>
              <a:effectLst>
                <a:glow rad="101600">
                  <a:schemeClr val="bg1">
                    <a:alpha val="75000"/>
                  </a:schemeClr>
                </a:glow>
              </a:effectLst>
              <a:latin typeface="Bookman Old Style"/>
              <a:cs typeface="Bookman Old Style"/>
            </a:endParaRPr>
          </a:p>
        </p:txBody>
      </p:sp>
      <p:pic>
        <p:nvPicPr>
          <p:cNvPr id="3" name="Picture 2" descr="Colloquium.a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47" y="279400"/>
            <a:ext cx="7329706" cy="1208594"/>
          </a:xfrm>
          <a:prstGeom prst="rect">
            <a:avLst/>
          </a:prstGeom>
          <a:effectLst>
            <a:glow rad="381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8133" y="1957713"/>
            <a:ext cx="5130800" cy="1465016"/>
          </a:xfrm>
          <a:prstGeom prst="rect">
            <a:avLst/>
          </a:prstGeom>
          <a:solidFill>
            <a:schemeClr val="bg1">
              <a:alpha val="84000"/>
            </a:schemeClr>
          </a:solidFill>
          <a:ln w="28575" cmpd="sng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h="114300"/>
          </a:sp3d>
        </p:spPr>
        <p:txBody>
          <a:bodyPr wrap="square" lIns="0" tIns="54864" rIns="0" bIns="146304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Extreme Global Warming: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0000FF"/>
                </a:solidFill>
                <a:latin typeface="Abadi MT Condensed Extra Bold"/>
                <a:ea typeface="ＭＳ Ｐゴシック" pitchFamily="1" charset="-128"/>
                <a:cs typeface="Abadi MT Condensed Extra Bold"/>
              </a:rPr>
              <a:t>Examples from the Past</a:t>
            </a:r>
            <a:endParaRPr lang="en-US" sz="2800" dirty="0">
              <a:solidFill>
                <a:srgbClr val="0000FF"/>
              </a:solidFill>
              <a:latin typeface="Abadi MT Condensed Extra Bold"/>
              <a:ea typeface="ＭＳ Ｐゴシック" pitchFamily="1" charset="-128"/>
              <a:cs typeface="Abadi MT Condensed Extra Bold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Arial Black"/>
                <a:ea typeface="ＭＳ Ｐゴシック" pitchFamily="1" charset="-128"/>
                <a:cs typeface="Arial Black"/>
              </a:rPr>
              <a:t>Mark </a:t>
            </a:r>
            <a:r>
              <a:rPr lang="en-US" sz="1400" dirty="0" err="1" smtClean="0">
                <a:latin typeface="Arial Black"/>
                <a:ea typeface="ＭＳ Ｐゴシック" pitchFamily="1" charset="-128"/>
                <a:cs typeface="Arial Black"/>
              </a:rPr>
              <a:t>Pagani</a:t>
            </a:r>
            <a:endParaRPr lang="en-US" sz="1400" dirty="0" smtClean="0">
              <a:latin typeface="Arial Black"/>
              <a:ea typeface="ＭＳ Ｐゴシック" pitchFamily="1" charset="-128"/>
              <a:cs typeface="Arial Black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rgbClr val="010236"/>
                </a:solidFill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Yale University</a:t>
            </a:r>
            <a:endParaRPr lang="en-US" sz="1200" dirty="0">
              <a:solidFill>
                <a:srgbClr val="010236"/>
              </a:solidFill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7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6508">
        <p:circle/>
      </p:transition>
    </mc:Choice>
    <mc:Fallback xmlns="">
      <p:transition xmlns:p14="http://schemas.microsoft.com/office/powerpoint/2010/main" spd="slow" advClick="0" advTm="16508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/>
            </a:gs>
            <a:gs pos="100000">
              <a:srgbClr val="FF6600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6450" y="793750"/>
            <a:ext cx="2794000" cy="332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137160" bIns="45720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UPCOMING EVENTS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pic>
        <p:nvPicPr>
          <p:cNvPr id="11" name="Picture 10" descr="PPPL-LOGO-FNL-158-Y-GRADIENT-KW-LMC_TRANSPARENT.png"/>
          <p:cNvPicPr>
            <a:picLocks noChangeAspect="1"/>
          </p:cNvPicPr>
          <p:nvPr/>
        </p:nvPicPr>
        <p:blipFill rotWithShape="1">
          <a:blip r:embed="rId4" cstate="screen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9017" y="2940014"/>
            <a:ext cx="2112433" cy="21336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420" y="596753"/>
            <a:ext cx="845938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9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“How Trenton Iron and Steel Innovations Reshaped America”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Monday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14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“Fusion through the Eyes of a Fusion Journalist”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16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“Extreme Global Warming: Examples from the past”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Thursday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17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Colloquium • 4:15 pm. – MBG Auditorium – </a:t>
            </a:r>
            <a:r>
              <a:rPr lang="en-US" sz="1400" dirty="0" smtClean="0"/>
              <a:t>“Toward </a:t>
            </a:r>
            <a:r>
              <a:rPr lang="en-US" sz="1400" dirty="0"/>
              <a:t>Diversity in Flatland: Controlled Synthesis of 2D Alloys &amp; </a:t>
            </a:r>
            <a:r>
              <a:rPr lang="en-US" sz="1400" dirty="0" err="1" smtClean="0"/>
              <a:t>Heterostructures</a:t>
            </a:r>
            <a:r>
              <a:rPr lang="en-US" sz="1400" dirty="0" smtClean="0"/>
              <a:t>”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Tuesday, </a:t>
            </a:r>
            <a:r>
              <a:rPr lang="en-US" sz="1800" b="1" dirty="0">
                <a:latin typeface="Arial Black"/>
                <a:cs typeface="Arial Black"/>
              </a:rPr>
              <a:t>April </a:t>
            </a:r>
            <a:r>
              <a:rPr lang="en-US" sz="1800" b="1" dirty="0" smtClean="0">
                <a:latin typeface="Arial Black"/>
                <a:cs typeface="Arial Black"/>
              </a:rPr>
              <a:t>22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</a:t>
            </a:r>
            <a:r>
              <a:rPr lang="en-US" sz="1400" dirty="0" smtClean="0"/>
              <a:t>Earth </a:t>
            </a:r>
            <a:r>
              <a:rPr lang="en-US" sz="1400" dirty="0"/>
              <a:t>Day </a:t>
            </a:r>
            <a:r>
              <a:rPr lang="en-US" sz="1400" dirty="0" smtClean="0"/>
              <a:t>Grounds Cleanup – Volunteers needed – Free lunch for all volunteers</a:t>
            </a:r>
            <a:endParaRPr lang="en-US" sz="1400" dirty="0"/>
          </a:p>
          <a:p>
            <a:r>
              <a:rPr lang="en-US" sz="1800" b="1" dirty="0" smtClean="0">
                <a:latin typeface="Arial Black"/>
                <a:cs typeface="Arial Black"/>
              </a:rPr>
              <a:t>Wednesday</a:t>
            </a:r>
            <a:r>
              <a:rPr lang="en-US" sz="1800" b="1" dirty="0">
                <a:latin typeface="Arial Black"/>
                <a:cs typeface="Arial Black"/>
              </a:rPr>
              <a:t>, </a:t>
            </a:r>
            <a:r>
              <a:rPr lang="en-US" sz="1800" b="1" dirty="0" smtClean="0">
                <a:latin typeface="Arial Black"/>
                <a:cs typeface="Arial Black"/>
              </a:rPr>
              <a:t>April 23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/>
              <a:t>PPPL </a:t>
            </a:r>
            <a:r>
              <a:rPr lang="en-US" sz="1400" dirty="0" smtClean="0"/>
              <a:t>Celebrates Earth Day – Guest speakers, displays, activities, Green Machine Awards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Sunday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27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Annual </a:t>
            </a:r>
            <a:r>
              <a:rPr lang="en-US" sz="1400" dirty="0" err="1" smtClean="0"/>
              <a:t>Communiversity</a:t>
            </a:r>
            <a:r>
              <a:rPr lang="en-US" sz="1400" dirty="0" smtClean="0"/>
              <a:t> Festival – 1 to 6 p.m. – Downtown Princeton – Featuring PPPL Displays</a:t>
            </a:r>
          </a:p>
          <a:p>
            <a:r>
              <a:rPr lang="en-US" sz="1800" b="1" dirty="0" smtClean="0">
                <a:latin typeface="Arial Black"/>
                <a:cs typeface="Arial Black"/>
              </a:rPr>
              <a:t>Tuesday</a:t>
            </a:r>
            <a:r>
              <a:rPr lang="en-US" sz="1800" b="1" dirty="0">
                <a:latin typeface="Arial Black"/>
                <a:cs typeface="Arial Black"/>
              </a:rPr>
              <a:t>, April </a:t>
            </a:r>
            <a:r>
              <a:rPr lang="en-US" sz="1800" b="1" dirty="0" smtClean="0">
                <a:latin typeface="Arial Black"/>
                <a:cs typeface="Arial Black"/>
              </a:rPr>
              <a:t>29</a:t>
            </a:r>
            <a:endParaRPr lang="en-US" sz="1800" b="1" dirty="0">
              <a:latin typeface="Arial Black"/>
              <a:cs typeface="Arial Black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State of the Laboratory Address </a:t>
            </a:r>
            <a:r>
              <a:rPr lang="en-US" sz="1400" dirty="0"/>
              <a:t>– </a:t>
            </a:r>
            <a:r>
              <a:rPr lang="en-US" sz="1400" dirty="0" smtClean="0"/>
              <a:t>1:30 p.m. – </a:t>
            </a:r>
            <a:r>
              <a:rPr lang="en-US" sz="1400" dirty="0"/>
              <a:t>MBG Auditorium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400" dirty="0" smtClean="0"/>
              <a:t> 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85951"/>
      </p:ext>
    </p:extLst>
  </p:cSld>
  <p:clrMapOvr>
    <a:masterClrMapping/>
  </p:clrMapOvr>
  <p:transition xmlns:p14="http://schemas.microsoft.com/office/powerpoint/2010/main" spd="slow" advClick="0" advTm="43277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3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3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3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4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3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A0318_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900" y="217960"/>
            <a:ext cx="6403848" cy="4318001"/>
          </a:xfrm>
          <a:prstGeom prst="rect">
            <a:avLst/>
          </a:prstGeom>
          <a:ln w="19050" cmpd="sng"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0" y="4544424"/>
            <a:ext cx="9144000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Robert Cutler Receives Presidential Achievement Award from Princeton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2737643"/>
      </p:ext>
    </p:extLst>
  </p:cSld>
  <p:clrMapOvr>
    <a:masterClrMapping/>
  </p:clrMapOvr>
  <p:transition xmlns:p14="http://schemas.microsoft.com/office/powerpoint/2010/main" spd="slow" advTm="17664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0D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 (13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0"/>
            <a:ext cx="7597489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2318805"/>
      </p:ext>
    </p:extLst>
  </p:cSld>
  <p:clrMapOvr>
    <a:masterClrMapping/>
  </p:clrMapOvr>
  <p:transition xmlns:p14="http://schemas.microsoft.com/office/powerpoint/2010/main" spd="slow" advTm="20156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810" y="953070"/>
            <a:ext cx="7848602" cy="5847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Cooper Black"/>
                <a:cs typeface="Cooper Black"/>
              </a:rPr>
              <a:t>Welcome New PPPL Employees…</a:t>
            </a:r>
            <a:endParaRPr lang="en-US" sz="3200" b="1" dirty="0">
              <a:solidFill>
                <a:schemeClr val="bg1"/>
              </a:solidFill>
              <a:latin typeface="Cooper Black"/>
              <a:cs typeface="Cooper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67" y="1639446"/>
            <a:ext cx="1876784" cy="257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267" y="1537846"/>
            <a:ext cx="2081524" cy="26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8083">
        <p:circle/>
      </p:transition>
    </mc:Choice>
    <mc:Fallback xmlns="">
      <p:transition xmlns:p14="http://schemas.microsoft.com/office/powerpoint/2010/main" spd="slow" advClick="0" advTm="18083">
        <p:circl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5283783"/>
            <a:chOff x="0" y="0"/>
            <a:chExt cx="9144000" cy="5283783"/>
          </a:xfrm>
        </p:grpSpPr>
        <p:sp>
          <p:nvSpPr>
            <p:cNvPr id="8" name="TextBox 7"/>
            <p:cNvSpPr txBox="1"/>
            <p:nvPr/>
          </p:nvSpPr>
          <p:spPr>
            <a:xfrm>
              <a:off x="0" y="2144462"/>
              <a:ext cx="9144000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Volunteers </a:t>
              </a:r>
              <a:r>
                <a:rPr lang="en-US" sz="28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needed for </a:t>
              </a:r>
              <a:endParaRPr lang="en-US" sz="2800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sz="3200" b="1" i="1" cap="all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PPPL’s Earth Day Grounds </a:t>
              </a:r>
              <a:r>
                <a:rPr lang="en-US" sz="3200" b="1" i="1" cap="all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Clean-Up</a:t>
              </a:r>
              <a:r>
                <a:rPr lang="en-US" b="1" i="1" cap="all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 </a:t>
              </a:r>
              <a:endParaRPr lang="en-US" b="1" i="1" cap="all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on Tuesday, April 22 </a:t>
              </a: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Free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lunch for all volunteers! </a:t>
              </a:r>
              <a:endParaRPr lang="en-US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To </a:t>
              </a:r>
              <a:r>
                <a:rPr lang="en-US" b="1" i="1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sign up call </a:t>
              </a: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Joanne at 3380 or sign </a:t>
              </a:r>
              <a:r>
                <a:rPr lang="en-US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up </a:t>
              </a: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online at  </a:t>
              </a:r>
            </a:p>
            <a:p>
              <a:pPr algn="ctr">
                <a:spcAft>
                  <a:spcPts val="0"/>
                </a:spcAft>
              </a:pPr>
              <a:r>
                <a:rPr lang="en-US" sz="1400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https</a:t>
              </a:r>
              <a:r>
                <a:rPr lang="en-US" sz="14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://</a:t>
              </a:r>
              <a:r>
                <a:rPr lang="en-US" sz="1400" b="1" i="1" dirty="0" err="1">
                  <a:solidFill>
                    <a:srgbClr val="008000"/>
                  </a:solidFill>
                  <a:latin typeface="Bookman Old Style"/>
                  <a:cs typeface="Bookman Old Style"/>
                </a:rPr>
                <a:t>docs.google.com</a:t>
              </a:r>
              <a:r>
                <a:rPr lang="en-US" sz="14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/a/</a:t>
              </a:r>
              <a:r>
                <a:rPr lang="en-US" sz="1400" b="1" i="1" dirty="0" err="1">
                  <a:solidFill>
                    <a:srgbClr val="008000"/>
                  </a:solidFill>
                  <a:latin typeface="Bookman Old Style"/>
                  <a:cs typeface="Bookman Old Style"/>
                </a:rPr>
                <a:t>pppl.gov</a:t>
              </a:r>
              <a:r>
                <a:rPr lang="en-US" sz="14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/forms/d/</a:t>
              </a:r>
              <a:r>
                <a:rPr lang="en-US" sz="1400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1iJzmosiQFDWfJ6T5ZvBUoziy7C8wcLUwmmqDMTYx9I</a:t>
              </a:r>
              <a:r>
                <a:rPr lang="en-US" sz="1400" b="1" i="1" dirty="0">
                  <a:solidFill>
                    <a:srgbClr val="008000"/>
                  </a:solidFill>
                  <a:latin typeface="Bookman Old Style"/>
                  <a:cs typeface="Bookman Old Style"/>
                </a:rPr>
                <a:t>/</a:t>
              </a:r>
              <a:r>
                <a:rPr lang="en-US" sz="1400" b="1" i="1" dirty="0" err="1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viewform</a:t>
              </a:r>
              <a:endPara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endParaRPr lang="en-US" sz="1400" b="1" i="1" dirty="0" smtClean="0">
                <a:solidFill>
                  <a:srgbClr val="008000"/>
                </a:solidFill>
                <a:latin typeface="Bookman Old Style"/>
                <a:cs typeface="Bookman Old Style"/>
              </a:endParaRPr>
            </a:p>
            <a:p>
              <a:pPr algn="ctr">
                <a:spcAft>
                  <a:spcPts val="0"/>
                </a:spcAft>
              </a:pPr>
              <a:r>
                <a:rPr lang="en-US" b="1" i="1" dirty="0" smtClean="0">
                  <a:solidFill>
                    <a:srgbClr val="008000"/>
                  </a:solidFill>
                  <a:latin typeface="Bookman Old Style"/>
                  <a:cs typeface="Bookman Old Style"/>
                </a:rPr>
                <a:t> </a:t>
              </a:r>
              <a:endParaRPr lang="en-US" i="1" dirty="0">
                <a:solidFill>
                  <a:srgbClr val="008000"/>
                </a:solidFill>
                <a:latin typeface="Bookman Old Style"/>
                <a:cs typeface="Bookman Old Style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0" y="0"/>
              <a:ext cx="9144000" cy="1782531"/>
              <a:chOff x="0" y="0"/>
              <a:chExt cx="9144000" cy="1782531"/>
            </a:xfrm>
          </p:grpSpPr>
          <p:pic>
            <p:nvPicPr>
              <p:cNvPr id="6" name="Picture 5" descr="13A0417_077.jpg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0" y="0"/>
                <a:ext cx="2949546" cy="1780295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  <p:pic>
            <p:nvPicPr>
              <p:cNvPr id="7" name="Picture 6" descr="13A0417_118.jpg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87633" y="1"/>
                <a:ext cx="2256367" cy="1782530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  <p:pic>
            <p:nvPicPr>
              <p:cNvPr id="9" name="Picture 8" descr="13A0417_065.jp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12166" y="1"/>
                <a:ext cx="2675467" cy="1781861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  <p:pic>
            <p:nvPicPr>
              <p:cNvPr id="10" name="Picture 9" descr="13A0417_044.jp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9546" y="1"/>
                <a:ext cx="1262620" cy="1780294"/>
              </a:xfrm>
              <a:prstGeom prst="rect">
                <a:avLst/>
              </a:prstGeom>
              <a:ln w="28575" cmpd="sng">
                <a:solidFill>
                  <a:srgbClr val="008000"/>
                </a:solidFill>
              </a:ln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589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270">
        <p:split orient="vert"/>
      </p:transition>
    </mc:Choice>
    <mc:Fallback xmlns="">
      <p:transition xmlns:p14="http://schemas.microsoft.com/office/powerpoint/2010/main" spd="slow" advClick="0" advTm="1427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51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4906"/>
      </p:ext>
    </p:extLst>
  </p:cSld>
  <p:clrMapOvr>
    <a:masterClrMapping/>
  </p:clrMapOvr>
  <p:transition xmlns:p14="http://schemas.microsoft.com/office/powerpoint/2010/main" spd="slow" advTm="21564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:|6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119525</TotalTime>
  <Words>346</Words>
  <Application>Microsoft Macintosh PowerPoint</Application>
  <PresentationFormat>On-screen Show (16:9)</PresentationFormat>
  <Paragraphs>44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Genesis</vt:lpstr>
      <vt:lpstr>This Week @ PPPL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Princeton Plasma Physics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Week @ PPPL</dc:title>
  <dc:subject/>
  <dc:creator>Gregory J. Czechowicz</dc:creator>
  <cp:keywords/>
  <dc:description/>
  <cp:lastModifiedBy>Gregory J. Czechowicz</cp:lastModifiedBy>
  <cp:revision>1996</cp:revision>
  <cp:lastPrinted>2012-11-12T18:02:51Z</cp:lastPrinted>
  <dcterms:created xsi:type="dcterms:W3CDTF">2012-10-22T15:52:33Z</dcterms:created>
  <dcterms:modified xsi:type="dcterms:W3CDTF">2014-04-07T13:47:56Z</dcterms:modified>
  <cp:category/>
</cp:coreProperties>
</file>