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5502" r:id="rId1"/>
  </p:sldMasterIdLst>
  <p:notesMasterIdLst>
    <p:notesMasterId r:id="rId13"/>
  </p:notesMasterIdLst>
  <p:handoutMasterIdLst>
    <p:handoutMasterId r:id="rId14"/>
  </p:handoutMasterIdLst>
  <p:sldIdLst>
    <p:sldId id="479" r:id="rId2"/>
    <p:sldId id="502" r:id="rId3"/>
    <p:sldId id="509" r:id="rId4"/>
    <p:sldId id="475" r:id="rId5"/>
    <p:sldId id="507" r:id="rId6"/>
    <p:sldId id="510" r:id="rId7"/>
    <p:sldId id="508" r:id="rId8"/>
    <p:sldId id="439" r:id="rId9"/>
    <p:sldId id="505" r:id="rId10"/>
    <p:sldId id="504" r:id="rId11"/>
    <p:sldId id="340" r:id="rId12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loop="1" showNarration="1">
    <p:kiosk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CDF"/>
    <a:srgbClr val="FFFFAF"/>
    <a:srgbClr val="E40D41"/>
    <a:srgbClr val="00003E"/>
    <a:srgbClr val="00005D"/>
    <a:srgbClr val="00C300"/>
    <a:srgbClr val="FF8F00"/>
    <a:srgbClr val="76001D"/>
    <a:srgbClr val="900023"/>
    <a:srgbClr val="9900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8" autoAdjust="0"/>
    <p:restoredTop sz="99224" autoAdjust="0"/>
  </p:normalViewPr>
  <p:slideViewPr>
    <p:cSldViewPr snapToGrid="0" snapToObjects="1">
      <p:cViewPr>
        <p:scale>
          <a:sx n="150" d="100"/>
          <a:sy n="150" d="100"/>
        </p:scale>
        <p:origin x="-1648" y="-2648"/>
      </p:cViewPr>
      <p:guideLst>
        <p:guide orient="horz" pos="3239"/>
        <p:guide pos="287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6" d="100"/>
          <a:sy n="86" d="100"/>
        </p:scale>
        <p:origin x="-376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9C53DCE-FBFC-F342-AFA5-6F077C71EE7E}" type="datetime1">
              <a:rPr lang="en-US"/>
              <a:pPr>
                <a:defRPr/>
              </a:pPr>
              <a:t>4/11/14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583265F-31CD-944B-8C64-F736A64C9A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1829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2289EBD-AA38-A342-8F46-4C68F3AC6E62}" type="datetime1">
              <a:rPr lang="en-US"/>
              <a:pPr>
                <a:defRPr/>
              </a:pPr>
              <a:t>4/11/14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8E94F65-F006-F345-BE36-FCD9F8C8FE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0493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5" charset="-128"/>
        <a:cs typeface="ヒラギノ角ゴ Pro W3" pitchFamily="-1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5" charset="-128"/>
        <a:cs typeface="ヒラギノ角ゴ Pro W3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5" charset="-128"/>
        <a:cs typeface="ヒラギノ角ゴ Pro W3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BDF1C20-A47E-5C4A-8AA2-6FF145CB2CE8}" type="slidenum">
              <a:rPr lang="en-US" sz="1200"/>
              <a:pPr eaLnBrk="1" hangingPunct="1"/>
              <a:t>1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7E0F4F6-397A-DB4F-9975-11C0B1C4990A}" type="slidenum">
              <a:rPr lang="en-US" sz="1200"/>
              <a:pPr eaLnBrk="1" hangingPunct="1"/>
              <a:t>11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971550"/>
            <a:ext cx="8228013" cy="1445419"/>
          </a:xfrm>
          <a:prstGeom prst="rect">
            <a:avLst/>
          </a:prstGeom>
        </p:spPr>
        <p:txBody>
          <a:bodyPr tIns="0" bIns="0"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480982"/>
            <a:ext cx="8228013" cy="800100"/>
          </a:xfrm>
          <a:prstGeom prst="rect">
            <a:avLst/>
          </a:prstGeo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1A24CD3-204F-4468-8EE4-28A6668D006A}" type="datetimeFigureOut">
              <a:rPr lang="en-US" smtClean="0"/>
              <a:pPr/>
              <a:t>4/11/14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B887A7B-5908-014F-8AAE-1F7362F76B68}" type="datetime1">
              <a:rPr lang="en-US" smtClean="0"/>
              <a:pPr>
                <a:defRPr/>
              </a:pPr>
              <a:t>4/11/14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0DE6FA7-0733-CE4A-A70B-A4ED66C227F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1"/>
            <a:ext cx="3509683" cy="1657350"/>
          </a:xfrm>
          <a:prstGeom prst="rect">
            <a:avLst/>
          </a:prstGeo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04788"/>
            <a:ext cx="3657600" cy="438983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86803"/>
            <a:ext cx="3509683" cy="25411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D619CB2-AE81-5D49-BD41-4CCAE826C5B0}" type="datetime1">
              <a:rPr lang="en-US" smtClean="0"/>
              <a:pPr>
                <a:defRPr/>
              </a:pPr>
              <a:t>4/11/14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E3E87A8-B380-BA47-8EA0-406CD7F68FD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6" y="285751"/>
            <a:ext cx="3635375" cy="1657350"/>
          </a:xfrm>
          <a:prstGeom prst="rect">
            <a:avLst/>
          </a:prstGeo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6" y="1986803"/>
            <a:ext cx="3635375" cy="2629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855B178-6897-C846-9FD7-FA8D0F21F626}" type="datetime1">
              <a:rPr lang="en-US" smtClean="0"/>
              <a:pPr>
                <a:defRPr/>
              </a:pPr>
              <a:t>4/11/14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D64EA03-BD01-1343-9DE1-19421FBE563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857250"/>
            <a:ext cx="4267200" cy="32004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6" y="285751"/>
            <a:ext cx="3635375" cy="1657350"/>
          </a:xfrm>
          <a:prstGeom prst="rect">
            <a:avLst/>
          </a:prstGeo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6" y="1986803"/>
            <a:ext cx="3635375" cy="2629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A3E085A-081A-084D-8DB5-79122339B9C4}" type="datetime1">
              <a:rPr lang="en-US" smtClean="0"/>
              <a:pPr>
                <a:defRPr/>
              </a:pPr>
              <a:t>4/11/14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2291358-82E3-4442-A59A-8346A78F027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1943100"/>
            <a:ext cx="3505200" cy="26289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6" y="945357"/>
            <a:ext cx="1254125" cy="940594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6" y="571500"/>
            <a:ext cx="2092325" cy="1569244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1926292"/>
            <a:ext cx="8228013" cy="2601656"/>
          </a:xfrm>
          <a:prstGeom prst="rect">
            <a:avLst/>
          </a:prstGeom>
        </p:spPr>
        <p:txBody>
          <a:bodyPr vert="eaVert"/>
          <a:lstStyle>
            <a:lvl5pPr>
              <a:defRPr/>
            </a:lvl5pPr>
            <a:lvl6pPr marL="1719072">
              <a:defRPr/>
            </a:lvl6pPr>
            <a:lvl7pPr marL="1719072">
              <a:defRPr/>
            </a:lvl7pPr>
            <a:lvl8pPr marL="1719072">
              <a:defRPr/>
            </a:lvl8pPr>
            <a:lvl9pPr marL="1719072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C80160F-568D-024F-8335-8BD058FDF1FA}" type="datetime1">
              <a:rPr lang="en-US" smtClean="0"/>
              <a:pPr>
                <a:defRPr/>
              </a:pPr>
              <a:t>4/11/14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9E950DD-CB45-0E45-A100-CB472775017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05979"/>
            <a:ext cx="1524000" cy="4388644"/>
          </a:xfrm>
          <a:prstGeom prst="rect">
            <a:avLst/>
          </a:prstGeo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12644"/>
            <a:ext cx="6019800" cy="4211732"/>
          </a:xfrm>
          <a:prstGeom prst="rect">
            <a:avLst/>
          </a:prstGeo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6FC90B1-2386-1D41-85B8-9347A4CBDACA}" type="datetime1">
              <a:rPr lang="en-US" smtClean="0"/>
              <a:pPr>
                <a:defRPr/>
              </a:pPr>
              <a:t>4/11/14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14CE5DB-8480-3D48-BBEA-756594F4CA7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A3E085A-081A-084D-8DB5-79122339B9C4}" type="datetime1">
              <a:rPr lang="en-US" smtClean="0"/>
              <a:pPr>
                <a:defRPr/>
              </a:pPr>
              <a:t>4/11/14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2291358-82E3-4442-A59A-8346A78F027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2077571"/>
            <a:ext cx="7662864" cy="2450377"/>
          </a:xfrm>
          <a:prstGeom prst="rect">
            <a:avLst/>
          </a:prstGeo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C7A8030-0FD6-D246-9B42-DB45DC685505}" type="datetime1">
              <a:rPr lang="en-US" smtClean="0"/>
              <a:pPr>
                <a:defRPr/>
              </a:pPr>
              <a:t>4/11/14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187A894-7C5E-1340-A00F-FF4CD8D1F9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7521"/>
            <a:ext cx="6400800" cy="1021556"/>
          </a:xfrm>
          <a:prstGeom prst="rect">
            <a:avLst/>
          </a:prstGeo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2707272"/>
            <a:ext cx="5181601" cy="1125140"/>
          </a:xfrm>
          <a:prstGeom prst="rect">
            <a:avLst/>
          </a:prstGeom>
        </p:spPr>
        <p:txBody>
          <a:bodyPr anchor="t" anchorCtr="0"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A24CD3-204F-4468-8EE4-28A6668D006A}" type="datetimeFigureOut">
              <a:rPr lang="en-US" smtClean="0"/>
              <a:pPr/>
              <a:t>4/11/14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9000" y="4767263"/>
            <a:ext cx="1446213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E4AAA4-6363-4581-962D-1ACCC2D600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088356"/>
            <a:ext cx="3767328" cy="2439591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088356"/>
            <a:ext cx="3767328" cy="2439591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tabLst/>
              <a:defRPr sz="1600"/>
            </a:lvl6pPr>
            <a:lvl7pPr marL="2173288" indent="-227013">
              <a:tabLst/>
              <a:defRPr sz="1600"/>
            </a:lvl7pPr>
            <a:lvl8pPr marL="2398713" indent="-227013">
              <a:tabLst/>
              <a:defRPr sz="1600"/>
            </a:lvl8pPr>
            <a:lvl9pPr marL="2625725" indent="-227013">
              <a:tabLst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FA15492-5B9E-6F43-8E60-A4A9FD086FF3}" type="datetime1">
              <a:rPr lang="en-US" smtClean="0"/>
              <a:pPr>
                <a:defRPr/>
              </a:pPr>
              <a:t>4/11/14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47C364D-0116-D647-8F6F-5B1FB640FF9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674158"/>
            <a:ext cx="3767328" cy="5715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2370045"/>
            <a:ext cx="3767328" cy="216861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1674158"/>
            <a:ext cx="3767328" cy="5715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2370045"/>
            <a:ext cx="3767328" cy="216861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63C1875-5082-DB4F-A9B7-B8DACB88AD4E}" type="datetime1">
              <a:rPr lang="en-US" smtClean="0"/>
              <a:pPr>
                <a:defRPr/>
              </a:pPr>
              <a:t>4/11/14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3D352A9-19AB-784E-A79E-208455803DA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088356"/>
            <a:ext cx="7656512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A3E085A-081A-084D-8DB5-79122339B9C4}" type="datetime1">
              <a:rPr lang="en-US" smtClean="0"/>
              <a:pPr>
                <a:defRPr/>
              </a:pPr>
              <a:t>4/11/14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2291358-82E3-4442-A59A-8346A78F027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3372802"/>
            <a:ext cx="7656512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088356"/>
            <a:ext cx="3767328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A3E085A-081A-084D-8DB5-79122339B9C4}" type="datetime1">
              <a:rPr lang="en-US" smtClean="0"/>
              <a:pPr>
                <a:defRPr/>
              </a:pPr>
              <a:t>4/11/14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2291358-82E3-4442-A59A-8346A78F027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3372802"/>
            <a:ext cx="3767328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2088356"/>
            <a:ext cx="3767328" cy="2439591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088356"/>
            <a:ext cx="3767328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A3E085A-081A-084D-8DB5-79122339B9C4}" type="datetime1">
              <a:rPr lang="en-US" smtClean="0"/>
              <a:pPr>
                <a:defRPr/>
              </a:pPr>
              <a:t>4/11/14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2291358-82E3-4442-A59A-8346A78F027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3372802"/>
            <a:ext cx="3767328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9775" y="2088356"/>
            <a:ext cx="3767328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39775" y="3372802"/>
            <a:ext cx="3767328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79B24F7-4F80-BE4A-B8A0-C30B09B13516}" type="datetime1">
              <a:rPr lang="en-US" smtClean="0"/>
              <a:pPr>
                <a:defRPr/>
              </a:pPr>
              <a:t>4/11/14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4371A92-273D-074E-8CC2-33EBC2DEBFC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503" r:id="rId1"/>
    <p:sldLayoutId id="2147485504" r:id="rId2"/>
    <p:sldLayoutId id="2147485505" r:id="rId3"/>
    <p:sldLayoutId id="2147485506" r:id="rId4"/>
    <p:sldLayoutId id="2147485507" r:id="rId5"/>
    <p:sldLayoutId id="2147485508" r:id="rId6"/>
    <p:sldLayoutId id="2147485509" r:id="rId7"/>
    <p:sldLayoutId id="2147485510" r:id="rId8"/>
    <p:sldLayoutId id="2147485511" r:id="rId9"/>
    <p:sldLayoutId id="2147485512" r:id="rId10"/>
    <p:sldLayoutId id="2147485513" r:id="rId11"/>
    <p:sldLayoutId id="2147485514" r:id="rId12"/>
    <p:sldLayoutId id="2147485515" r:id="rId13"/>
    <p:sldLayoutId id="2147485516" r:id="rId14"/>
    <p:sldLayoutId id="2147485517" r:id="rId15"/>
    <p:sldLayoutId id="2147485518" r:id="rId16"/>
  </p:sldLayoutIdLst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" pitchFamily="2" charset="2"/>
        <a:buChar char="S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Relationship Id="rId3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Relationship Id="rId3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Relationship Id="rId3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Relationship Id="rId3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5" Type="http://schemas.openxmlformats.org/officeDocument/2006/relationships/image" Target="../media/image22.jpeg"/><Relationship Id="rId6" Type="http://schemas.openxmlformats.org/officeDocument/2006/relationships/image" Target="../media/image23.jpeg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56700" cy="52309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102519"/>
          </a:xfrm>
          <a:ln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76200"/>
          </a:effectLst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600" b="1" i="1" dirty="0" smtClean="0"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E46C0A"/>
                </a:solidFill>
                <a:latin typeface="Rockwell"/>
                <a:ea typeface="+mj-ea"/>
                <a:cs typeface="Rockwell"/>
              </a:rPr>
              <a:t>This Week </a:t>
            </a:r>
            <a:r>
              <a:rPr lang="en-US" sz="4400" b="1" i="1" normalizeH="1" dirty="0" smtClean="0"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E46C0A"/>
                </a:solidFill>
                <a:latin typeface="Rockwell"/>
                <a:ea typeface="+mj-ea"/>
                <a:cs typeface="Rockwell"/>
              </a:rPr>
              <a:t>@</a:t>
            </a:r>
            <a:r>
              <a:rPr lang="en-US" sz="6600" b="1" i="1" dirty="0" smtClean="0"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E46C0A"/>
                </a:solidFill>
                <a:latin typeface="Rockwell"/>
                <a:ea typeface="+mj-ea"/>
                <a:cs typeface="Rockwell"/>
              </a:rPr>
              <a:t> PPPL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338"/>
          <a:stretch/>
        </p:blipFill>
        <p:spPr bwMode="auto">
          <a:xfrm>
            <a:off x="758249" y="1742899"/>
            <a:ext cx="7634817" cy="1524372"/>
          </a:xfrm>
          <a:prstGeom prst="rect">
            <a:avLst/>
          </a:prstGeom>
          <a:noFill/>
          <a:ln>
            <a:noFill/>
          </a:ln>
          <a:effectLst>
            <a:outerShdw blurRad="50800" dist="114300" dir="2700000" rotWithShape="0">
              <a:srgbClr val="00000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153355" y="-237613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0" y="4551820"/>
            <a:ext cx="9144000" cy="673100"/>
          </a:xfrm>
          <a:prstGeom prst="rect">
            <a:avLst/>
          </a:prstGeom>
          <a:solidFill>
            <a:schemeClr val="accent1">
              <a:lumMod val="60000"/>
              <a:lumOff val="40000"/>
              <a:alpha val="32000"/>
            </a:schemeClr>
          </a:solidFill>
          <a:ln>
            <a:noFill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1600" b="1" i="1" dirty="0" smtClean="0">
                <a:ln w="22225" cmpd="sng"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29000"/>
                    </a:srgbClr>
                  </a:outerShdw>
                </a:effectLst>
                <a:latin typeface="Verdana"/>
                <a:cs typeface="Verdana"/>
              </a:rPr>
              <a:t>Brought to you by </a:t>
            </a:r>
            <a:r>
              <a:rPr lang="en-US" sz="1600" b="1" i="1" dirty="0">
                <a:ln w="22225" cmpd="sng"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29000"/>
                    </a:srgbClr>
                  </a:outerShdw>
                </a:effectLst>
                <a:latin typeface="Verdana"/>
                <a:cs typeface="Verdana"/>
              </a:rPr>
              <a:t>the PPPL Office of Communications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-12700" y="3855275"/>
            <a:ext cx="9156700" cy="800100"/>
          </a:xfrm>
          <a:noFill/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en-US" sz="3600" b="1" dirty="0" smtClean="0">
                <a:effectLst>
                  <a:outerShdw blurRad="53975" dist="25400" dir="2700000" sx="101000" sy="101000" algn="tl" rotWithShape="0">
                    <a:srgbClr val="000000"/>
                  </a:outerShdw>
                </a:effectLst>
                <a:latin typeface="Rockwell"/>
                <a:cs typeface="Rockwell"/>
              </a:rPr>
              <a:t>April </a:t>
            </a:r>
            <a:r>
              <a:rPr lang="en-US" sz="3600" b="1" dirty="0" smtClean="0">
                <a:effectLst>
                  <a:outerShdw blurRad="53975" dist="25400" dir="2700000" sx="101000" sy="101000" algn="tl" rotWithShape="0">
                    <a:srgbClr val="000000"/>
                  </a:outerShdw>
                </a:effectLst>
                <a:latin typeface="Rockwell"/>
                <a:cs typeface="Rockwell"/>
              </a:rPr>
              <a:t>14-19, </a:t>
            </a:r>
            <a:r>
              <a:rPr lang="en-US" sz="3600" b="1" dirty="0" smtClean="0">
                <a:effectLst>
                  <a:outerShdw blurRad="53975" dist="25400" dir="2700000" sx="101000" sy="101000" algn="tl" rotWithShape="0">
                    <a:srgbClr val="000000"/>
                  </a:outerShdw>
                </a:effectLst>
                <a:latin typeface="Rockwell"/>
                <a:cs typeface="Rockwell"/>
              </a:rPr>
              <a:t>2014</a:t>
            </a:r>
            <a:endParaRPr lang="en-US" sz="3600" b="1" dirty="0">
              <a:effectLst>
                <a:outerShdw blurRad="53975" dist="25400" dir="2700000" sx="101000" sy="101000" algn="tl" rotWithShape="0">
                  <a:srgbClr val="000000"/>
                </a:outerShdw>
              </a:effectLst>
              <a:latin typeface="Rockwell"/>
              <a:cs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4062756971"/>
      </p:ext>
    </p:extLst>
  </p:cSld>
  <p:clrMapOvr>
    <a:masterClrMapping/>
  </p:clrMapOvr>
  <p:transition xmlns:p14="http://schemas.microsoft.com/office/powerpoint/2010/main" spd="slow" advClick="0" advTm="21837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8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5142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634906"/>
      </p:ext>
    </p:extLst>
  </p:cSld>
  <p:clrMapOvr>
    <a:masterClrMapping/>
  </p:clrMapOvr>
  <p:transition xmlns:p14="http://schemas.microsoft.com/office/powerpoint/2010/main" spd="slow" advTm="23174">
    <p:wheel spokes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231467" y="4927605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42140" y="2918047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5143500"/>
          </a:xfrm>
          <a:prstGeom prst="rect">
            <a:avLst/>
          </a:prstGeom>
        </p:spPr>
      </p:pic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926581" y="4819531"/>
            <a:ext cx="2924175" cy="23083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sz="900" dirty="0" smtClean="0">
                <a:solidFill>
                  <a:srgbClr val="900023"/>
                </a:solidFill>
                <a:latin typeface="Calibri" charset="0"/>
                <a:cs typeface="+mn-cs"/>
              </a:rPr>
              <a:t>Menu subject to change without notice.</a:t>
            </a:r>
          </a:p>
        </p:txBody>
      </p:sp>
    </p:spTree>
  </p:cSld>
  <p:clrMapOvr>
    <a:masterClrMapping/>
  </p:clrMapOvr>
  <p:transition xmlns:p14="http://schemas.microsoft.com/office/powerpoint/2010/main" spd="slow" advClick="0" advTm="26082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07106" y="-19049"/>
            <a:ext cx="9611729" cy="5162550"/>
          </a:xfrm>
          <a:prstGeom prst="rect">
            <a:avLst/>
          </a:prstGeom>
        </p:spPr>
      </p:pic>
      <p:sp>
        <p:nvSpPr>
          <p:cNvPr id="17414" name="Rectangle 4"/>
          <p:cNvSpPr>
            <a:spLocks noChangeArrowheads="1"/>
          </p:cNvSpPr>
          <p:nvPr/>
        </p:nvSpPr>
        <p:spPr bwMode="auto">
          <a:xfrm>
            <a:off x="8" y="3939793"/>
            <a:ext cx="914451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kern="500" spc="-100" dirty="0" smtClean="0">
                <a:ln w="6350"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/>
                <a:cs typeface="Arial Black"/>
              </a:rPr>
              <a:t>Note Special Day </a:t>
            </a:r>
            <a:r>
              <a:rPr lang="en-US" sz="3600" b="1" kern="500" spc="-100" dirty="0" smtClean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/>
                <a:cs typeface="Arial Black"/>
              </a:rPr>
              <a:t>MONDAY, </a:t>
            </a:r>
            <a:r>
              <a:rPr lang="en-US" sz="3600" b="1" kern="500" spc="-100" dirty="0" smtClean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/>
                <a:cs typeface="Arial Black"/>
              </a:rPr>
              <a:t>APRIL </a:t>
            </a:r>
            <a:r>
              <a:rPr lang="en-US" sz="3600" b="1" kern="500" spc="-100" dirty="0" smtClean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/>
                <a:cs typeface="Arial Black"/>
              </a:rPr>
              <a:t>14</a:t>
            </a:r>
            <a:endParaRPr lang="en-US" sz="3600" b="1" kern="500" spc="-100" dirty="0">
              <a:ln w="6350">
                <a:solidFill>
                  <a:schemeClr val="tx1"/>
                </a:solidFill>
              </a:ln>
              <a:solidFill>
                <a:schemeClr val="bg1"/>
              </a:solidFill>
              <a:latin typeface="Arial Black"/>
              <a:cs typeface="Arial Black"/>
            </a:endParaRPr>
          </a:p>
          <a:p>
            <a:pPr algn="ctr">
              <a:defRPr/>
            </a:pPr>
            <a:r>
              <a:rPr lang="en-US" sz="1800" b="1" dirty="0" smtClean="0">
                <a:ln w="3175">
                  <a:noFill/>
                </a:ln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Bookman Old Style"/>
                <a:cs typeface="Bookman Old Style"/>
              </a:rPr>
              <a:t>4:15 p.m. </a:t>
            </a:r>
            <a:r>
              <a:rPr lang="en-US" sz="1800" dirty="0" smtClean="0">
                <a:ln w="3175">
                  <a:noFill/>
                </a:ln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Bookman Old Style"/>
                <a:cs typeface="Bookman Old Style"/>
              </a:rPr>
              <a:t>(Coffee/Tea at 4 p.m.) • </a:t>
            </a:r>
            <a:r>
              <a:rPr lang="en-US" sz="1800" b="1" dirty="0" smtClean="0">
                <a:ln w="3175">
                  <a:noFill/>
                </a:ln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Bookman Old Style"/>
                <a:cs typeface="Bookman Old Style"/>
              </a:rPr>
              <a:t>M.B.G. Auditorium</a:t>
            </a:r>
            <a:endParaRPr lang="en-US" sz="1800" b="1" dirty="0">
              <a:ln w="3175">
                <a:noFill/>
              </a:ln>
              <a:effectLst>
                <a:glow rad="101600">
                  <a:schemeClr val="bg1">
                    <a:alpha val="75000"/>
                  </a:schemeClr>
                </a:glow>
              </a:effectLst>
              <a:latin typeface="Bookman Old Style"/>
              <a:cs typeface="Bookman Old Style"/>
            </a:endParaRPr>
          </a:p>
        </p:txBody>
      </p:sp>
      <p:pic>
        <p:nvPicPr>
          <p:cNvPr id="3" name="Picture 2" descr="Colloquium.a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147" y="279400"/>
            <a:ext cx="7329706" cy="1208594"/>
          </a:xfrm>
          <a:prstGeom prst="rect">
            <a:avLst/>
          </a:prstGeom>
          <a:effectLst>
            <a:glow rad="381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235200" y="2186107"/>
            <a:ext cx="4682066" cy="1188017"/>
          </a:xfrm>
          <a:prstGeom prst="rect">
            <a:avLst/>
          </a:prstGeom>
          <a:solidFill>
            <a:srgbClr val="FFFFAF"/>
          </a:solidFill>
          <a:ln w="28575" cmpd="sng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h="114300"/>
          </a:sp3d>
        </p:spPr>
        <p:txBody>
          <a:bodyPr wrap="square" lIns="0" tIns="54864" rIns="0" bIns="146304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>
                <a:solidFill>
                  <a:srgbClr val="800000"/>
                </a:solidFill>
                <a:latin typeface="Abadi MT Condensed Extra Bold"/>
                <a:ea typeface="ＭＳ Ｐゴシック" pitchFamily="1" charset="-128"/>
                <a:cs typeface="Abadi MT Condensed Extra Bold"/>
              </a:rPr>
              <a:t>The Many Faces of </a:t>
            </a:r>
            <a:r>
              <a:rPr lang="en-US" sz="2800" dirty="0" smtClean="0">
                <a:solidFill>
                  <a:srgbClr val="800000"/>
                </a:solidFill>
                <a:latin typeface="Abadi MT Condensed Extra Bold"/>
                <a:ea typeface="ＭＳ Ｐゴシック" pitchFamily="1" charset="-128"/>
                <a:cs typeface="Abadi MT Condensed Extra Bold"/>
              </a:rPr>
              <a:t>Fusion</a:t>
            </a:r>
          </a:p>
          <a:p>
            <a:pPr algn="ctr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400" dirty="0">
                <a:latin typeface="Arial Black"/>
                <a:ea typeface="ＭＳ Ｐゴシック" pitchFamily="1" charset="-128"/>
                <a:cs typeface="Arial Black"/>
              </a:rPr>
              <a:t>Dan </a:t>
            </a:r>
            <a:r>
              <a:rPr lang="en-US" sz="1400" dirty="0" err="1" smtClean="0">
                <a:latin typeface="Arial Black"/>
                <a:ea typeface="ＭＳ Ｐゴシック" pitchFamily="1" charset="-128"/>
                <a:cs typeface="Arial Black"/>
              </a:rPr>
              <a:t>Clery</a:t>
            </a:r>
            <a:endParaRPr lang="en-US" sz="1400" dirty="0" smtClean="0">
              <a:latin typeface="Arial Black"/>
              <a:ea typeface="ＭＳ Ｐゴシック" pitchFamily="1" charset="-128"/>
              <a:cs typeface="Arial Black"/>
            </a:endParaRPr>
          </a:p>
          <a:p>
            <a:pPr algn="ctr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200" dirty="0" smtClean="0">
                <a:solidFill>
                  <a:srgbClr val="010236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SCIENCE Magazine</a:t>
            </a:r>
            <a:endParaRPr lang="en-US" sz="1200" dirty="0">
              <a:solidFill>
                <a:srgbClr val="010236"/>
              </a:solidFill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5141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16906">
        <p:circle/>
      </p:transition>
    </mc:Choice>
    <mc:Fallback>
      <p:transition xmlns:p14="http://schemas.microsoft.com/office/powerpoint/2010/main" spd="slow" advClick="0" advTm="16906">
        <p:circl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  <a:alpha val="72000"/>
              </a:schemeClr>
            </a:gs>
            <a:gs pos="100000">
              <a:srgbClr val="FFFFFF">
                <a:alpha val="72000"/>
              </a:srgb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ang_Tang_Ethier_02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600" y="313267"/>
            <a:ext cx="6400800" cy="4267200"/>
          </a:xfrm>
          <a:prstGeom prst="rect">
            <a:avLst/>
          </a:prstGeom>
          <a:ln>
            <a:solidFill>
              <a:srgbClr val="4F81B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52400" y="4597396"/>
            <a:ext cx="8873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PPPL physicist William Tang (center) and his team</a:t>
            </a:r>
            <a:r>
              <a:rPr lang="en-US" sz="1200" b="1" dirty="0"/>
              <a:t>, </a:t>
            </a:r>
            <a:r>
              <a:rPr lang="en-US" sz="1200" b="1" dirty="0" err="1"/>
              <a:t>Bei</a:t>
            </a:r>
            <a:r>
              <a:rPr lang="en-US" sz="1200" b="1" dirty="0"/>
              <a:t> Wang, </a:t>
            </a:r>
            <a:r>
              <a:rPr lang="en-US" sz="1200" b="1" dirty="0" smtClean="0"/>
              <a:t>left, </a:t>
            </a:r>
            <a:r>
              <a:rPr lang="en-US" sz="1200" b="1" dirty="0"/>
              <a:t>and  </a:t>
            </a:r>
            <a:r>
              <a:rPr lang="en-US" sz="1200" b="1" dirty="0" err="1"/>
              <a:t>Stephane</a:t>
            </a:r>
            <a:r>
              <a:rPr lang="en-US" sz="1200" b="1" dirty="0"/>
              <a:t> </a:t>
            </a:r>
            <a:r>
              <a:rPr lang="en-US" sz="1200" b="1" dirty="0" err="1" smtClean="0"/>
              <a:t>Ethier</a:t>
            </a:r>
            <a:r>
              <a:rPr lang="en-US" sz="1200" b="1" dirty="0" smtClean="0"/>
              <a:t>, right, </a:t>
            </a:r>
          </a:p>
          <a:p>
            <a:pPr algn="ctr"/>
            <a:r>
              <a:rPr lang="en-US" sz="1200" b="1" dirty="0" smtClean="0"/>
              <a:t>won an HPC (High-Performance Computing) Innovation </a:t>
            </a:r>
            <a:r>
              <a:rPr lang="en-US" sz="1200" b="1" dirty="0"/>
              <a:t>in Excellence Award from the International Data </a:t>
            </a:r>
            <a:r>
              <a:rPr lang="en-US" sz="1200" b="1" dirty="0" smtClean="0"/>
              <a:t>Corporation.</a:t>
            </a:r>
            <a:endParaRPr lang="en-US" sz="12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1180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15104">
        <p:circle/>
      </p:transition>
    </mc:Choice>
    <mc:Fallback>
      <p:transition xmlns:p14="http://schemas.microsoft.com/office/powerpoint/2010/main" spd="slow" advClick="0" advTm="15104">
        <p:circl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24" y="268825"/>
            <a:ext cx="9075758" cy="4874675"/>
          </a:xfrm>
          <a:prstGeom prst="rect">
            <a:avLst/>
          </a:prstGeom>
        </p:spPr>
      </p:pic>
      <p:sp>
        <p:nvSpPr>
          <p:cNvPr id="17414" name="Rectangle 4"/>
          <p:cNvSpPr>
            <a:spLocks noChangeArrowheads="1"/>
          </p:cNvSpPr>
          <p:nvPr/>
        </p:nvSpPr>
        <p:spPr bwMode="auto">
          <a:xfrm>
            <a:off x="8" y="3939793"/>
            <a:ext cx="914451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kern="500" spc="-100" dirty="0" smtClean="0">
                <a:ln w="6350">
                  <a:solidFill>
                    <a:schemeClr val="tx1"/>
                  </a:solidFill>
                </a:ln>
                <a:solidFill>
                  <a:srgbClr val="FF6600"/>
                </a:solidFill>
                <a:latin typeface="Arial Black"/>
                <a:cs typeface="Arial Black"/>
              </a:rPr>
              <a:t>WEDNESDAY</a:t>
            </a:r>
            <a:r>
              <a:rPr lang="en-US" sz="3600" b="1" kern="500" spc="-100" dirty="0">
                <a:ln w="6350">
                  <a:solidFill>
                    <a:schemeClr val="tx1"/>
                  </a:solidFill>
                </a:ln>
                <a:solidFill>
                  <a:srgbClr val="FF6600"/>
                </a:solidFill>
                <a:latin typeface="Arial Black"/>
                <a:cs typeface="Arial Black"/>
              </a:rPr>
              <a:t>, </a:t>
            </a:r>
            <a:r>
              <a:rPr lang="en-US" sz="3600" b="1" kern="500" spc="-100" dirty="0" smtClean="0">
                <a:ln w="6350">
                  <a:solidFill>
                    <a:schemeClr val="tx1"/>
                  </a:solidFill>
                </a:ln>
                <a:solidFill>
                  <a:srgbClr val="FF6600"/>
                </a:solidFill>
                <a:latin typeface="Arial Black"/>
                <a:cs typeface="Arial Black"/>
              </a:rPr>
              <a:t>APRIL 16</a:t>
            </a:r>
            <a:endParaRPr lang="en-US" sz="3600" b="1" kern="500" spc="-100" dirty="0">
              <a:ln w="6350">
                <a:solidFill>
                  <a:schemeClr val="tx1"/>
                </a:solidFill>
              </a:ln>
              <a:solidFill>
                <a:srgbClr val="FF6600"/>
              </a:solidFill>
              <a:latin typeface="Arial Black"/>
              <a:cs typeface="Arial Black"/>
            </a:endParaRPr>
          </a:p>
          <a:p>
            <a:pPr algn="ctr">
              <a:defRPr/>
            </a:pPr>
            <a:r>
              <a:rPr lang="en-US" sz="1800" b="1" dirty="0" smtClean="0">
                <a:ln w="3175">
                  <a:noFill/>
                </a:ln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Bookman Old Style"/>
                <a:cs typeface="Bookman Old Style"/>
              </a:rPr>
              <a:t>4:15 p.m. </a:t>
            </a:r>
            <a:r>
              <a:rPr lang="en-US" sz="1800" dirty="0" smtClean="0">
                <a:ln w="3175">
                  <a:noFill/>
                </a:ln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Bookman Old Style"/>
                <a:cs typeface="Bookman Old Style"/>
              </a:rPr>
              <a:t>(Coffee/Tea at 4 p.m.) • </a:t>
            </a:r>
            <a:r>
              <a:rPr lang="en-US" sz="1800" b="1" dirty="0" smtClean="0">
                <a:ln w="3175">
                  <a:noFill/>
                </a:ln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Bookman Old Style"/>
                <a:cs typeface="Bookman Old Style"/>
              </a:rPr>
              <a:t>M.B.G. Auditorium</a:t>
            </a:r>
            <a:endParaRPr lang="en-US" sz="1800" b="1" dirty="0">
              <a:ln w="3175">
                <a:noFill/>
              </a:ln>
              <a:effectLst>
                <a:glow rad="101600">
                  <a:schemeClr val="bg1">
                    <a:alpha val="75000"/>
                  </a:schemeClr>
                </a:glow>
              </a:effectLst>
              <a:latin typeface="Bookman Old Style"/>
              <a:cs typeface="Bookman Old Style"/>
            </a:endParaRPr>
          </a:p>
        </p:txBody>
      </p:sp>
      <p:pic>
        <p:nvPicPr>
          <p:cNvPr id="3" name="Picture 2" descr="Colloquium.a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147" y="279400"/>
            <a:ext cx="7329706" cy="1208594"/>
          </a:xfrm>
          <a:prstGeom prst="rect">
            <a:avLst/>
          </a:prstGeom>
          <a:effectLst>
            <a:glow rad="381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998133" y="1957713"/>
            <a:ext cx="5130800" cy="1465016"/>
          </a:xfrm>
          <a:prstGeom prst="rect">
            <a:avLst/>
          </a:prstGeom>
          <a:solidFill>
            <a:schemeClr val="bg1">
              <a:alpha val="84000"/>
            </a:schemeClr>
          </a:solidFill>
          <a:ln w="28575" cmpd="sng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h="114300"/>
          </a:sp3d>
        </p:spPr>
        <p:txBody>
          <a:bodyPr wrap="square" lIns="0" tIns="54864" rIns="0" bIns="146304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0000FF"/>
                </a:solidFill>
                <a:latin typeface="Abadi MT Condensed Extra Bold"/>
                <a:ea typeface="ＭＳ Ｐゴシック" pitchFamily="1" charset="-128"/>
                <a:cs typeface="Abadi MT Condensed Extra Bold"/>
              </a:rPr>
              <a:t>Extreme Global Warming: 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0000FF"/>
                </a:solidFill>
                <a:latin typeface="Abadi MT Condensed Extra Bold"/>
                <a:ea typeface="ＭＳ Ｐゴシック" pitchFamily="1" charset="-128"/>
                <a:cs typeface="Abadi MT Condensed Extra Bold"/>
              </a:rPr>
              <a:t>Examples from the Past</a:t>
            </a:r>
            <a:endParaRPr lang="en-US" sz="2800" dirty="0">
              <a:solidFill>
                <a:srgbClr val="0000FF"/>
              </a:solidFill>
              <a:latin typeface="Abadi MT Condensed Extra Bold"/>
              <a:ea typeface="ＭＳ Ｐゴシック" pitchFamily="1" charset="-128"/>
              <a:cs typeface="Abadi MT Condensed Extra Bold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latin typeface="Arial Black"/>
                <a:ea typeface="ＭＳ Ｐゴシック" pitchFamily="1" charset="-128"/>
                <a:cs typeface="Arial Black"/>
              </a:rPr>
              <a:t>Mark </a:t>
            </a:r>
            <a:r>
              <a:rPr lang="en-US" sz="1400" dirty="0" err="1" smtClean="0">
                <a:latin typeface="Arial Black"/>
                <a:ea typeface="ＭＳ Ｐゴシック" pitchFamily="1" charset="-128"/>
                <a:cs typeface="Arial Black"/>
              </a:rPr>
              <a:t>Pagani</a:t>
            </a:r>
            <a:endParaRPr lang="en-US" sz="1400" dirty="0" smtClean="0">
              <a:latin typeface="Arial Black"/>
              <a:ea typeface="ＭＳ Ｐゴシック" pitchFamily="1" charset="-128"/>
              <a:cs typeface="Arial Black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solidFill>
                  <a:srgbClr val="010236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Yale University</a:t>
            </a:r>
            <a:endParaRPr lang="en-US" sz="1200" dirty="0">
              <a:solidFill>
                <a:srgbClr val="010236"/>
              </a:solidFill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0756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18178">
        <p:circle/>
      </p:transition>
    </mc:Choice>
    <mc:Fallback>
      <p:transition xmlns:p14="http://schemas.microsoft.com/office/powerpoint/2010/main" spd="slow" advClick="0" advTm="18178">
        <p:circl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85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Rectangle 4"/>
          <p:cNvSpPr>
            <a:spLocks noChangeArrowheads="1"/>
          </p:cNvSpPr>
          <p:nvPr/>
        </p:nvSpPr>
        <p:spPr bwMode="auto">
          <a:xfrm>
            <a:off x="8" y="3939793"/>
            <a:ext cx="9144515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400" b="1" kern="500" spc="-100" dirty="0" smtClean="0">
                <a:ln w="6350"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/>
                <a:cs typeface="Arial Black"/>
              </a:rPr>
              <a:t>Note Special Day </a:t>
            </a:r>
            <a:r>
              <a:rPr lang="en-US" sz="3400" b="1" kern="500" spc="-100" dirty="0" smtClean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/>
                <a:cs typeface="Arial Black"/>
              </a:rPr>
              <a:t>THURSDAY</a:t>
            </a:r>
            <a:r>
              <a:rPr lang="en-US" sz="3400" b="1" kern="500" spc="-100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/>
                <a:cs typeface="Arial Black"/>
              </a:rPr>
              <a:t>, </a:t>
            </a:r>
            <a:r>
              <a:rPr lang="en-US" sz="3400" b="1" kern="500" spc="-100" dirty="0" smtClean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/>
                <a:cs typeface="Arial Black"/>
              </a:rPr>
              <a:t>APRIL </a:t>
            </a:r>
            <a:r>
              <a:rPr lang="en-US" sz="3400" b="1" kern="500" spc="-100" dirty="0" smtClean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/>
                <a:cs typeface="Arial Black"/>
              </a:rPr>
              <a:t>17</a:t>
            </a:r>
            <a:endParaRPr lang="en-US" sz="3400" b="1" kern="500" spc="-100" dirty="0">
              <a:ln w="6350">
                <a:solidFill>
                  <a:schemeClr val="tx1"/>
                </a:solidFill>
              </a:ln>
              <a:solidFill>
                <a:schemeClr val="bg1"/>
              </a:solidFill>
              <a:latin typeface="Arial Black"/>
              <a:cs typeface="Arial Black"/>
            </a:endParaRPr>
          </a:p>
          <a:p>
            <a:pPr algn="ctr">
              <a:defRPr/>
            </a:pPr>
            <a:r>
              <a:rPr lang="en-US" sz="1800" b="1" dirty="0" smtClean="0">
                <a:ln w="3175">
                  <a:noFill/>
                </a:ln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Bookman Old Style"/>
                <a:cs typeface="Bookman Old Style"/>
              </a:rPr>
              <a:t>4:15 p.m. </a:t>
            </a:r>
            <a:r>
              <a:rPr lang="en-US" sz="1800" dirty="0" smtClean="0">
                <a:ln w="3175">
                  <a:noFill/>
                </a:ln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Bookman Old Style"/>
                <a:cs typeface="Bookman Old Style"/>
              </a:rPr>
              <a:t>(Coffee/Tea at 4 p.m.) • </a:t>
            </a:r>
            <a:r>
              <a:rPr lang="en-US" sz="1800" b="1" dirty="0" smtClean="0">
                <a:ln w="3175">
                  <a:noFill/>
                </a:ln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Bookman Old Style"/>
                <a:cs typeface="Bookman Old Style"/>
              </a:rPr>
              <a:t>M.B.G. Auditorium</a:t>
            </a:r>
            <a:endParaRPr lang="en-US" sz="1800" b="1" dirty="0">
              <a:ln w="3175">
                <a:noFill/>
              </a:ln>
              <a:effectLst>
                <a:glow rad="101600">
                  <a:schemeClr val="bg1">
                    <a:alpha val="75000"/>
                  </a:schemeClr>
                </a:glow>
              </a:effectLst>
              <a:latin typeface="Bookman Old Style"/>
              <a:cs typeface="Bookman Old Style"/>
            </a:endParaRPr>
          </a:p>
        </p:txBody>
      </p:sp>
      <p:pic>
        <p:nvPicPr>
          <p:cNvPr id="3" name="Picture 2" descr="Colloquium.a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147" y="279400"/>
            <a:ext cx="7329706" cy="1208594"/>
          </a:xfrm>
          <a:prstGeom prst="rect">
            <a:avLst/>
          </a:prstGeom>
          <a:effectLst>
            <a:glow rad="381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998133" y="1742270"/>
            <a:ext cx="5130800" cy="1895903"/>
          </a:xfrm>
          <a:prstGeom prst="rect">
            <a:avLst/>
          </a:prstGeom>
          <a:solidFill>
            <a:schemeClr val="bg1">
              <a:alpha val="84000"/>
            </a:schemeClr>
          </a:solidFill>
          <a:ln w="28575" cmpd="sng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h="114300"/>
          </a:sp3d>
        </p:spPr>
        <p:txBody>
          <a:bodyPr wrap="square" lIns="0" tIns="54864" rIns="0" bIns="146304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0000FF"/>
                </a:solidFill>
                <a:latin typeface="Abadi MT Condensed Extra Bold"/>
                <a:ea typeface="ＭＳ Ｐゴシック" pitchFamily="1" charset="-128"/>
                <a:cs typeface="Abadi MT Condensed Extra Bold"/>
              </a:rPr>
              <a:t>Toward Diversity in Flatland: Controlled Synthesis of 2D Alloys and </a:t>
            </a:r>
            <a:r>
              <a:rPr lang="en-US" sz="2800" dirty="0" err="1" smtClean="0">
                <a:solidFill>
                  <a:srgbClr val="0000FF"/>
                </a:solidFill>
                <a:latin typeface="Abadi MT Condensed Extra Bold"/>
                <a:ea typeface="ＭＳ Ｐゴシック" pitchFamily="1" charset="-128"/>
                <a:cs typeface="Abadi MT Condensed Extra Bold"/>
              </a:rPr>
              <a:t>Heterostructures</a:t>
            </a:r>
            <a:endParaRPr lang="en-US" sz="2800" dirty="0" smtClean="0">
              <a:solidFill>
                <a:srgbClr val="0000FF"/>
              </a:solidFill>
              <a:latin typeface="Abadi MT Condensed Extra Bold"/>
              <a:ea typeface="ＭＳ Ｐゴシック" pitchFamily="1" charset="-128"/>
              <a:cs typeface="Abadi MT Condensed Extra Bold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Arial Black"/>
                <a:ea typeface="ＭＳ Ｐゴシック" pitchFamily="1" charset="-128"/>
                <a:cs typeface="Arial Black"/>
              </a:rPr>
              <a:t>Peter </a:t>
            </a:r>
            <a:r>
              <a:rPr lang="en-US" sz="1400" dirty="0" smtClean="0">
                <a:latin typeface="Arial Black"/>
                <a:ea typeface="ＭＳ Ｐゴシック" pitchFamily="1" charset="-128"/>
                <a:cs typeface="Arial Black"/>
              </a:rPr>
              <a:t>Sutter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010236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Brookhaven </a:t>
            </a:r>
            <a:r>
              <a:rPr lang="en-US" sz="1200" dirty="0" smtClean="0">
                <a:solidFill>
                  <a:srgbClr val="010236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National Laboratory</a:t>
            </a:r>
            <a:endParaRPr lang="en-US" sz="1200" dirty="0">
              <a:solidFill>
                <a:srgbClr val="010236"/>
              </a:solidFill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98193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17686">
        <p:circle/>
      </p:transition>
    </mc:Choice>
    <mc:Fallback>
      <p:transition xmlns:p14="http://schemas.microsoft.com/office/powerpoint/2010/main" spd="slow" advClick="0" advTm="17686">
        <p:circl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6600">
                <a:alpha val="72000"/>
              </a:srgbClr>
            </a:gs>
            <a:gs pos="74000">
              <a:srgbClr val="FFFFFF">
                <a:alpha val="72000"/>
              </a:srgb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41401" y="1566339"/>
            <a:ext cx="3657598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4 GB Flash Drives  </a:t>
            </a:r>
            <a:r>
              <a:rPr lang="en-US" sz="1800" b="1" dirty="0" smtClean="0"/>
              <a:t>	$</a:t>
            </a:r>
            <a:r>
              <a:rPr lang="en-US" sz="1800" b="1" dirty="0"/>
              <a:t>12.00</a:t>
            </a:r>
          </a:p>
          <a:p>
            <a:r>
              <a:rPr lang="en-US" sz="1800" b="1" dirty="0"/>
              <a:t>Umbrellas 	</a:t>
            </a:r>
            <a:r>
              <a:rPr lang="en-US" sz="1800" b="1" dirty="0" smtClean="0"/>
              <a:t>		$</a:t>
            </a:r>
            <a:r>
              <a:rPr lang="en-US" sz="1800" b="1" dirty="0"/>
              <a:t>14.50</a:t>
            </a:r>
          </a:p>
          <a:p>
            <a:r>
              <a:rPr lang="en-US" sz="1800" b="1" dirty="0" err="1"/>
              <a:t>Keychains</a:t>
            </a:r>
            <a:r>
              <a:rPr lang="en-US" sz="1800" b="1" dirty="0"/>
              <a:t> 	</a:t>
            </a:r>
            <a:r>
              <a:rPr lang="en-US" sz="1800" b="1" dirty="0" smtClean="0"/>
              <a:t>		$  </a:t>
            </a:r>
            <a:r>
              <a:rPr lang="en-US" sz="1800" b="1" dirty="0"/>
              <a:t>5.00</a:t>
            </a:r>
          </a:p>
          <a:p>
            <a:r>
              <a:rPr lang="en-US" sz="1800" b="1" dirty="0"/>
              <a:t>Also ceramic mugs, </a:t>
            </a:r>
            <a:r>
              <a:rPr lang="en-US" sz="1800" b="1" dirty="0" smtClean="0"/>
              <a:t>notebooks</a:t>
            </a:r>
            <a:r>
              <a:rPr lang="en-US" sz="1800" b="1" dirty="0"/>
              <a:t>, </a:t>
            </a:r>
            <a:endParaRPr lang="en-US" sz="1800" b="1" dirty="0" smtClean="0"/>
          </a:p>
          <a:p>
            <a:r>
              <a:rPr lang="en-US" sz="1800" b="1" dirty="0" smtClean="0"/>
              <a:t>pens </a:t>
            </a:r>
            <a:r>
              <a:rPr lang="en-US" sz="1800" b="1" dirty="0"/>
              <a:t>and </a:t>
            </a:r>
            <a:r>
              <a:rPr lang="en-US" sz="1800" b="1" dirty="0" smtClean="0"/>
              <a:t>all </a:t>
            </a:r>
            <a:r>
              <a:rPr lang="en-US" sz="1800" b="1" dirty="0"/>
              <a:t>your favorite </a:t>
            </a:r>
            <a:endParaRPr lang="en-US" sz="1800" b="1" dirty="0" smtClean="0"/>
          </a:p>
          <a:p>
            <a:r>
              <a:rPr lang="en-US" sz="1800" b="1" dirty="0" smtClean="0"/>
              <a:t>PPPL clothing</a:t>
            </a:r>
            <a:r>
              <a:rPr lang="en-US" sz="1800" b="1" dirty="0"/>
              <a:t>!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72535" y="287867"/>
            <a:ext cx="8432798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6600"/>
                </a:solidFill>
                <a:latin typeface="Bookman Old Style"/>
                <a:cs typeface="Bookman Old Style"/>
              </a:rPr>
              <a:t>Check Out New Items in the Plasma Hutch!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0933" y="3801533"/>
            <a:ext cx="86444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latin typeface="Bookman Old Style"/>
                <a:cs typeface="Bookman Old Style"/>
              </a:rPr>
              <a:t>The Plasma Hutch is open on </a:t>
            </a:r>
            <a:r>
              <a:rPr lang="en-US" sz="1600" b="1" i="1" dirty="0" smtClean="0">
                <a:latin typeface="Bookman Old Style"/>
                <a:cs typeface="Bookman Old Style"/>
              </a:rPr>
              <a:t>Fridays </a:t>
            </a:r>
            <a:r>
              <a:rPr lang="en-US" sz="1600" b="1" i="1" dirty="0">
                <a:latin typeface="Bookman Old Style"/>
                <a:cs typeface="Bookman Old Style"/>
              </a:rPr>
              <a:t>from 11:30 a.m. you can also pick up an order form or download one from the </a:t>
            </a:r>
            <a:r>
              <a:rPr lang="en-US" sz="1600" b="1" i="1" dirty="0" smtClean="0">
                <a:latin typeface="Bookman Old Style"/>
                <a:cs typeface="Bookman Old Style"/>
              </a:rPr>
              <a:t>HR </a:t>
            </a:r>
            <a:r>
              <a:rPr lang="en-US" sz="1600" b="1" i="1" dirty="0">
                <a:latin typeface="Bookman Old Style"/>
                <a:cs typeface="Bookman Old Style"/>
              </a:rPr>
              <a:t>website at </a:t>
            </a:r>
            <a:r>
              <a:rPr lang="en-US" sz="1600" b="1" i="1" dirty="0" err="1">
                <a:latin typeface="Bookman Old Style"/>
                <a:cs typeface="Bookman Old Style"/>
              </a:rPr>
              <a:t>hr.pppl.gov</a:t>
            </a:r>
            <a:r>
              <a:rPr lang="en-US" sz="1600" b="1" i="1" dirty="0">
                <a:latin typeface="Bookman Old Style"/>
                <a:cs typeface="Bookman Old Style"/>
              </a:rPr>
              <a:t> </a:t>
            </a:r>
            <a:endParaRPr lang="en-US" sz="1600" b="1" i="1" dirty="0" smtClean="0">
              <a:latin typeface="Bookman Old Style"/>
              <a:cs typeface="Bookman Old Style"/>
            </a:endParaRPr>
          </a:p>
          <a:p>
            <a:pPr algn="ctr"/>
            <a:r>
              <a:rPr lang="en-US" sz="1600" b="1" i="1" dirty="0" smtClean="0">
                <a:latin typeface="Bookman Old Style"/>
                <a:cs typeface="Bookman Old Style"/>
              </a:rPr>
              <a:t>and </a:t>
            </a:r>
            <a:r>
              <a:rPr lang="en-US" sz="1600" b="1" i="1" dirty="0">
                <a:latin typeface="Bookman Old Style"/>
                <a:cs typeface="Bookman Old Style"/>
              </a:rPr>
              <a:t>send it via email to </a:t>
            </a:r>
            <a:r>
              <a:rPr lang="en-US" sz="1600" b="1" i="1" dirty="0" err="1">
                <a:latin typeface="Bookman Old Style"/>
                <a:cs typeface="Bookman Old Style"/>
              </a:rPr>
              <a:t>kim</a:t>
            </a:r>
            <a:r>
              <a:rPr lang="en-US" sz="1600" b="1" i="1" dirty="0">
                <a:latin typeface="Bookman Old Style"/>
                <a:cs typeface="Bookman Old Style"/>
              </a:rPr>
              <a:t> </a:t>
            </a:r>
            <a:r>
              <a:rPr lang="en-US" sz="1600" b="1" i="1" dirty="0" err="1">
                <a:latin typeface="Bookman Old Style"/>
                <a:cs typeface="Bookman Old Style"/>
              </a:rPr>
              <a:t>kastromarino</a:t>
            </a:r>
            <a:r>
              <a:rPr lang="en-US" sz="1600" b="1" i="1" dirty="0">
                <a:latin typeface="Bookman Old Style"/>
                <a:cs typeface="Bookman Old Style"/>
              </a:rPr>
              <a:t> at </a:t>
            </a:r>
            <a:r>
              <a:rPr lang="en-US" sz="1600" b="1" i="1" dirty="0" err="1">
                <a:latin typeface="Bookman Old Style"/>
                <a:cs typeface="Bookman Old Style"/>
              </a:rPr>
              <a:t>kmastrom@pppl.gov</a:t>
            </a:r>
            <a:r>
              <a:rPr lang="en-US" sz="1600" b="1" i="1" dirty="0">
                <a:latin typeface="Bookman Old Style"/>
                <a:cs typeface="Bookman Old Style"/>
              </a:rPr>
              <a:t>. </a:t>
            </a:r>
          </a:p>
        </p:txBody>
      </p:sp>
      <p:pic>
        <p:nvPicPr>
          <p:cNvPr id="6" name="Picture 5" descr="thumb (14)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8999" y="1083734"/>
            <a:ext cx="3691401" cy="2631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33776946"/>
      </p:ext>
    </p:extLst>
  </p:cSld>
  <p:clrMapOvr>
    <a:masterClrMapping/>
  </p:clrMapOvr>
  <p:transition xmlns:p14="http://schemas.microsoft.com/office/powerpoint/2010/main" spd="slow" advClick="0" advTm="15104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Rectangle 4"/>
          <p:cNvSpPr>
            <a:spLocks noChangeArrowheads="1"/>
          </p:cNvSpPr>
          <p:nvPr/>
        </p:nvSpPr>
        <p:spPr bwMode="auto">
          <a:xfrm>
            <a:off x="8" y="3939793"/>
            <a:ext cx="914451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kern="500" spc="-100" dirty="0" smtClean="0">
                <a:ln w="6350">
                  <a:solidFill>
                    <a:schemeClr val="tx1"/>
                  </a:solidFill>
                </a:ln>
                <a:solidFill>
                  <a:srgbClr val="FFFCDF"/>
                </a:solidFill>
                <a:latin typeface="Arial Black"/>
                <a:cs typeface="Arial Black"/>
              </a:rPr>
              <a:t>Next week WEDNESDAY, </a:t>
            </a:r>
            <a:r>
              <a:rPr lang="en-US" sz="3600" b="1" kern="500" spc="-100" dirty="0" smtClean="0">
                <a:ln w="6350">
                  <a:solidFill>
                    <a:schemeClr val="tx1"/>
                  </a:solidFill>
                </a:ln>
                <a:solidFill>
                  <a:srgbClr val="FFFCDF"/>
                </a:solidFill>
                <a:latin typeface="Arial Black"/>
                <a:cs typeface="Arial Black"/>
              </a:rPr>
              <a:t>APRIL </a:t>
            </a:r>
            <a:r>
              <a:rPr lang="en-US" sz="3600" b="1" kern="500" spc="-100" dirty="0" smtClean="0">
                <a:ln w="6350">
                  <a:solidFill>
                    <a:schemeClr val="tx1"/>
                  </a:solidFill>
                </a:ln>
                <a:solidFill>
                  <a:srgbClr val="FFFCDF"/>
                </a:solidFill>
                <a:latin typeface="Arial Black"/>
                <a:cs typeface="Arial Black"/>
              </a:rPr>
              <a:t>23</a:t>
            </a:r>
            <a:endParaRPr lang="en-US" sz="3600" b="1" kern="500" spc="-100" dirty="0">
              <a:ln w="6350">
                <a:solidFill>
                  <a:schemeClr val="tx1"/>
                </a:solidFill>
              </a:ln>
              <a:solidFill>
                <a:srgbClr val="FFFCDF"/>
              </a:solidFill>
              <a:latin typeface="Arial Black"/>
              <a:cs typeface="Arial Black"/>
            </a:endParaRPr>
          </a:p>
          <a:p>
            <a:pPr algn="ctr">
              <a:defRPr/>
            </a:pPr>
            <a:r>
              <a:rPr lang="en-US" sz="1800" b="1" dirty="0" smtClean="0">
                <a:ln w="3175">
                  <a:noFill/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Bookman Old Style"/>
                <a:cs typeface="Bookman Old Style"/>
              </a:rPr>
              <a:t>11:</a:t>
            </a:r>
            <a:r>
              <a:rPr lang="en-US" sz="1800" b="1" dirty="0" smtClean="0">
                <a:ln w="3175">
                  <a:noFill/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Bookman Old Style"/>
                <a:cs typeface="Bookman Old Style"/>
              </a:rPr>
              <a:t>15 </a:t>
            </a:r>
            <a:r>
              <a:rPr lang="en-US" sz="1800" b="1" dirty="0" smtClean="0">
                <a:ln w="3175">
                  <a:noFill/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Bookman Old Style"/>
                <a:cs typeface="Bookman Old Style"/>
              </a:rPr>
              <a:t>a.m</a:t>
            </a:r>
            <a:r>
              <a:rPr lang="en-US" sz="1800" b="1" dirty="0" smtClean="0">
                <a:ln w="3175">
                  <a:noFill/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Bookman Old Style"/>
                <a:cs typeface="Bookman Old Style"/>
              </a:rPr>
              <a:t>. </a:t>
            </a:r>
            <a:r>
              <a:rPr lang="en-US" sz="1800" dirty="0" smtClean="0">
                <a:ln w="3175">
                  <a:noFill/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Bookman Old Style"/>
                <a:cs typeface="Bookman Old Style"/>
              </a:rPr>
              <a:t>• </a:t>
            </a:r>
            <a:r>
              <a:rPr lang="en-US" sz="1800" b="1" dirty="0" smtClean="0">
                <a:ln w="3175">
                  <a:noFill/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Bookman Old Style"/>
                <a:cs typeface="Bookman Old Style"/>
              </a:rPr>
              <a:t>M.B.G. Auditorium</a:t>
            </a:r>
            <a:endParaRPr lang="en-US" sz="1800" b="1" dirty="0">
              <a:ln w="3175">
                <a:noFill/>
              </a:ln>
              <a:solidFill>
                <a:srgbClr val="FF0000"/>
              </a:solidFill>
              <a:effectLst>
                <a:glow rad="101600">
                  <a:schemeClr val="bg1">
                    <a:alpha val="75000"/>
                  </a:schemeClr>
                </a:glow>
              </a:effectLst>
              <a:latin typeface="Bookman Old Style"/>
              <a:cs typeface="Bookman Old Style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998133" y="1906971"/>
            <a:ext cx="5130800" cy="1803571"/>
          </a:xfrm>
          <a:prstGeom prst="rect">
            <a:avLst/>
          </a:prstGeom>
          <a:solidFill>
            <a:schemeClr val="bg1">
              <a:alpha val="84000"/>
            </a:schemeClr>
          </a:solidFill>
          <a:ln w="28575" cmpd="sng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h="114300"/>
          </a:sp3d>
        </p:spPr>
        <p:txBody>
          <a:bodyPr wrap="square" lIns="0" tIns="54864" rIns="0" bIns="146304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0000FF"/>
                </a:solidFill>
                <a:latin typeface="Abadi MT Condensed Extra Bold"/>
                <a:ea typeface="ＭＳ Ｐゴシック" pitchFamily="1" charset="-128"/>
                <a:cs typeface="Abadi MT Condensed Extra Bold"/>
              </a:rPr>
              <a:t>Sustainability Policy and Planning </a:t>
            </a:r>
            <a:endParaRPr lang="en-US" sz="2800" dirty="0" smtClean="0">
              <a:solidFill>
                <a:srgbClr val="0000FF"/>
              </a:solidFill>
              <a:latin typeface="Abadi MT Condensed Extra Bold"/>
              <a:ea typeface="ＭＳ Ｐゴシック" pitchFamily="1" charset="-128"/>
              <a:cs typeface="Abadi MT Condensed Extra Bold"/>
            </a:endParaRPr>
          </a:p>
          <a:p>
            <a:pPr algn="ctr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 smtClean="0">
                <a:solidFill>
                  <a:srgbClr val="0000FF"/>
                </a:solidFill>
                <a:latin typeface="Abadi MT Condensed Extra Bold"/>
                <a:ea typeface="ＭＳ Ｐゴシック" pitchFamily="1" charset="-128"/>
                <a:cs typeface="Abadi MT Condensed Extra Bold"/>
              </a:rPr>
              <a:t>in </a:t>
            </a:r>
            <a:r>
              <a:rPr lang="en-US" sz="2800" dirty="0">
                <a:solidFill>
                  <a:srgbClr val="0000FF"/>
                </a:solidFill>
                <a:latin typeface="Abadi MT Condensed Extra Bold"/>
                <a:ea typeface="ＭＳ Ｐゴシック" pitchFamily="1" charset="-128"/>
                <a:cs typeface="Abadi MT Condensed Extra Bold"/>
              </a:rPr>
              <a:t>New York </a:t>
            </a:r>
            <a:r>
              <a:rPr lang="en-US" sz="2800" dirty="0" smtClean="0">
                <a:solidFill>
                  <a:srgbClr val="0000FF"/>
                </a:solidFill>
                <a:latin typeface="Abadi MT Condensed Extra Bold"/>
                <a:ea typeface="ＭＳ Ｐゴシック" pitchFamily="1" charset="-128"/>
                <a:cs typeface="Abadi MT Condensed Extra Bold"/>
              </a:rPr>
              <a:t>City</a:t>
            </a:r>
          </a:p>
          <a:p>
            <a:pPr algn="ctr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400" dirty="0">
                <a:latin typeface="Arial Black"/>
                <a:ea typeface="ＭＳ Ｐゴシック" pitchFamily="1" charset="-128"/>
                <a:cs typeface="Arial Black"/>
              </a:rPr>
              <a:t>John </a:t>
            </a:r>
            <a:r>
              <a:rPr lang="en-US" sz="1400" dirty="0" smtClean="0">
                <a:latin typeface="Arial Black"/>
                <a:ea typeface="ＭＳ Ｐゴシック" pitchFamily="1" charset="-128"/>
                <a:cs typeface="Arial Black"/>
              </a:rPr>
              <a:t>Lee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010236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Deputy Director for Buildings and Energy Efficiency at the New York City Mayor's Office of </a:t>
            </a:r>
            <a:r>
              <a:rPr lang="en-US" sz="1200" dirty="0" smtClean="0">
                <a:solidFill>
                  <a:srgbClr val="010236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Long-Term </a:t>
            </a:r>
            <a:r>
              <a:rPr lang="en-US" sz="1200" dirty="0">
                <a:solidFill>
                  <a:srgbClr val="010236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Planning and Sustainability</a:t>
            </a:r>
            <a:endParaRPr lang="en-US" sz="1200" dirty="0">
              <a:solidFill>
                <a:srgbClr val="010236"/>
              </a:solidFill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907147" y="135467"/>
            <a:ext cx="7329706" cy="1581127"/>
            <a:chOff x="907147" y="135467"/>
            <a:chExt cx="7329706" cy="1581127"/>
          </a:xfrm>
        </p:grpSpPr>
        <p:pic>
          <p:nvPicPr>
            <p:cNvPr id="3" name="Picture 2" descr="Colloquium.art.pn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7147" y="508000"/>
              <a:ext cx="7329706" cy="1208594"/>
            </a:xfrm>
            <a:prstGeom prst="rect">
              <a:avLst/>
            </a:prstGeom>
            <a:effectLst>
              <a:glow rad="38100">
                <a:schemeClr val="bg1"/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" name="TextBox 1"/>
            <p:cNvSpPr txBox="1"/>
            <p:nvPr/>
          </p:nvSpPr>
          <p:spPr>
            <a:xfrm>
              <a:off x="907147" y="135467"/>
              <a:ext cx="73297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FFFF"/>
                  </a:solidFill>
                  <a:latin typeface="Bookman Old Style"/>
                  <a:cs typeface="Bookman Old Style"/>
                </a:rPr>
                <a:t>SPECIAL EARTH DAY</a:t>
              </a:r>
              <a:endParaRPr lang="en-US" b="1" dirty="0">
                <a:solidFill>
                  <a:srgbClr val="FFFFFF"/>
                </a:solidFill>
                <a:latin typeface="Bookman Old Style"/>
                <a:cs typeface="Bookman Old Styl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7824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22295">
        <p:circle/>
      </p:transition>
    </mc:Choice>
    <mc:Fallback>
      <p:transition xmlns:p14="http://schemas.microsoft.com/office/powerpoint/2010/main" spd="slow" advClick="0" advTm="22295">
        <p:circl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 amt="35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0"/>
            <a:ext cx="9144000" cy="553998"/>
          </a:xfrm>
          <a:prstGeom prst="rect">
            <a:avLst/>
          </a:prstGeom>
          <a:solidFill>
            <a:schemeClr val="tx1"/>
          </a:solidFill>
        </p:spPr>
        <p:txBody>
          <a:bodyPr wrap="square" tIns="137160" bIns="45720" rtlCol="0">
            <a:spAutoFit/>
          </a:bodyPr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/>
                <a:cs typeface="Arial Black"/>
              </a:rPr>
              <a:t>UPCOMING EVENTS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/>
              <a:cs typeface="Arial Black"/>
            </a:endParaRPr>
          </a:p>
        </p:txBody>
      </p:sp>
      <p:pic>
        <p:nvPicPr>
          <p:cNvPr id="11" name="Picture 10" descr="PPPL-LOGO-FNL-158-Y-GRADIENT-KW-LMC_TRANSPARENT.png"/>
          <p:cNvPicPr>
            <a:picLocks noChangeAspect="1"/>
          </p:cNvPicPr>
          <p:nvPr/>
        </p:nvPicPr>
        <p:blipFill rotWithShape="1">
          <a:blip r:embed="rId4" cstate="screen">
            <a:alphaModFix amt="3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49017" y="2940014"/>
            <a:ext cx="2112433" cy="21336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6450" y="793750"/>
            <a:ext cx="2794000" cy="3327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4420" y="625821"/>
            <a:ext cx="870703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Arial Black"/>
                <a:cs typeface="Arial Black"/>
              </a:rPr>
              <a:t>Monday</a:t>
            </a:r>
            <a:r>
              <a:rPr lang="en-US" sz="1800" b="1" dirty="0">
                <a:latin typeface="Arial Black"/>
                <a:cs typeface="Arial Black"/>
              </a:rPr>
              <a:t>, April </a:t>
            </a:r>
            <a:r>
              <a:rPr lang="en-US" sz="1800" b="1" dirty="0" smtClean="0">
                <a:latin typeface="Arial Black"/>
                <a:cs typeface="Arial Black"/>
              </a:rPr>
              <a:t>14</a:t>
            </a:r>
            <a:endParaRPr lang="en-US" sz="1800" b="1" dirty="0">
              <a:latin typeface="Arial Black"/>
              <a:cs typeface="Arial Black"/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1400" dirty="0"/>
              <a:t>PPPL Colloquium • 4:15 pm. – MBG Auditorium – </a:t>
            </a:r>
            <a:r>
              <a:rPr lang="en-US" sz="1400" dirty="0" smtClean="0"/>
              <a:t>“The Many Faces of Fusion”</a:t>
            </a:r>
            <a:endParaRPr lang="en-US" sz="1400" dirty="0"/>
          </a:p>
          <a:p>
            <a:r>
              <a:rPr lang="en-US" sz="1800" b="1" dirty="0" smtClean="0">
                <a:latin typeface="Arial Black"/>
                <a:cs typeface="Arial Black"/>
              </a:rPr>
              <a:t>Wednesday</a:t>
            </a:r>
            <a:r>
              <a:rPr lang="en-US" sz="1800" b="1" dirty="0">
                <a:latin typeface="Arial Black"/>
                <a:cs typeface="Arial Black"/>
              </a:rPr>
              <a:t>, April </a:t>
            </a:r>
            <a:r>
              <a:rPr lang="en-US" sz="1800" b="1" dirty="0" smtClean="0">
                <a:latin typeface="Arial Black"/>
                <a:cs typeface="Arial Black"/>
              </a:rPr>
              <a:t>16</a:t>
            </a:r>
            <a:endParaRPr lang="en-US" sz="1800" b="1" dirty="0">
              <a:latin typeface="Arial Black"/>
              <a:cs typeface="Arial Black"/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1400" dirty="0"/>
              <a:t>PPPL Colloquium • 4:15 pm. – MBG Auditorium – </a:t>
            </a:r>
            <a:r>
              <a:rPr lang="en-US" sz="1400" dirty="0" smtClean="0"/>
              <a:t>“Extreme Global Warming: Examples from the </a:t>
            </a:r>
            <a:r>
              <a:rPr lang="en-US" sz="1400" dirty="0" smtClean="0"/>
              <a:t>Past</a:t>
            </a:r>
            <a:r>
              <a:rPr lang="en-US" sz="1400" dirty="0" smtClean="0"/>
              <a:t>”</a:t>
            </a:r>
          </a:p>
          <a:p>
            <a:r>
              <a:rPr lang="en-US" sz="1800" b="1" dirty="0" smtClean="0">
                <a:latin typeface="Arial Black"/>
                <a:cs typeface="Arial Black"/>
              </a:rPr>
              <a:t>Thursday</a:t>
            </a:r>
            <a:r>
              <a:rPr lang="en-US" sz="1800" b="1" dirty="0">
                <a:latin typeface="Arial Black"/>
                <a:cs typeface="Arial Black"/>
              </a:rPr>
              <a:t>, April </a:t>
            </a:r>
            <a:r>
              <a:rPr lang="en-US" sz="1800" b="1" dirty="0" smtClean="0">
                <a:latin typeface="Arial Black"/>
                <a:cs typeface="Arial Black"/>
              </a:rPr>
              <a:t>17</a:t>
            </a:r>
            <a:endParaRPr lang="en-US" sz="1800" b="1" dirty="0">
              <a:latin typeface="Arial Black"/>
              <a:cs typeface="Arial Black"/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1400" dirty="0"/>
              <a:t>PPPL Colloquium • 4:15 pm. – MBG Auditorium – </a:t>
            </a:r>
            <a:r>
              <a:rPr lang="en-US" sz="1400" dirty="0" smtClean="0"/>
              <a:t>“Toward </a:t>
            </a:r>
            <a:r>
              <a:rPr lang="en-US" sz="1400" dirty="0"/>
              <a:t>Diversity in Flatland: Controlled Synthesis of 2D Alloys &amp; </a:t>
            </a:r>
            <a:r>
              <a:rPr lang="en-US" sz="1400" dirty="0" err="1" smtClean="0"/>
              <a:t>Heterostructures</a:t>
            </a:r>
            <a:r>
              <a:rPr lang="en-US" sz="1400" dirty="0" smtClean="0"/>
              <a:t>”</a:t>
            </a:r>
            <a:endParaRPr lang="en-US" sz="1400" dirty="0"/>
          </a:p>
          <a:p>
            <a:r>
              <a:rPr lang="en-US" sz="1800" b="1" dirty="0" smtClean="0">
                <a:latin typeface="Arial Black"/>
                <a:cs typeface="Arial Black"/>
              </a:rPr>
              <a:t>Tuesday, </a:t>
            </a:r>
            <a:r>
              <a:rPr lang="en-US" sz="1800" b="1" dirty="0">
                <a:latin typeface="Arial Black"/>
                <a:cs typeface="Arial Black"/>
              </a:rPr>
              <a:t>April </a:t>
            </a:r>
            <a:r>
              <a:rPr lang="en-US" sz="1800" b="1" dirty="0" smtClean="0">
                <a:latin typeface="Arial Black"/>
                <a:cs typeface="Arial Black"/>
              </a:rPr>
              <a:t>22 </a:t>
            </a:r>
            <a:endParaRPr lang="en-US" sz="1800" b="1" dirty="0">
              <a:latin typeface="Arial Black"/>
              <a:cs typeface="Arial Black"/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1400" dirty="0"/>
              <a:t>PPPL </a:t>
            </a:r>
            <a:r>
              <a:rPr lang="en-US" sz="1400" dirty="0" smtClean="0"/>
              <a:t>Earth </a:t>
            </a:r>
            <a:r>
              <a:rPr lang="en-US" sz="1400" dirty="0"/>
              <a:t>Day </a:t>
            </a:r>
            <a:r>
              <a:rPr lang="en-US" sz="1400" dirty="0" smtClean="0"/>
              <a:t>Grounds Cleanup – Volunteers needed – Free lunch for all volunteers</a:t>
            </a:r>
            <a:endParaRPr lang="en-US" sz="1400" dirty="0"/>
          </a:p>
          <a:p>
            <a:r>
              <a:rPr lang="en-US" sz="1800" b="1" dirty="0" smtClean="0">
                <a:latin typeface="Arial Black"/>
                <a:cs typeface="Arial Black"/>
              </a:rPr>
              <a:t>Wednesday</a:t>
            </a:r>
            <a:r>
              <a:rPr lang="en-US" sz="1800" b="1" dirty="0">
                <a:latin typeface="Arial Black"/>
                <a:cs typeface="Arial Black"/>
              </a:rPr>
              <a:t>, </a:t>
            </a:r>
            <a:r>
              <a:rPr lang="en-US" sz="1800" b="1" dirty="0" smtClean="0">
                <a:latin typeface="Arial Black"/>
                <a:cs typeface="Arial Black"/>
              </a:rPr>
              <a:t>April 23</a:t>
            </a:r>
            <a:endParaRPr lang="en-US" sz="1800" b="1" dirty="0">
              <a:latin typeface="Arial Black"/>
              <a:cs typeface="Arial Black"/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1400" dirty="0"/>
              <a:t>PPPL </a:t>
            </a:r>
            <a:r>
              <a:rPr lang="en-US" sz="1400" dirty="0" smtClean="0"/>
              <a:t>Celebrates Earth Day </a:t>
            </a:r>
            <a:r>
              <a:rPr lang="en-US" sz="1400" dirty="0" smtClean="0"/>
              <a:t>– Displays</a:t>
            </a:r>
            <a:r>
              <a:rPr lang="en-US" sz="1400" dirty="0" smtClean="0"/>
              <a:t>, </a:t>
            </a:r>
            <a:r>
              <a:rPr lang="en-US" sz="1400" dirty="0" smtClean="0"/>
              <a:t>Activities</a:t>
            </a:r>
            <a:r>
              <a:rPr lang="en-US" sz="1400" dirty="0" smtClean="0"/>
              <a:t>, Green Machine </a:t>
            </a:r>
            <a:r>
              <a:rPr lang="en-US" sz="1400" dirty="0" smtClean="0"/>
              <a:t>Awards – </a:t>
            </a:r>
            <a:r>
              <a:rPr lang="en-US" sz="1400" dirty="0" smtClean="0"/>
              <a:t>Special Earth Day Colloquium: “</a:t>
            </a:r>
            <a:r>
              <a:rPr lang="en-US" sz="1400" dirty="0"/>
              <a:t>Sustainability Policy and Planning in New York City”</a:t>
            </a:r>
            <a:endParaRPr lang="en-US" sz="1400" dirty="0" smtClean="0"/>
          </a:p>
          <a:p>
            <a:r>
              <a:rPr lang="en-US" sz="1800" b="1" dirty="0" smtClean="0">
                <a:latin typeface="Arial Black"/>
                <a:cs typeface="Arial Black"/>
              </a:rPr>
              <a:t>Sunday</a:t>
            </a:r>
            <a:r>
              <a:rPr lang="en-US" sz="1800" b="1" dirty="0">
                <a:latin typeface="Arial Black"/>
                <a:cs typeface="Arial Black"/>
              </a:rPr>
              <a:t>, April </a:t>
            </a:r>
            <a:r>
              <a:rPr lang="en-US" sz="1800" b="1" dirty="0" smtClean="0">
                <a:latin typeface="Arial Black"/>
                <a:cs typeface="Arial Black"/>
              </a:rPr>
              <a:t>27</a:t>
            </a:r>
            <a:endParaRPr lang="en-US" sz="1800" b="1" dirty="0">
              <a:latin typeface="Arial Black"/>
              <a:cs typeface="Arial Black"/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1400" dirty="0" smtClean="0"/>
              <a:t>Annual </a:t>
            </a:r>
            <a:r>
              <a:rPr lang="en-US" sz="1400" dirty="0" err="1" smtClean="0"/>
              <a:t>Communiversity</a:t>
            </a:r>
            <a:r>
              <a:rPr lang="en-US" sz="1400" dirty="0" smtClean="0"/>
              <a:t> Festival – 1 </a:t>
            </a:r>
            <a:r>
              <a:rPr lang="en-US" sz="1400" dirty="0" smtClean="0"/>
              <a:t>p.m. to </a:t>
            </a:r>
            <a:r>
              <a:rPr lang="en-US" sz="1400" dirty="0" smtClean="0"/>
              <a:t>6 p.m. – Downtown Princeton – Featuring PPPL </a:t>
            </a:r>
            <a:r>
              <a:rPr lang="en-US" sz="1400" dirty="0" smtClean="0"/>
              <a:t>Displays</a:t>
            </a:r>
            <a:endParaRPr lang="en-US" sz="14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1085951"/>
      </p:ext>
    </p:extLst>
  </p:cSld>
  <p:clrMapOvr>
    <a:masterClrMapping/>
  </p:clrMapOvr>
  <p:transition xmlns:p14="http://schemas.microsoft.com/office/powerpoint/2010/main" spd="slow" advClick="0" advTm="58554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000"/>
                            </p:stCondLst>
                            <p:childTnLst>
                              <p:par>
                                <p:cTn id="27" presetID="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60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9000"/>
                            </p:stCondLst>
                            <p:childTnLst>
                              <p:par>
                                <p:cTn id="37" presetID="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3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3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40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3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7000"/>
                            </p:stCondLst>
                            <p:childTnLst>
                              <p:par>
                                <p:cTn id="47" presetID="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3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3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2000"/>
                            </p:stCondLst>
                            <p:childTnLst>
                              <p:par>
                                <p:cTn id="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3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3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0"/>
                            </p:stCondLst>
                            <p:childTnLst>
                              <p:par>
                                <p:cTn id="57" presetID="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3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3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0"/>
                            </p:stCondLst>
                            <p:childTnLst>
                              <p:par>
                                <p:cTn id="62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3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3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5000"/>
                            </p:stCondLst>
                            <p:childTnLst>
                              <p:par>
                                <p:cTn id="67" presetID="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30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30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0"/>
                            </p:stCondLst>
                            <p:childTnLst>
                              <p:par>
                                <p:cTn id="7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30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30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300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7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4000" cy="5068340"/>
            <a:chOff x="0" y="0"/>
            <a:chExt cx="9144000" cy="5068340"/>
          </a:xfrm>
        </p:grpSpPr>
        <p:sp>
          <p:nvSpPr>
            <p:cNvPr id="8" name="TextBox 7"/>
            <p:cNvSpPr txBox="1"/>
            <p:nvPr/>
          </p:nvSpPr>
          <p:spPr>
            <a:xfrm>
              <a:off x="0" y="2144462"/>
              <a:ext cx="9144000" cy="2923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2800" b="1" i="1" dirty="0" smtClean="0">
                  <a:solidFill>
                    <a:srgbClr val="008000"/>
                  </a:solidFill>
                  <a:latin typeface="Bookman Old Style"/>
                  <a:cs typeface="Bookman Old Style"/>
                </a:rPr>
                <a:t>Volunteers </a:t>
              </a:r>
              <a:r>
                <a:rPr lang="en-US" sz="2800" b="1" i="1" dirty="0">
                  <a:solidFill>
                    <a:srgbClr val="008000"/>
                  </a:solidFill>
                  <a:latin typeface="Bookman Old Style"/>
                  <a:cs typeface="Bookman Old Style"/>
                </a:rPr>
                <a:t>needed for </a:t>
              </a:r>
              <a:endParaRPr lang="en-US" sz="2800" b="1" i="1" dirty="0" smtClean="0">
                <a:solidFill>
                  <a:srgbClr val="008000"/>
                </a:solidFill>
                <a:latin typeface="Bookman Old Style"/>
                <a:cs typeface="Bookman Old Style"/>
              </a:endParaRPr>
            </a:p>
            <a:p>
              <a:pPr algn="ctr">
                <a:spcAft>
                  <a:spcPts val="0"/>
                </a:spcAft>
              </a:pPr>
              <a:r>
                <a:rPr lang="en-US" sz="3200" b="1" i="1" cap="all" dirty="0" smtClean="0">
                  <a:solidFill>
                    <a:srgbClr val="008000"/>
                  </a:solidFill>
                  <a:latin typeface="Bookman Old Style"/>
                  <a:cs typeface="Bookman Old Style"/>
                </a:rPr>
                <a:t>PPPL’s Earth Day Grounds </a:t>
              </a:r>
              <a:r>
                <a:rPr lang="en-US" sz="3200" b="1" i="1" cap="all" dirty="0">
                  <a:solidFill>
                    <a:srgbClr val="008000"/>
                  </a:solidFill>
                  <a:latin typeface="Bookman Old Style"/>
                  <a:cs typeface="Bookman Old Style"/>
                </a:rPr>
                <a:t>Clean-Up</a:t>
              </a:r>
              <a:r>
                <a:rPr lang="en-US" b="1" i="1" cap="all" dirty="0">
                  <a:solidFill>
                    <a:srgbClr val="008000"/>
                  </a:solidFill>
                  <a:latin typeface="Bookman Old Style"/>
                  <a:cs typeface="Bookman Old Style"/>
                </a:rPr>
                <a:t> </a:t>
              </a:r>
              <a:endParaRPr lang="en-US" b="1" i="1" cap="all" dirty="0" smtClean="0">
                <a:solidFill>
                  <a:srgbClr val="008000"/>
                </a:solidFill>
                <a:latin typeface="Bookman Old Style"/>
                <a:cs typeface="Bookman Old Style"/>
              </a:endParaRPr>
            </a:p>
            <a:p>
              <a:pPr algn="ctr">
                <a:spcAft>
                  <a:spcPts val="0"/>
                </a:spcAft>
              </a:pPr>
              <a:r>
                <a:rPr lang="en-US" b="1" i="1" dirty="0" smtClean="0">
                  <a:solidFill>
                    <a:srgbClr val="008000"/>
                  </a:solidFill>
                  <a:latin typeface="Bookman Old Style"/>
                  <a:cs typeface="Bookman Old Style"/>
                </a:rPr>
                <a:t>on Tuesday, April 22 </a:t>
              </a:r>
            </a:p>
            <a:p>
              <a:pPr algn="ctr">
                <a:spcAft>
                  <a:spcPts val="0"/>
                </a:spcAft>
              </a:pPr>
              <a:r>
                <a:rPr lang="en-US" b="1" i="1" dirty="0" smtClean="0">
                  <a:solidFill>
                    <a:srgbClr val="008000"/>
                  </a:solidFill>
                  <a:latin typeface="Bookman Old Style"/>
                  <a:cs typeface="Bookman Old Style"/>
                </a:rPr>
                <a:t>Free </a:t>
              </a:r>
              <a:r>
                <a:rPr lang="en-US" b="1" i="1" dirty="0">
                  <a:solidFill>
                    <a:srgbClr val="008000"/>
                  </a:solidFill>
                  <a:latin typeface="Bookman Old Style"/>
                  <a:cs typeface="Bookman Old Style"/>
                </a:rPr>
                <a:t>lunch for all volunteers! </a:t>
              </a:r>
              <a:endParaRPr lang="en-US" b="1" i="1" dirty="0" smtClean="0">
                <a:solidFill>
                  <a:srgbClr val="008000"/>
                </a:solidFill>
                <a:latin typeface="Bookman Old Style"/>
                <a:cs typeface="Bookman Old Style"/>
              </a:endParaRPr>
            </a:p>
            <a:p>
              <a:pPr algn="ctr">
                <a:spcAft>
                  <a:spcPts val="0"/>
                </a:spcAft>
              </a:pPr>
              <a:r>
                <a:rPr lang="en-US" b="1" i="1" dirty="0" smtClean="0">
                  <a:solidFill>
                    <a:srgbClr val="008000"/>
                  </a:solidFill>
                  <a:latin typeface="Bookman Old Style"/>
                  <a:cs typeface="Bookman Old Style"/>
                </a:rPr>
                <a:t>To sign up call Joanne at 3380 or sign </a:t>
              </a:r>
              <a:r>
                <a:rPr lang="en-US" b="1" i="1" dirty="0">
                  <a:solidFill>
                    <a:srgbClr val="008000"/>
                  </a:solidFill>
                  <a:latin typeface="Bookman Old Style"/>
                  <a:cs typeface="Bookman Old Style"/>
                </a:rPr>
                <a:t>up </a:t>
              </a:r>
              <a:r>
                <a:rPr lang="en-US" b="1" i="1" dirty="0" smtClean="0">
                  <a:solidFill>
                    <a:srgbClr val="008000"/>
                  </a:solidFill>
                  <a:latin typeface="Bookman Old Style"/>
                  <a:cs typeface="Bookman Old Style"/>
                </a:rPr>
                <a:t>online at  </a:t>
              </a:r>
            </a:p>
            <a:p>
              <a:pPr algn="ctr">
                <a:spcAft>
                  <a:spcPts val="0"/>
                </a:spcAft>
              </a:pPr>
              <a:r>
                <a:rPr lang="en-US" sz="1400" b="1" i="1" dirty="0">
                  <a:solidFill>
                    <a:srgbClr val="008000"/>
                  </a:solidFill>
                  <a:latin typeface="Bookman Old Style"/>
                  <a:cs typeface="Bookman Old Style"/>
                </a:rPr>
                <a:t>https://</a:t>
              </a:r>
              <a:r>
                <a:rPr lang="en-US" sz="1400" b="1" i="1" dirty="0" err="1">
                  <a:solidFill>
                    <a:srgbClr val="008000"/>
                  </a:solidFill>
                  <a:latin typeface="Bookman Old Style"/>
                  <a:cs typeface="Bookman Old Style"/>
                </a:rPr>
                <a:t>docs.google.com</a:t>
              </a:r>
              <a:r>
                <a:rPr lang="en-US" sz="1400" b="1" i="1" dirty="0">
                  <a:solidFill>
                    <a:srgbClr val="008000"/>
                  </a:solidFill>
                  <a:latin typeface="Bookman Old Style"/>
                  <a:cs typeface="Bookman Old Style"/>
                </a:rPr>
                <a:t>/a/</a:t>
              </a:r>
              <a:r>
                <a:rPr lang="en-US" sz="1400" b="1" i="1" dirty="0" err="1">
                  <a:solidFill>
                    <a:srgbClr val="008000"/>
                  </a:solidFill>
                  <a:latin typeface="Bookman Old Style"/>
                  <a:cs typeface="Bookman Old Style"/>
                </a:rPr>
                <a:t>pppl.gov</a:t>
              </a:r>
              <a:r>
                <a:rPr lang="en-US" sz="1400" b="1" i="1" dirty="0">
                  <a:solidFill>
                    <a:srgbClr val="008000"/>
                  </a:solidFill>
                  <a:latin typeface="Bookman Old Style"/>
                  <a:cs typeface="Bookman Old Style"/>
                </a:rPr>
                <a:t>/forms/d/1iJz-mosiQFDWfJ6T5ZvBUoziy7C8wcLUwmmqDMTYx9I/</a:t>
              </a:r>
              <a:r>
                <a:rPr lang="en-US" sz="1400" b="1" i="1" dirty="0" err="1">
                  <a:solidFill>
                    <a:srgbClr val="008000"/>
                  </a:solidFill>
                  <a:latin typeface="Bookman Old Style"/>
                  <a:cs typeface="Bookman Old Style"/>
                </a:rPr>
                <a:t>viewform</a:t>
              </a:r>
              <a:endParaRPr lang="en-US" sz="1400" b="1" i="1" dirty="0" smtClean="0">
                <a:solidFill>
                  <a:srgbClr val="008000"/>
                </a:solidFill>
                <a:latin typeface="Bookman Old Style"/>
                <a:cs typeface="Bookman Old Style"/>
              </a:endParaRPr>
            </a:p>
            <a:p>
              <a:pPr algn="ctr">
                <a:spcAft>
                  <a:spcPts val="0"/>
                </a:spcAft>
              </a:pPr>
              <a:r>
                <a:rPr lang="en-US" b="1" i="1" dirty="0" smtClean="0">
                  <a:solidFill>
                    <a:srgbClr val="008000"/>
                  </a:solidFill>
                  <a:latin typeface="Bookman Old Style"/>
                  <a:cs typeface="Bookman Old Style"/>
                </a:rPr>
                <a:t> </a:t>
              </a:r>
              <a:endParaRPr lang="en-US" i="1" dirty="0">
                <a:solidFill>
                  <a:srgbClr val="008000"/>
                </a:solidFill>
                <a:latin typeface="Bookman Old Style"/>
                <a:cs typeface="Bookman Old Style"/>
              </a:endParaRP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0" y="0"/>
              <a:ext cx="9144000" cy="1782531"/>
              <a:chOff x="0" y="0"/>
              <a:chExt cx="9144000" cy="1782531"/>
            </a:xfrm>
          </p:grpSpPr>
          <p:pic>
            <p:nvPicPr>
              <p:cNvPr id="6" name="Picture 5" descr="13A0417_077.jpg"/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0" y="0"/>
                <a:ext cx="2949546" cy="1780295"/>
              </a:xfrm>
              <a:prstGeom prst="rect">
                <a:avLst/>
              </a:prstGeom>
              <a:ln w="28575" cmpd="sng">
                <a:solidFill>
                  <a:srgbClr val="008000"/>
                </a:solidFill>
              </a:ln>
            </p:spPr>
          </p:pic>
          <p:pic>
            <p:nvPicPr>
              <p:cNvPr id="7" name="Picture 6" descr="13A0417_118.jpg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87633" y="1"/>
                <a:ext cx="2256367" cy="1782530"/>
              </a:xfrm>
              <a:prstGeom prst="rect">
                <a:avLst/>
              </a:prstGeom>
              <a:ln w="28575" cmpd="sng">
                <a:solidFill>
                  <a:srgbClr val="008000"/>
                </a:solidFill>
              </a:ln>
            </p:spPr>
          </p:pic>
          <p:pic>
            <p:nvPicPr>
              <p:cNvPr id="9" name="Picture 8" descr="13A0417_065.jpg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212166" y="1"/>
                <a:ext cx="2675467" cy="1781861"/>
              </a:xfrm>
              <a:prstGeom prst="rect">
                <a:avLst/>
              </a:prstGeom>
              <a:ln w="28575" cmpd="sng">
                <a:solidFill>
                  <a:srgbClr val="008000"/>
                </a:solidFill>
              </a:ln>
            </p:spPr>
          </p:pic>
          <p:pic>
            <p:nvPicPr>
              <p:cNvPr id="10" name="Picture 9" descr="13A0417_044.jpg"/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949546" y="1"/>
                <a:ext cx="1262620" cy="1780294"/>
              </a:xfrm>
              <a:prstGeom prst="rect">
                <a:avLst/>
              </a:prstGeom>
              <a:ln w="28575" cmpd="sng">
                <a:solidFill>
                  <a:srgbClr val="008000"/>
                </a:solidFill>
              </a:ln>
            </p:spPr>
          </p:pic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3458964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615">
        <p:split orient="vert"/>
      </p:transition>
    </mc:Choice>
    <mc:Fallback>
      <p:transition xmlns:p14="http://schemas.microsoft.com/office/powerpoint/2010/main" spd="slow" advClick="0" advTm="20615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:|6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:|6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9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:|6.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Genesis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esis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Grid.thmx</Template>
  <TotalTime>119851</TotalTime>
  <Words>490</Words>
  <Application>Microsoft Macintosh PowerPoint</Application>
  <PresentationFormat>On-screen Show (16:9)</PresentationFormat>
  <Paragraphs>60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Genesis</vt:lpstr>
      <vt:lpstr>This Week @ PPPL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Princeton Plasma Physics Lab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Week @ PPPL</dc:title>
  <dc:subject/>
  <dc:creator>Gregory J. Czechowicz</dc:creator>
  <cp:keywords/>
  <dc:description/>
  <cp:lastModifiedBy>Gregory J. Czechowicz</cp:lastModifiedBy>
  <cp:revision>2016</cp:revision>
  <cp:lastPrinted>2012-11-12T18:02:51Z</cp:lastPrinted>
  <dcterms:created xsi:type="dcterms:W3CDTF">2012-10-22T15:52:33Z</dcterms:created>
  <dcterms:modified xsi:type="dcterms:W3CDTF">2014-04-11T18:33:19Z</dcterms:modified>
  <cp:category/>
</cp:coreProperties>
</file>