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4" r:id="rId3"/>
    <p:sldId id="385" r:id="rId4"/>
    <p:sldId id="393" r:id="rId5"/>
    <p:sldId id="366" r:id="rId6"/>
    <p:sldId id="389" r:id="rId7"/>
    <p:sldId id="383" r:id="rId8"/>
    <p:sldId id="388" r:id="rId9"/>
    <p:sldId id="391" r:id="rId10"/>
    <p:sldId id="390" r:id="rId11"/>
    <p:sldId id="386" r:id="rId12"/>
    <p:sldId id="392" r:id="rId13"/>
    <p:sldId id="340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2B"/>
    <a:srgbClr val="005200"/>
    <a:srgbClr val="009297"/>
    <a:srgbClr val="DA0000"/>
    <a:srgbClr val="E30000"/>
    <a:srgbClr val="1343A3"/>
    <a:srgbClr val="8000FF"/>
    <a:srgbClr val="0000AC"/>
    <a:srgbClr val="7D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424" y="-2176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emf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20" Type="http://schemas.openxmlformats.org/officeDocument/2006/relationships/image" Target="../media/image36.png"/><Relationship Id="rId21" Type="http://schemas.openxmlformats.org/officeDocument/2006/relationships/image" Target="../media/image37.jpeg"/><Relationship Id="rId22" Type="http://schemas.openxmlformats.org/officeDocument/2006/relationships/image" Target="../media/image38.jpeg"/><Relationship Id="rId23" Type="http://schemas.openxmlformats.org/officeDocument/2006/relationships/image" Target="../media/image39.png"/><Relationship Id="rId24" Type="http://schemas.openxmlformats.org/officeDocument/2006/relationships/hyperlink" Target="http://www.google.com/url?sa=i&amp;source=images&amp;cd=&amp;cad=rja&amp;docid=Ch0IUz2w5IzacM&amp;tbnid=D4ySahKryldEGM:&amp;ved=0CAgQjRwwAA&amp;url=http://thegogreenblog.com/eco-beauty-tips-for-used-coffee-grounds/&amp;ei=HutCUfTiGPDB4AOxnIGIBg&amp;psig=AFQjCNEmn6loL1ZFbF2RDVEt8EFVciiD3w&amp;ust=1363426462444435" TargetMode="External"/><Relationship Id="rId25" Type="http://schemas.openxmlformats.org/officeDocument/2006/relationships/image" Target="../media/image40.jpeg"/><Relationship Id="rId26" Type="http://schemas.openxmlformats.org/officeDocument/2006/relationships/image" Target="../media/image41.png"/><Relationship Id="rId10" Type="http://schemas.openxmlformats.org/officeDocument/2006/relationships/image" Target="../media/image26.png"/><Relationship Id="rId11" Type="http://schemas.openxmlformats.org/officeDocument/2006/relationships/image" Target="../media/image27.jpeg"/><Relationship Id="rId12" Type="http://schemas.openxmlformats.org/officeDocument/2006/relationships/image" Target="../media/image28.pn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5" Type="http://schemas.openxmlformats.org/officeDocument/2006/relationships/image" Target="../media/image31.jpeg"/><Relationship Id="rId16" Type="http://schemas.openxmlformats.org/officeDocument/2006/relationships/image" Target="../media/image32.jpeg"/><Relationship Id="rId17" Type="http://schemas.openxmlformats.org/officeDocument/2006/relationships/image" Target="../media/image33.png"/><Relationship Id="rId18" Type="http://schemas.openxmlformats.org/officeDocument/2006/relationships/image" Target="../media/image34.jpe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http://www.unicor.gov/global/images/u11/unicor-logo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r="2214"/>
          <a:stretch/>
        </p:blipFill>
        <p:spPr>
          <a:xfrm>
            <a:off x="0" y="0"/>
            <a:ext cx="9156700" cy="5173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3842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April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15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-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19,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374">
        <p:fade/>
      </p:transition>
    </mc:Choice>
    <mc:Fallback>
      <p:transition xmlns:p14="http://schemas.microsoft.com/office/powerpoint/2010/main" spd="med" advClick="0" advTm="2537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THURSDAY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18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12 noon • M.B.G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 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4" y="1727758"/>
              <a:ext cx="3867143" cy="2077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990445"/>
              <a:ext cx="3860800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sz="2600" b="1" dirty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How Global Warming Is Heating Things Up at </a:t>
              </a:r>
              <a:r>
                <a:rPr lang="en-US" sz="2600" b="1" dirty="0" smtClean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Work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John P. Dunne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Geophysical Fluid Dynamics Laboratory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88650" y="313267"/>
            <a:ext cx="6341301" cy="1397558"/>
            <a:chOff x="1388650" y="313267"/>
            <a:chExt cx="6341301" cy="1397558"/>
          </a:xfrm>
        </p:grpSpPr>
        <p:pic>
          <p:nvPicPr>
            <p:cNvPr id="3" name="Picture 2" descr="Colloquium.ar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650" y="665209"/>
              <a:ext cx="6341301" cy="1045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810933" y="313267"/>
              <a:ext cx="3496734" cy="400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SPECIAL EARTH DAY</a:t>
              </a:r>
              <a:endPara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56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677">
        <p14:ripple/>
      </p:transition>
    </mc:Choice>
    <mc:Fallback>
      <p:transition xmlns:p14="http://schemas.microsoft.com/office/powerpoint/2010/main" spd="slow" advClick="0" advTm="2067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54714"/>
            <a:ext cx="5105400" cy="3471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4867" y="330200"/>
            <a:ext cx="839046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Volunteers Needed for </a:t>
            </a:r>
            <a:r>
              <a:rPr lang="en-US" sz="2800" b="1" dirty="0" err="1" smtClean="0">
                <a:solidFill>
                  <a:srgbClr val="DA0000"/>
                </a:solidFill>
                <a:latin typeface="Snappy Patter NF"/>
                <a:cs typeface="Snappy Patter NF"/>
              </a:rPr>
              <a:t>Communiversity</a:t>
            </a:r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 Day</a:t>
            </a:r>
            <a:endParaRPr lang="en-US" sz="2800" b="1" dirty="0">
              <a:solidFill>
                <a:srgbClr val="DA0000"/>
              </a:solidFill>
              <a:latin typeface="Snappy Patter NF"/>
              <a:cs typeface="Snappy Patter N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67" y="999067"/>
            <a:ext cx="3098800" cy="954107"/>
          </a:xfrm>
          <a:prstGeom prst="rect">
            <a:avLst/>
          </a:prstGeom>
          <a:solidFill>
            <a:srgbClr val="FFFF99"/>
          </a:solidFill>
          <a:ln>
            <a:solidFill>
              <a:srgbClr val="DA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SUNDAY, April 28</a:t>
            </a:r>
          </a:p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p.m. to 6 p.m.</a:t>
            </a:r>
          </a:p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Nassau St., Princeton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048919"/>
            <a:ext cx="322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DA0000"/>
                </a:solidFill>
              </a:rPr>
              <a:t>Please help us get </a:t>
            </a:r>
            <a:r>
              <a:rPr lang="en-US" sz="1400" b="1" i="1" dirty="0">
                <a:solidFill>
                  <a:srgbClr val="DA0000"/>
                </a:solidFill>
              </a:rPr>
              <a:t>the word out about the 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COOLNESS</a:t>
            </a:r>
            <a:r>
              <a:rPr lang="en-US" sz="1400" b="1" i="1" dirty="0" smtClean="0">
                <a:solidFill>
                  <a:srgbClr val="DA0000"/>
                </a:solidFill>
              </a:rPr>
              <a:t> of FUSION!</a:t>
            </a:r>
            <a:endParaRPr lang="en-US" sz="1400" b="1" i="1" dirty="0">
              <a:solidFill>
                <a:srgbClr val="DA0000"/>
              </a:solidFill>
            </a:endParaRPr>
          </a:p>
          <a:p>
            <a:pPr algn="ctr"/>
            <a:endParaRPr lang="en-US" sz="1400" i="1" dirty="0" smtClean="0">
              <a:solidFill>
                <a:srgbClr val="1343A3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1343A3"/>
                </a:solidFill>
              </a:rPr>
              <a:t>If interested in helping out at the PPPL table, even for an hour, please contact </a:t>
            </a:r>
            <a:r>
              <a:rPr lang="en-US" sz="1400" b="1" i="1" dirty="0" smtClean="0">
                <a:solidFill>
                  <a:srgbClr val="1343A3"/>
                </a:solidFill>
              </a:rPr>
              <a:t>Jeanne Jackson </a:t>
            </a:r>
            <a:r>
              <a:rPr lang="en-US" sz="1400" b="1" i="1" dirty="0" err="1" smtClean="0">
                <a:solidFill>
                  <a:srgbClr val="1343A3"/>
                </a:solidFill>
              </a:rPr>
              <a:t>DeVoe</a:t>
            </a:r>
            <a:r>
              <a:rPr lang="en-US" sz="1400" b="1" i="1" dirty="0" smtClean="0">
                <a:solidFill>
                  <a:srgbClr val="1343A3"/>
                </a:solidFill>
              </a:rPr>
              <a:t> </a:t>
            </a:r>
            <a:r>
              <a:rPr lang="en-US" sz="1400" i="1" dirty="0" err="1" smtClean="0">
                <a:solidFill>
                  <a:srgbClr val="1343A3"/>
                </a:solidFill>
              </a:rPr>
              <a:t>jjackson</a:t>
            </a:r>
            <a:r>
              <a:rPr lang="en-US" sz="1400" i="1" dirty="0" err="1">
                <a:solidFill>
                  <a:srgbClr val="1343A3"/>
                </a:solidFill>
              </a:rPr>
              <a:t>@pppl.gov</a:t>
            </a:r>
            <a:r>
              <a:rPr lang="en-US" sz="1400" i="1" dirty="0">
                <a:solidFill>
                  <a:srgbClr val="1343A3"/>
                </a:solidFill>
              </a:rPr>
              <a:t>, ext. 2757.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1" y="3769703"/>
            <a:ext cx="1663152" cy="1184798"/>
          </a:xfrm>
          <a:prstGeom prst="rect">
            <a:avLst/>
          </a:prstGeom>
          <a:ln>
            <a:solidFill>
              <a:srgbClr val="DA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078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28">
        <p:pull dir="d"/>
      </p:transition>
    </mc:Choice>
    <mc:Fallback>
      <p:transition xmlns:p14="http://schemas.microsoft.com/office/powerpoint/2010/main" spd="slow" advTm="19828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PL.Aerial.200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8" b="14897"/>
          <a:stretch/>
        </p:blipFill>
        <p:spPr>
          <a:xfrm>
            <a:off x="1468967" y="648915"/>
            <a:ext cx="6032500" cy="27843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" name="Picture 2" descr="OPENHOUSE.LOGO.201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3525264"/>
            <a:ext cx="4157134" cy="1320883"/>
          </a:xfrm>
          <a:prstGeom prst="rect">
            <a:avLst/>
          </a:prstGeom>
        </p:spPr>
      </p:pic>
      <p:pic>
        <p:nvPicPr>
          <p:cNvPr id="4" name="Picture 3" descr="calendar-icon-june-1-Download-Royalty-free-Vector-File-EPS-1419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84667"/>
            <a:ext cx="1392767" cy="139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6934" y="204183"/>
            <a:ext cx="554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44 Font Expanded"/>
                <a:cs typeface="#44 Font Expanded"/>
              </a:rPr>
              <a:t>SAVE THE DATE…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44 Font Expanded"/>
              <a:cs typeface="#44 Font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96517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48">
        <p:push dir="u"/>
      </p:transition>
    </mc:Choice>
    <mc:Fallback>
      <p:transition xmlns:p14="http://schemas.microsoft.com/office/powerpoint/2010/main" spd="slow" advTm="21548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3651"/>
          <a:stretch/>
        </p:blipFill>
        <p:spPr>
          <a:xfrm>
            <a:off x="-6116" y="0"/>
            <a:ext cx="9143647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5533" y="4634476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764">
        <p14:ripple/>
      </p:transition>
    </mc:Choice>
    <mc:Fallback>
      <p:transition xmlns:p14="http://schemas.microsoft.com/office/powerpoint/2010/main" spd="slow" advClick="0" advTm="3076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" y="2608256"/>
            <a:ext cx="85852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Bookman Old Style"/>
                <a:cs typeface="Bookman Old Style"/>
              </a:rPr>
              <a:t>April </a:t>
            </a:r>
            <a:r>
              <a:rPr lang="en-US" sz="2800" b="1" dirty="0">
                <a:latin typeface="Bookman Old Style"/>
                <a:cs typeface="Bookman Old Style"/>
              </a:rPr>
              <a:t>15 to </a:t>
            </a:r>
            <a:r>
              <a:rPr lang="en-US" sz="2800" b="1" dirty="0" smtClean="0">
                <a:latin typeface="Bookman Old Style"/>
                <a:cs typeface="Bookman Old Style"/>
              </a:rPr>
              <a:t>19 </a:t>
            </a:r>
          </a:p>
          <a:p>
            <a:pPr algn="ctr">
              <a:spcAft>
                <a:spcPts val="600"/>
              </a:spcAft>
            </a:pPr>
            <a:r>
              <a:rPr lang="en-US" sz="1800" b="1" cap="all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Lab</a:t>
            </a:r>
            <a:r>
              <a:rPr lang="en-US" sz="1800" b="1" cap="all" dirty="0">
                <a:solidFill>
                  <a:srgbClr val="008000"/>
                </a:solidFill>
                <a:latin typeface="Bookman Old Style"/>
                <a:cs typeface="Bookman Old Style"/>
              </a:rPr>
              <a:t>-wide Clean Up </a:t>
            </a:r>
            <a:r>
              <a:rPr lang="en-US" sz="1800" b="1" cap="all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Week</a:t>
            </a:r>
            <a:endParaRPr lang="en-US" sz="1800" b="1" cap="all" dirty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</a:pP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WEDNESDAY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, APRIL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17: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Grounds Clean-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up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10: 30 a.m. to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noon</a:t>
            </a:r>
            <a:endParaRPr lang="en-US" sz="1400" b="1" i="1" dirty="0" smtClean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120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Free 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lunch for volunteers. Call ext. 3380 to sign </a:t>
            </a: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up</a:t>
            </a:r>
            <a:endParaRPr lang="en-US" sz="1400" i="1" dirty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</a:pP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THURSDAY, APRIL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18: 10:30 a.m. to 1:30 p.m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. Earth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Day festivities at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PPPL</a:t>
            </a:r>
          </a:p>
          <a:p>
            <a:pPr algn="ctr">
              <a:spcAft>
                <a:spcPts val="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Displays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, prizes, speakers, and a Native American dance performance! </a:t>
            </a:r>
            <a:endParaRPr lang="en-US" sz="1400" i="1" dirty="0" smtClean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60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Free 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pizza and drinks for audience </a:t>
            </a: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members</a:t>
            </a:r>
            <a:endParaRPr lang="en-US" sz="1400" i="1" dirty="0">
              <a:solidFill>
                <a:srgbClr val="008000"/>
              </a:solidFill>
              <a:latin typeface="Bookman Old Style"/>
              <a:cs typeface="Bookman Old Styl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5133" y="143933"/>
            <a:ext cx="7577667" cy="2357398"/>
            <a:chOff x="855133" y="143933"/>
            <a:chExt cx="7577667" cy="2357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100" y="621731"/>
              <a:ext cx="5080000" cy="1879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55133" y="143933"/>
              <a:ext cx="7577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PPPL CELEBRATES</a:t>
              </a:r>
              <a:endParaRPr lang="en-US" b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4056314"/>
      </p:ext>
    </p:extLst>
  </p:cSld>
  <p:clrMapOvr>
    <a:masterClrMapping/>
  </p:clrMapOvr>
  <p:transition xmlns:p14="http://schemas.microsoft.com/office/powerpoint/2010/main" spd="slow" advClick="0" advTm="20952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2100" y="143933"/>
            <a:ext cx="8585200" cy="4403315"/>
            <a:chOff x="292100" y="143933"/>
            <a:chExt cx="8585200" cy="4403315"/>
          </a:xfrm>
        </p:grpSpPr>
        <p:sp>
          <p:nvSpPr>
            <p:cNvPr id="8" name="TextBox 7"/>
            <p:cNvSpPr txBox="1"/>
            <p:nvPr/>
          </p:nvSpPr>
          <p:spPr>
            <a:xfrm>
              <a:off x="292100" y="2608256"/>
              <a:ext cx="858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Volunteers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needed for PPPL’s Grounds Clean-Up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in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honor of Earth Week on April </a:t>
              </a: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17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from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10:30 a.m. to noon!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Free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lunch for all volunteers!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Call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ext. 3380 to sign up! </a:t>
              </a:r>
              <a:endParaRPr lang="en-US" i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5133" y="143933"/>
              <a:ext cx="7577667" cy="2357398"/>
              <a:chOff x="855133" y="143933"/>
              <a:chExt cx="7577667" cy="2357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100" y="621731"/>
                <a:ext cx="5080000" cy="187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855133" y="143933"/>
                <a:ext cx="7577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000"/>
                    </a:solidFill>
                    <a:latin typeface="Bookman Old Style"/>
                    <a:cs typeface="Bookman Old Style"/>
                  </a:rPr>
                  <a:t>PPPL CELEBRATES</a:t>
                </a:r>
                <a:endParaRPr lang="en-US" b="1" dirty="0">
                  <a:solidFill>
                    <a:srgbClr val="008000"/>
                  </a:solidFill>
                  <a:latin typeface="Bookman Old Style"/>
                  <a:cs typeface="Bookman Old Style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5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4270">
        <p:split orient="vert"/>
      </p:transition>
    </mc:Choice>
    <mc:Fallback>
      <p:transition xmlns:p14="http://schemas.microsoft.com/office/powerpoint/2010/main" spd="slow" advClick="0" advTm="1427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STEE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/>
          <a:stretch/>
        </p:blipFill>
        <p:spPr>
          <a:xfrm>
            <a:off x="272284" y="457199"/>
            <a:ext cx="4172713" cy="3099816"/>
          </a:xfrm>
          <a:prstGeom prst="rect">
            <a:avLst/>
          </a:prstGeom>
          <a:ln w="38100" cmpd="sng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TRUSTEES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3506"/>
          <a:stretch/>
        </p:blipFill>
        <p:spPr>
          <a:xfrm>
            <a:off x="4597396" y="1718733"/>
            <a:ext cx="4284134" cy="3099816"/>
          </a:xfrm>
          <a:prstGeom prst="rect">
            <a:avLst/>
          </a:prstGeom>
          <a:ln w="38100" cmpd="sng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348487" y="3877733"/>
            <a:ext cx="4003380" cy="830997"/>
            <a:chOff x="348487" y="3877733"/>
            <a:chExt cx="400338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48487" y="3877733"/>
              <a:ext cx="4003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solidFill>
                      <a:srgbClr val="FF6600"/>
                    </a:solidFill>
                  </a:ln>
                </a:rPr>
                <a:t>Princeton University Trustees visit PPPL</a:t>
              </a:r>
              <a:endParaRPr lang="en-US" b="1" dirty="0">
                <a:ln w="6350">
                  <a:solidFill>
                    <a:srgbClr val="FF6600"/>
                  </a:solidFill>
                </a:ln>
              </a:endParaRPr>
            </a:p>
          </p:txBody>
        </p:sp>
        <p:pic>
          <p:nvPicPr>
            <p:cNvPr id="14" name="Picture 13" descr="PRINCETON.shield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848" y="3947744"/>
              <a:ext cx="655115" cy="681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664727"/>
      </p:ext>
    </p:extLst>
  </p:cSld>
  <p:clrMapOvr>
    <a:masterClrMapping/>
  </p:clrMapOvr>
  <p:transition xmlns:p14="http://schemas.microsoft.com/office/powerpoint/2010/main" spd="slow" advTm="21691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350" y="-6350"/>
            <a:ext cx="10245914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TUESDAY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16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4:15 </a:t>
              </a:r>
              <a:r>
                <a:rPr lang="en-US" sz="1400" dirty="0">
                  <a:solidFill>
                    <a:schemeClr val="bg1"/>
                  </a:solidFill>
                  <a:latin typeface="Bookman Old Style"/>
                  <a:cs typeface="Bookman Old Style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.m.  (Coffee/Tea at 4 p.m.)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3" y="1727758"/>
              <a:ext cx="3867145" cy="2077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901203"/>
              <a:ext cx="38608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3000" b="1" dirty="0" smtClean="0">
                  <a:solidFill>
                    <a:srgbClr val="2E47FF"/>
                  </a:solidFill>
                  <a:latin typeface="Arial Black"/>
                  <a:ea typeface="ＭＳ Ｐゴシック" pitchFamily="1" charset="-128"/>
                  <a:cs typeface="Arial Black"/>
                </a:rPr>
                <a:t>The Promise of Urban Science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Steven S.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Koonin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New York University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0" y="440267"/>
            <a:ext cx="6341301" cy="104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p:transition xmlns:p14="http://schemas.microsoft.com/office/powerpoint/2010/main" spd="slow" advClick="0" advTm="21099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350" y="-6350"/>
            <a:ext cx="10245914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17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4:15 </a:t>
              </a:r>
              <a:r>
                <a:rPr lang="en-US" sz="1400" dirty="0">
                  <a:solidFill>
                    <a:schemeClr val="bg1"/>
                  </a:solidFill>
                  <a:latin typeface="Bookman Old Style"/>
                  <a:cs typeface="Bookman Old Style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.m.  (Coffee/Tea at 4 p.m.)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4" y="1727758"/>
              <a:ext cx="3867143" cy="2077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808870"/>
              <a:ext cx="3860800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Fundamental Physics and the LHC: 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A Progress Report</a:t>
              </a:r>
              <a:endParaRPr lang="en-US" sz="1800" b="1" dirty="0" smtClean="0">
                <a:latin typeface="Arial Narrow"/>
                <a:ea typeface="ＭＳ Ｐゴシック" pitchFamily="1" charset="-128"/>
                <a:cs typeface="Arial Narrow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Nima</a:t>
              </a: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Arkani-Hamed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The Institute for Advanced Study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0" y="440267"/>
            <a:ext cx="6341301" cy="104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61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920">
        <p:split orient="vert"/>
      </p:transition>
    </mc:Choice>
    <mc:Fallback>
      <p:transition xmlns:p14="http://schemas.microsoft.com/office/powerpoint/2010/main" spd="slow" advClick="0" advTm="1992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876800" y="1495425"/>
            <a:ext cx="3944938" cy="32861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6" name="Rectangle 48"/>
          <p:cNvSpPr>
            <a:spLocks noChangeArrowheads="1"/>
          </p:cNvSpPr>
          <p:nvPr/>
        </p:nvSpPr>
        <p:spPr bwMode="auto">
          <a:xfrm>
            <a:off x="4876800" y="1455738"/>
            <a:ext cx="3962400" cy="32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April 15 </a:t>
            </a: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to April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19</a:t>
            </a:r>
            <a:endParaRPr lang="en-US" sz="1050" dirty="0">
              <a:latin typeface="B Franklin Gothic Demi"/>
              <a:ea typeface="+mn-ea"/>
              <a:cs typeface="B Franklin Gothic Demi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1050" dirty="0" smtClean="0">
                <a:latin typeface="Franklin Gothic Book"/>
                <a:ea typeface="+mn-ea"/>
                <a:cs typeface="Franklin Gothic Book"/>
              </a:rPr>
              <a:t>Lab-wide </a:t>
            </a:r>
            <a:r>
              <a:rPr lang="en-US" sz="1050" dirty="0">
                <a:latin typeface="Franklin Gothic Book"/>
                <a:ea typeface="+mn-ea"/>
                <a:cs typeface="Franklin Gothic Book"/>
              </a:rPr>
              <a:t>Clean Up Week; Cleanup offices and shop, call x3652 for collection bins.</a:t>
            </a:r>
          </a:p>
          <a:p>
            <a:pPr algn="ctr">
              <a:defRPr/>
            </a:pP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Wednesday</a:t>
            </a:r>
            <a:r>
              <a:rPr lang="en-US" sz="1050" dirty="0">
                <a:latin typeface="B Franklin Gothic Demi"/>
                <a:ea typeface="+mn-ea"/>
                <a:cs typeface="B Franklin Gothic Demi"/>
              </a:rPr>
              <a:t>, April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17</a:t>
            </a:r>
            <a:endParaRPr lang="en-US" sz="1050" dirty="0">
              <a:latin typeface="Franklin Gothic Book"/>
              <a:ea typeface="+mn-ea"/>
              <a:cs typeface="Franklin Gothic Book"/>
            </a:endParaRP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Grounds cleanup 10:30AM to 11:30AM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Franklin Gothic Book"/>
                <a:ea typeface="+mn-ea"/>
                <a:cs typeface="Franklin Gothic Book"/>
              </a:rPr>
              <a:t>Free lunch </a:t>
            </a:r>
            <a:r>
              <a:rPr lang="en-US" sz="1050" dirty="0">
                <a:latin typeface="Franklin Gothic Book"/>
                <a:ea typeface="+mn-ea"/>
                <a:cs typeface="Franklin Gothic Book"/>
              </a:rPr>
              <a:t>for Volunteers- Sign up: x3380 jbianco@pppl.gov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Thursday, April 18, 2013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7 a.m. – 10 a.m. Employee Electronics Drop Off: Warehouse  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10:30 a.m. to 1:30 p.m. Lobby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Earth Day Vendors, Displays, Raffle</a:t>
            </a:r>
          </a:p>
          <a:p>
            <a:pPr algn="ctr">
              <a:defRPr/>
            </a:pPr>
            <a:r>
              <a:rPr lang="en-US" sz="1050" u="sng" dirty="0" smtClean="0">
                <a:latin typeface="Franklin Gothic Book"/>
                <a:ea typeface="+mn-ea"/>
                <a:cs typeface="Franklin Gothic Book"/>
              </a:rPr>
              <a:t>Auditorium </a:t>
            </a:r>
            <a:r>
              <a:rPr lang="en-US" sz="1050" u="sng" dirty="0">
                <a:latin typeface="Franklin Gothic Book"/>
                <a:ea typeface="+mn-ea"/>
                <a:cs typeface="Franklin Gothic Book"/>
              </a:rPr>
              <a:t>11:15 a.m.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Native American Tribal Dance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Green Machine Awards</a:t>
            </a:r>
          </a:p>
          <a:p>
            <a:pPr algn="ctr">
              <a:defRPr/>
            </a:pPr>
            <a:r>
              <a:rPr lang="en-US" sz="1050" b="1" i="1" dirty="0">
                <a:latin typeface="Franklin Gothic Book"/>
                <a:ea typeface="+mn-ea"/>
                <a:cs typeface="Franklin Gothic Book"/>
              </a:rPr>
              <a:t>FREE Pizza </a:t>
            </a:r>
            <a:r>
              <a:rPr lang="en-US" sz="1050" b="1" i="1" dirty="0" smtClean="0">
                <a:latin typeface="Franklin Gothic Book"/>
                <a:ea typeface="+mn-ea"/>
                <a:cs typeface="Franklin Gothic Book"/>
              </a:rPr>
              <a:t>Lunch - </a:t>
            </a:r>
            <a:r>
              <a:rPr lang="en-US" sz="1050" i="1" dirty="0">
                <a:latin typeface="Franklin Gothic Book"/>
                <a:ea typeface="+mn-ea"/>
                <a:cs typeface="Franklin Gothic Book"/>
              </a:rPr>
              <a:t>First come first served with Guest Speaker</a:t>
            </a:r>
          </a:p>
          <a:p>
            <a:pPr algn="ctr">
              <a:defRPr/>
            </a:pPr>
            <a:r>
              <a:rPr lang="en-US" sz="1050" i="1" dirty="0">
                <a:latin typeface="Franklin Gothic Book"/>
                <a:ea typeface="+mn-ea"/>
                <a:cs typeface="Franklin Gothic Book"/>
              </a:rPr>
              <a:t>Guest Speaker: Climate Change &amp; the Workplace</a:t>
            </a:r>
          </a:p>
          <a:p>
            <a:pPr algn="ctr">
              <a:defRPr/>
            </a:pPr>
            <a:endParaRPr lang="en-US" sz="1400" dirty="0">
              <a:latin typeface="+mj-lt"/>
              <a:ea typeface="+mn-ea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9472" y="285750"/>
            <a:ext cx="4080933" cy="4421717"/>
            <a:chOff x="262467" y="285750"/>
            <a:chExt cx="4080933" cy="4421717"/>
          </a:xfrm>
        </p:grpSpPr>
        <p:sp>
          <p:nvSpPr>
            <p:cNvPr id="2" name="Rectangle 1"/>
            <p:cNvSpPr/>
            <p:nvPr/>
          </p:nvSpPr>
          <p:spPr>
            <a:xfrm>
              <a:off x="262467" y="285750"/>
              <a:ext cx="4080933" cy="44217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279650" y="531813"/>
              <a:ext cx="0" cy="392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487363" y="2506663"/>
              <a:ext cx="35861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4338" y="477838"/>
              <a:ext cx="1865312" cy="199707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28575" cmpd="sng">
              <a:solidFill>
                <a:srgbClr val="3366F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155448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chemeClr val="dk1"/>
                  </a:solidFill>
                  <a:latin typeface="Bookman Old Style"/>
                  <a:ea typeface="+mn-ea"/>
                  <a:cs typeface="Bookman Old Style"/>
                </a:rPr>
                <a:t>COMPOST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20" descr="http://ts4.mm.bing.net/th?id=H.4606967519511991&amp;pid=1.7&amp;w=169&amp;h=155&amp;c=7&amp;rs=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973129" y="1369680"/>
              <a:ext cx="573085" cy="394244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15" name="Picture 30" descr="http://ts2.mm.bing.net/th?id=H.4955018743382033&amp;pid=1.7&amp;w=177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1552902" y="1969418"/>
              <a:ext cx="902631" cy="535508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sp>
          <p:nvSpPr>
            <p:cNvPr id="20" name="Rectangle 19"/>
            <p:cNvSpPr/>
            <p:nvPr/>
          </p:nvSpPr>
          <p:spPr bwMode="auto">
            <a:xfrm>
              <a:off x="2279650" y="477838"/>
              <a:ext cx="1865313" cy="20177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rgbClr val="3366FF"/>
                  </a:solidFill>
                  <a:latin typeface="Bookman Old Style"/>
                  <a:cs typeface="Bookman Old Style"/>
                </a:rPr>
                <a:t>SINGLE-STREAM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1" name="Picture 36" descr="http://ts2.mm.bing.net/th?id=H.4878306337817237&amp;pid=1.7&amp;w=112&amp;h=149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91062" y="710363"/>
              <a:ext cx="1004216" cy="1002066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2" name="Picture 38" descr="http://ts1.mm.bing.net/th?id=H.4537522181375244&amp;pid=1.7&amp;w=158&amp;h=143&amp;c=7&amp;rs=1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302764" y="767379"/>
              <a:ext cx="999160" cy="678289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3" name="Picture 40" descr="http://ts4.mm.bing.net/th?id=H.4521600732102739&amp;pid=1.7&amp;w=160&amp;h=153&amp;c=7&amp;rs=1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2319698" y="1424528"/>
              <a:ext cx="1792513" cy="102896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4" name="Picture 42" descr="http://ts1.mm.bing.net/th?id=H.4628725817934608&amp;pid=1.7&amp;w=225&amp;h=148&amp;c=7&amp;rs=1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2609373" y="1208620"/>
              <a:ext cx="1239047" cy="611318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5" name="Picture 44" descr="http://ts3.mm.bing.net/th?id=H.4910956682150206&amp;pid=1.7&amp;w=142&amp;h=144&amp;c=7&amp;rs=1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2394395" y="1970756"/>
              <a:ext cx="653605" cy="497154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pic>
          <p:nvPicPr>
            <p:cNvPr id="26" name="Picture 46" descr="http://ts3.mm.bing.net/th?id=H.4871679215468622&amp;pid=1.7&amp;w=196&amp;h=145&amp;c=7&amp;rs=1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2997210" y="2038350"/>
              <a:ext cx="774123" cy="429559"/>
            </a:xfrm>
            <a:prstGeom prst="rect">
              <a:avLst/>
            </a:prstGeom>
            <a:noFill/>
            <a:effectLst>
              <a:softEdge rad="31750"/>
            </a:effectLst>
            <a:extLst/>
          </p:spPr>
        </p:pic>
        <p:sp>
          <p:nvSpPr>
            <p:cNvPr id="27" name="Rectangle 26"/>
            <p:cNvSpPr/>
            <p:nvPr/>
          </p:nvSpPr>
          <p:spPr bwMode="auto">
            <a:xfrm>
              <a:off x="414338" y="2474913"/>
              <a:ext cx="1865312" cy="2063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chemeClr val="accent2">
                      <a:lumMod val="50000"/>
                    </a:schemeClr>
                  </a:solidFill>
                  <a:latin typeface="Bookman Old Style"/>
                  <a:cs typeface="Bookman Old Style"/>
                </a:rPr>
                <a:t>TRASH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28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1120657" y="2756546"/>
              <a:ext cx="513628" cy="577204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29" name="Picture 54" descr="http://ts1.mm.bing.net/th?id=H.4964828441545468&amp;pid=1.9&amp;w=300&amp;h=300&amp;p=0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1597422" y="2766479"/>
              <a:ext cx="677489" cy="508163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pic>
          <p:nvPicPr>
            <p:cNvPr id="30" name="Picture 56"/>
            <p:cNvPicPr>
              <a:picLocks noChangeAspect="1" noChangeArrowheads="1"/>
            </p:cNvPicPr>
            <p:nvPr/>
          </p:nvPicPr>
          <p:blipFill>
            <a:blip r:embed="rId12" cstate="print">
              <a:extLst/>
            </a:blip>
            <a:srcRect/>
            <a:stretch>
              <a:fillRect/>
            </a:stretch>
          </p:blipFill>
          <p:spPr bwMode="auto">
            <a:xfrm>
              <a:off x="455155" y="2777767"/>
              <a:ext cx="662441" cy="49687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32" name="Picture 64" descr="http://ts1.mm.bing.net/th?id=H.4972890068419920&amp;pid=1.7&amp;w=133&amp;h=139&amp;c=7&amp;rs=1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/>
            </a:blip>
            <a:srcRect t="15971" b="15196"/>
            <a:stretch/>
          </p:blipFill>
          <p:spPr bwMode="auto">
            <a:xfrm>
              <a:off x="583831" y="3860805"/>
              <a:ext cx="1574235" cy="64346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33" name="Picture 58" descr="http://ts2.mm.bing.net/th?id=H.4538046162602273&amp;pid=1.7&amp;w=186&amp;h=144&amp;c=7&amp;rs=1"/>
            <p:cNvPicPr>
              <a:picLocks noChangeAspect="1" noChangeArrowheads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841599" y="3350867"/>
              <a:ext cx="1034875" cy="600950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34" name="Rectangle 33"/>
            <p:cNvSpPr/>
            <p:nvPr/>
          </p:nvSpPr>
          <p:spPr bwMode="auto">
            <a:xfrm>
              <a:off x="2279650" y="2474913"/>
              <a:ext cx="1865313" cy="1079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9436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REUSABLE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u="sng" dirty="0">
                  <a:solidFill>
                    <a:schemeClr val="tx1"/>
                  </a:solidFill>
                </a:rPr>
                <a:t>IN CAFETERIA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(To remain in or returned to cafe)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68" descr="http://ts4.mm.bing.net/th?id=H.4588658067243811&amp;pid=1.7&amp;w=182&amp;h=155&amp;c=7&amp;rs=1"/>
            <p:cNvPicPr>
              <a:picLocks noChangeAspect="1" noChangeArrowheads="1"/>
            </p:cNvPicPr>
            <p:nvPr/>
          </p:nvPicPr>
          <p:blipFill>
            <a:blip r:embed="rId15" cstate="print">
              <a:extLst/>
            </a:blip>
            <a:srcRect/>
            <a:stretch>
              <a:fillRect/>
            </a:stretch>
          </p:blipFill>
          <p:spPr bwMode="auto">
            <a:xfrm>
              <a:off x="2429852" y="2955069"/>
              <a:ext cx="854278" cy="54570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36" name="Picture 70" descr="http://ts1.mm.bing.net/th?id=H.4895194170131804&amp;pid=1.7&amp;w=194&amp;h=142&amp;c=7&amp;rs=1"/>
            <p:cNvPicPr>
              <a:picLocks noChangeAspect="1" noChangeArrowheads="1"/>
            </p:cNvPicPr>
            <p:nvPr/>
          </p:nvPicPr>
          <p:blipFill>
            <a:blip r:embed="rId16" cstate="print">
              <a:extLst/>
            </a:blip>
            <a:srcRect/>
            <a:stretch>
              <a:fillRect/>
            </a:stretch>
          </p:blipFill>
          <p:spPr bwMode="auto">
            <a:xfrm>
              <a:off x="3220379" y="2958907"/>
              <a:ext cx="883186" cy="484886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2087" name="TextBox 37"/>
            <p:cNvSpPr txBox="1">
              <a:spLocks noChangeArrowheads="1"/>
            </p:cNvSpPr>
            <p:nvPr/>
          </p:nvSpPr>
          <p:spPr bwMode="auto">
            <a:xfrm>
              <a:off x="2276475" y="3536950"/>
              <a:ext cx="1951038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DID YOU KNOW: IN FY12 –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PPPL COMPOSTED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15% OF ITS WASTE STREAM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31,506 POUNDS OF FOOD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AND FOOD WASTE ITEMS?</a:t>
              </a:r>
              <a:endPara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endParaRPr>
            </a:p>
          </p:txBody>
        </p: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/>
            </a:blip>
            <a:srcRect/>
            <a:stretch>
              <a:fillRect/>
            </a:stretch>
          </p:blipFill>
          <p:spPr bwMode="auto">
            <a:xfrm>
              <a:off x="602204" y="710325"/>
              <a:ext cx="1445694" cy="71417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50" name="Picture 16" descr="http://ts2.mm.bing.net/th?id=H.4861697731069869&amp;pid=1.7&amp;w=197&amp;h=150&amp;c=7&amp;rs=1"/>
            <p:cNvPicPr>
              <a:picLocks noChangeAspect="1" noChangeArrowheads="1"/>
            </p:cNvPicPr>
            <p:nvPr/>
          </p:nvPicPr>
          <p:blipFill>
            <a:blip r:embed="rId18" cstate="print">
              <a:extLst/>
            </a:blip>
            <a:srcRect/>
            <a:stretch>
              <a:fillRect/>
            </a:stretch>
          </p:blipFill>
          <p:spPr bwMode="auto">
            <a:xfrm>
              <a:off x="876562" y="1108786"/>
              <a:ext cx="471453" cy="269257"/>
            </a:xfrm>
            <a:prstGeom prst="rect">
              <a:avLst/>
            </a:prstGeom>
            <a:noFill/>
            <a:effectLst>
              <a:softEdge rad="31750"/>
            </a:effectLst>
            <a:extLst/>
          </p:spPr>
        </p:pic>
        <p:pic>
          <p:nvPicPr>
            <p:cNvPr id="13339" name="Picture 67" descr="Napkins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377950"/>
              <a:ext cx="563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1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686456"/>
              <a:ext cx="175101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21" cstate="print">
              <a:extLst/>
            </a:blip>
            <a:srcRect/>
            <a:stretch>
              <a:fillRect/>
            </a:stretch>
          </p:blipFill>
          <p:spPr bwMode="auto">
            <a:xfrm>
              <a:off x="937816" y="1931633"/>
              <a:ext cx="1018671" cy="5384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/>
          </p:spPr>
        </p:pic>
        <p:pic>
          <p:nvPicPr>
            <p:cNvPr id="55" name="Picture 33" descr="Newspaper.png"/>
            <p:cNvPicPr>
              <a:picLocks noChangeAspect="1"/>
            </p:cNvPicPr>
            <p:nvPr/>
          </p:nvPicPr>
          <p:blipFill>
            <a:blip r:embed="rId22" cstate="print">
              <a:extLst/>
            </a:blip>
            <a:srcRect/>
            <a:stretch>
              <a:fillRect/>
            </a:stretch>
          </p:blipFill>
          <p:spPr bwMode="auto">
            <a:xfrm>
              <a:off x="447217" y="2046512"/>
              <a:ext cx="715776" cy="36615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13343" name="Picture 73" descr="Pizza Box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2057400"/>
              <a:ext cx="48101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 descr="http://thegogreenblog.com/wp-content/uploads/2010/09/coffee-grinds1.jp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/>
            </a:blip>
            <a:srcRect/>
            <a:stretch>
              <a:fillRect/>
            </a:stretch>
          </p:blipFill>
          <p:spPr bwMode="auto">
            <a:xfrm>
              <a:off x="1479762" y="1283409"/>
              <a:ext cx="800151" cy="398959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</p:grpSp>
      <p:grpSp>
        <p:nvGrpSpPr>
          <p:cNvPr id="4" name="Group 3"/>
          <p:cNvGrpSpPr/>
          <p:nvPr/>
        </p:nvGrpSpPr>
        <p:grpSpPr>
          <a:xfrm>
            <a:off x="5069553" y="361950"/>
            <a:ext cx="3598728" cy="1134520"/>
            <a:chOff x="5220771" y="285750"/>
            <a:chExt cx="3159642" cy="996096"/>
          </a:xfrm>
        </p:grpSpPr>
        <p:pic>
          <p:nvPicPr>
            <p:cNvPr id="13346" name="Picture 1" descr="EARTH.WEEK.pppl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285750"/>
              <a:ext cx="31242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220771" y="804792"/>
              <a:ext cx="1154628" cy="477054"/>
              <a:chOff x="5220771" y="914863"/>
              <a:chExt cx="1154628" cy="47705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314950" y="978984"/>
                <a:ext cx="933450" cy="314325"/>
              </a:xfrm>
              <a:prstGeom prst="roundRect">
                <a:avLst/>
              </a:prstGeom>
              <a:solidFill>
                <a:srgbClr val="005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0771" y="914863"/>
                <a:ext cx="1154628" cy="4770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500" b="1" dirty="0">
                    <a:ln w="63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ea typeface="+mn-ea"/>
                    <a:cs typeface="Arial" charset="0"/>
                  </a:rPr>
                  <a:t>2013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077783"/>
      </p:ext>
    </p:extLst>
  </p:cSld>
  <p:clrMapOvr>
    <a:masterClrMapping/>
  </p:clrMapOvr>
  <p:transition xmlns:p14="http://schemas.microsoft.com/office/powerpoint/2010/main" spd="slow" advTm="27832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10" tIns="11904" rIns="23810" bIns="11904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logo" descr="Unicor - We're Life Changi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5" y="272761"/>
            <a:ext cx="4087906" cy="4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35" y="1081602"/>
            <a:ext cx="8104187" cy="1006078"/>
          </a:xfrm>
        </p:spPr>
        <p:txBody>
          <a:bodyPr lIns="51024" rIns="51024">
            <a:noAutofit/>
          </a:bodyPr>
          <a:lstStyle/>
          <a:p>
            <a:pPr>
              <a:defRPr/>
            </a:pPr>
            <a:r>
              <a:rPr lang="en-US" sz="1500" b="1" u="sng" dirty="0">
                <a:solidFill>
                  <a:schemeClr val="tx1"/>
                </a:solidFill>
              </a:rPr>
              <a:t>YOU MAY BRING THE FOLLOWING ITEMS FROM HOME FOR RECYCLING ON APRIL </a:t>
            </a:r>
            <a:r>
              <a:rPr lang="en-US" sz="1500" b="1" u="sng" dirty="0" smtClean="0">
                <a:solidFill>
                  <a:schemeClr val="tx1"/>
                </a:solidFill>
              </a:rPr>
              <a:t>18 </a:t>
            </a:r>
            <a:r>
              <a:rPr lang="en-US" sz="1500" b="1" u="sng" dirty="0" smtClean="0">
                <a:solidFill>
                  <a:schemeClr val="tx1"/>
                </a:solidFill>
              </a:rPr>
              <a:t>–– All </a:t>
            </a:r>
            <a:r>
              <a:rPr lang="en-US" sz="1500" b="1" u="sng" dirty="0">
                <a:solidFill>
                  <a:schemeClr val="tx1"/>
                </a:solidFill>
              </a:rPr>
              <a:t>Electronic Equipment Including: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b="1" dirty="0">
                <a:solidFill>
                  <a:schemeClr val="tx1"/>
                </a:solidFill>
              </a:rPr>
              <a:t> 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01600" y="4211207"/>
            <a:ext cx="8915400" cy="72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1" tIns="36630" rIns="73261" bIns="36630">
            <a:spAutoFit/>
          </a:bodyPr>
          <a:lstStyle/>
          <a:p>
            <a:pPr algn="ctr"/>
            <a:r>
              <a:rPr lang="en-US" sz="1400" b="1" dirty="0"/>
              <a:t>All items will be collected at the C Site Lower End Parking Lot,</a:t>
            </a:r>
          </a:p>
          <a:p>
            <a:pPr algn="ctr"/>
            <a:r>
              <a:rPr lang="en-US" sz="1400" b="1" dirty="0"/>
              <a:t>Warehouse Access Door Area </a:t>
            </a:r>
            <a:r>
              <a:rPr lang="en-US" sz="1400" b="1" u="sng" dirty="0">
                <a:solidFill>
                  <a:srgbClr val="006600"/>
                </a:solidFill>
              </a:rPr>
              <a:t>from 7:30AM – 10AM</a:t>
            </a:r>
            <a:r>
              <a:rPr lang="en-US" sz="1400" b="1" dirty="0"/>
              <a:t>, do not bring items to lobby.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r>
              <a:rPr lang="en-US" sz="1400" b="1" dirty="0"/>
              <a:t>Any Questions Please Contact </a:t>
            </a:r>
            <a:r>
              <a:rPr lang="en-US" sz="1400" b="1" dirty="0" err="1"/>
              <a:t>Kyron</a:t>
            </a:r>
            <a:r>
              <a:rPr lang="en-US" sz="1400" b="1" dirty="0"/>
              <a:t> Jones at X3326 or Margaret King X3652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6053674" y="1522483"/>
            <a:ext cx="2590800" cy="26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Computer Equipment: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Laptops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Desktop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Towers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Modems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Keyboards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Mouses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Monitors (CRT &amp; LCD)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Printers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Computer Wires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Hard Drives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DVDs/Tapes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Circuit Boards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Drivers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3310474" y="1521878"/>
            <a:ext cx="2590800" cy="13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Household Equipment: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Televisions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DVRs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Cable Boxes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Copiers/Printers/Faxes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Telephone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Systems</a:t>
            </a:r>
            <a:endParaRPr lang="en-US" sz="1400" dirty="0"/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795874" y="1504945"/>
            <a:ext cx="2362200" cy="24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Electronic Gadgets: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Cameras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Camcorders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MP3 Players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Gaming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Systems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Handheld &amp; TV Systems)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Calculators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Microscopes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Telescopes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PDAs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3429" y="3388306"/>
            <a:ext cx="3320013" cy="48240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1024" tIns="25512" rIns="51024" bIns="25512" rtlCol="0">
            <a:spAutoFit/>
          </a:bodyPr>
          <a:lstStyle/>
          <a:p>
            <a:r>
              <a:rPr lang="en-US" sz="1400" i="1" dirty="0" smtClean="0"/>
              <a:t>*Reminder - Please delete all sensitive</a:t>
            </a:r>
          </a:p>
          <a:p>
            <a:r>
              <a:rPr lang="en-US" sz="1400" i="1" dirty="0"/>
              <a:t>m</a:t>
            </a:r>
            <a:r>
              <a:rPr lang="en-US" sz="1400" i="1" dirty="0" smtClean="0"/>
              <a:t>aterial from cell phones and desktops.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682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691">
        <p:pull dir="d"/>
      </p:transition>
    </mc:Choice>
    <mc:Fallback>
      <p:transition xmlns:p14="http://schemas.microsoft.com/office/powerpoint/2010/main" spd="slow" advTm="21691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THDA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7828"/>
          <a:stretch/>
        </p:blipFill>
        <p:spPr>
          <a:xfrm>
            <a:off x="-1" y="0"/>
            <a:ext cx="9149251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933" y="2082800"/>
            <a:ext cx="836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38" dist="469900" dir="3300000" algn="tl" rotWithShape="0">
                    <a:schemeClr val="tx1">
                      <a:alpha val="27000"/>
                    </a:schemeClr>
                  </a:outerShdw>
                </a:effectLst>
              </a:rPr>
              <a:t>Earth Day Festivities at PPPL</a:t>
            </a:r>
            <a:endParaRPr lang="en-US" sz="4400" b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38" dist="469900" dir="3300000" algn="tl" rotWithShape="0">
                  <a:schemeClr val="tx1">
                    <a:alpha val="27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933" y="4157133"/>
            <a:ext cx="836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38" dist="469900" dir="3300000" algn="tl" rotWithShape="0">
                    <a:schemeClr val="tx1">
                      <a:alpha val="27000"/>
                    </a:schemeClr>
                  </a:outerShdw>
                </a:effectLst>
              </a:rPr>
              <a:t>April 18</a:t>
            </a:r>
            <a:endParaRPr lang="en-US" sz="4400" b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38" dist="469900" dir="3300000" algn="tl" rotWithShape="0">
                  <a:schemeClr val="tx1">
                    <a:alpha val="2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98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577">
        <p14:ripple/>
      </p:transition>
    </mc:Choice>
    <mc:Fallback>
      <p:transition xmlns:p14="http://schemas.microsoft.com/office/powerpoint/2010/main" spd="slow" advTm="1357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62334</TotalTime>
  <Words>629</Words>
  <Application>Microsoft Macintosh PowerPoint</Application>
  <PresentationFormat>On-screen Show (16:9)</PresentationFormat>
  <Paragraphs>129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BRING THE FOLLOWING ITEMS FROM HOME FOR RECYCLING ON APRIL 18 –– All Electronic Equipment Including:   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1183</cp:revision>
  <cp:lastPrinted>2012-11-12T18:02:51Z</cp:lastPrinted>
  <dcterms:created xsi:type="dcterms:W3CDTF">2012-10-22T15:52:33Z</dcterms:created>
  <dcterms:modified xsi:type="dcterms:W3CDTF">2013-04-12T19:06:50Z</dcterms:modified>
  <cp:category/>
</cp:coreProperties>
</file>