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02" r:id="rId1"/>
  </p:sldMasterIdLst>
  <p:notesMasterIdLst>
    <p:notesMasterId r:id="rId12"/>
  </p:notesMasterIdLst>
  <p:handoutMasterIdLst>
    <p:handoutMasterId r:id="rId13"/>
  </p:handoutMasterIdLst>
  <p:sldIdLst>
    <p:sldId id="479" r:id="rId2"/>
    <p:sldId id="505" r:id="rId3"/>
    <p:sldId id="511" r:id="rId4"/>
    <p:sldId id="508" r:id="rId5"/>
    <p:sldId id="512" r:id="rId6"/>
    <p:sldId id="439" r:id="rId7"/>
    <p:sldId id="510" r:id="rId8"/>
    <p:sldId id="504" r:id="rId9"/>
    <p:sldId id="513" r:id="rId10"/>
    <p:sldId id="340" r:id="rId11"/>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kiosk/>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7106"/>
    <a:srgbClr val="FFFCDF"/>
    <a:srgbClr val="FFFFAF"/>
    <a:srgbClr val="E40D41"/>
    <a:srgbClr val="00003E"/>
    <a:srgbClr val="00005D"/>
    <a:srgbClr val="00C300"/>
    <a:srgbClr val="FF8F00"/>
    <a:srgbClr val="76001D"/>
    <a:srgbClr val="9000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8" autoAdjust="0"/>
    <p:restoredTop sz="99224" autoAdjust="0"/>
  </p:normalViewPr>
  <p:slideViewPr>
    <p:cSldViewPr snapToGrid="0" snapToObjects="1">
      <p:cViewPr>
        <p:scale>
          <a:sx n="100" d="100"/>
          <a:sy n="100" d="100"/>
        </p:scale>
        <p:origin x="-3720" y="-3560"/>
      </p:cViewPr>
      <p:guideLst>
        <p:guide orient="horz" pos="3239"/>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9C53DCE-FBFC-F342-AFA5-6F077C71EE7E}" type="datetime1">
              <a:rPr lang="en-US"/>
              <a:pPr>
                <a:defRPr/>
              </a:pPr>
              <a:t>4/18/14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583265F-31CD-944B-8C64-F736A64C9AD3}" type="slidenum">
              <a:rPr lang="en-US"/>
              <a:pPr>
                <a:defRPr/>
              </a:pPr>
              <a:t>‹#›</a:t>
            </a:fld>
            <a:endParaRPr lang="en-US"/>
          </a:p>
        </p:txBody>
      </p:sp>
    </p:spTree>
    <p:extLst>
      <p:ext uri="{BB962C8B-B14F-4D97-AF65-F5344CB8AC3E}">
        <p14:creationId xmlns:p14="http://schemas.microsoft.com/office/powerpoint/2010/main" val="2965182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2289EBD-AA38-A342-8F46-4C68F3AC6E62}" type="datetime1">
              <a:rPr lang="en-US"/>
              <a:pPr>
                <a:defRPr/>
              </a:pPr>
              <a:t>4/18/14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8E94F65-F006-F345-BE36-FCD9F8C8FE3F}" type="slidenum">
              <a:rPr lang="en-US"/>
              <a:pPr>
                <a:defRPr/>
              </a:pPr>
              <a:t>‹#›</a:t>
            </a:fld>
            <a:endParaRPr lang="en-US"/>
          </a:p>
        </p:txBody>
      </p:sp>
    </p:spTree>
    <p:extLst>
      <p:ext uri="{BB962C8B-B14F-4D97-AF65-F5344CB8AC3E}">
        <p14:creationId xmlns:p14="http://schemas.microsoft.com/office/powerpoint/2010/main" val="19170493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1"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DF1C20-A47E-5C4A-8AA2-6FF145CB2CE8}"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E0F4F6-397A-DB4F-9975-11C0B1C4990A}"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a:prstGeom prst="rect">
            <a:avLst/>
          </a:prstGeo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200" y="2480982"/>
            <a:ext cx="8228013" cy="800100"/>
          </a:xfrm>
          <a:prstGeom prst="rect">
            <a:avLst/>
          </a:prstGeo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A24CD3-204F-4468-8EE4-28A6668D006A}" type="datetimeFigureOut">
              <a:rPr lang="en-US" smtClean="0"/>
              <a:pPr/>
              <a:t>4/18/14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a:defRPr/>
            </a:pPr>
            <a:fld id="{CB887A7B-5908-014F-8AAE-1F7362F76B68}" type="datetime1">
              <a:rPr lang="en-US" smtClean="0"/>
              <a:pPr>
                <a:defRPr/>
              </a:pPr>
              <a:t>4/18/14</a:t>
            </a:fld>
            <a:endParaRPr lang="en-US"/>
          </a:p>
        </p:txBody>
      </p:sp>
      <p:sp>
        <p:nvSpPr>
          <p:cNvPr id="3" name="Footer Placeholder 2"/>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4305300" y="4767263"/>
            <a:ext cx="533400" cy="273844"/>
          </a:xfrm>
          <a:prstGeom prst="rect">
            <a:avLst/>
          </a:prstGeom>
        </p:spPr>
        <p:txBody>
          <a:bodyPr/>
          <a:lstStyle/>
          <a:p>
            <a:pPr>
              <a:defRPr/>
            </a:pPr>
            <a:fld id="{80DE6FA7-0733-CE4A-A70B-A4ED66C227F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a:prstGeom prst="rect">
            <a:avLst/>
          </a:prstGeo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04788"/>
            <a:ext cx="3657600" cy="4389835"/>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541144"/>
          </a:xfrm>
          <a:prstGeom prst="rect">
            <a:avLst/>
          </a:prstGeo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D619CB2-AE81-5D49-BD41-4CCAE826C5B0}"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CE3E87A8-B380-BA47-8EA0-406CD7F68FD8}"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5855B178-6897-C846-9FD7-FA8D0F21F626}"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8D64EA03-BD01-1343-9DE1-19421FBE5637}" type="slidenum">
              <a:rPr lang="en-US" smtClean="0"/>
              <a:pPr>
                <a:defRPr/>
              </a:pPr>
              <a:t>‹#›</a:t>
            </a:fld>
            <a:endParaRPr lang="en-US"/>
          </a:p>
        </p:txBody>
      </p:sp>
      <p:sp>
        <p:nvSpPr>
          <p:cNvPr id="9" name="Picture Placeholder 8"/>
          <p:cNvSpPr>
            <a:spLocks noGrp="1"/>
          </p:cNvSpPr>
          <p:nvPr>
            <p:ph type="pic" sz="quarter" idx="13"/>
          </p:nvPr>
        </p:nvSpPr>
        <p:spPr>
          <a:xfrm>
            <a:off x="228600" y="857250"/>
            <a:ext cx="4267200" cy="32004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6" y="285751"/>
            <a:ext cx="3635375" cy="1657350"/>
          </a:xfrm>
          <a:prstGeom prst="rect">
            <a:avLst/>
          </a:prstGeo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6" y="1986803"/>
            <a:ext cx="3635375" cy="2629250"/>
          </a:xfrm>
          <a:prstGeom prst="rect">
            <a:avLst/>
          </a:prstGeo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pPr>
              <a:defRPr/>
            </a:pPr>
            <a:fld id="{8A3E085A-081A-084D-8DB5-79122339B9C4}"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9" name="Picture Placeholder 8"/>
          <p:cNvSpPr>
            <a:spLocks noGrp="1"/>
          </p:cNvSpPr>
          <p:nvPr>
            <p:ph type="pic" sz="quarter" idx="13"/>
          </p:nvPr>
        </p:nvSpPr>
        <p:spPr>
          <a:xfrm>
            <a:off x="990600" y="1943100"/>
            <a:ext cx="3505200" cy="26289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6" y="945357"/>
            <a:ext cx="1254125" cy="940594"/>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6" y="571500"/>
            <a:ext cx="2092325" cy="1569244"/>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1" y="1926292"/>
            <a:ext cx="8228013" cy="2601656"/>
          </a:xfrm>
          <a:prstGeom prst="rect">
            <a:avLst/>
          </a:prstGeo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BC80160F-568D-024F-8335-8BD058FDF1FA}" type="datetime1">
              <a:rPr lang="en-US" smtClean="0"/>
              <a:pPr>
                <a:defRPr/>
              </a:pPr>
              <a:t>4/18/14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89E950DD-CB45-0E45-A100-CB472775017C}"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1524000" cy="4388644"/>
          </a:xfrm>
          <a:prstGeom prst="rect">
            <a:avLst/>
          </a:prstGeo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312644"/>
            <a:ext cx="6019800" cy="4211732"/>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F6FC90B1-2386-1D41-85B8-9347A4CBDACA}" type="datetime1">
              <a:rPr lang="en-US" smtClean="0"/>
              <a:pPr>
                <a:defRPr/>
              </a:pPr>
              <a:t>4/18/14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514CE5DB-8480-3D48-BBEA-756594F4CA7C}"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4/18/14</a:t>
            </a:fld>
            <a:endParaRPr lang="en-US"/>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739775" y="2077571"/>
            <a:ext cx="7662864" cy="2450377"/>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a:defRPr/>
            </a:pPr>
            <a:fld id="{DC7A8030-0FD6-D246-9B42-DB45DC685505}" type="datetime1">
              <a:rPr lang="en-US" smtClean="0"/>
              <a:pPr>
                <a:defRPr/>
              </a:pPr>
              <a:t>4/18/14</a:t>
            </a:fld>
            <a:endParaRPr lang="en-US"/>
          </a:p>
        </p:txBody>
      </p:sp>
      <p:sp>
        <p:nvSpPr>
          <p:cNvPr id="5" name="Footer Placeholder 4"/>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p>
            <a:pPr>
              <a:defRPr/>
            </a:pPr>
            <a:fld id="{4187A894-7C5E-1340-A00F-FF4CD8D1F98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7521"/>
            <a:ext cx="6400800" cy="1021556"/>
          </a:xfrm>
          <a:prstGeom prst="rect">
            <a:avLst/>
          </a:prstGeo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400" y="2707272"/>
            <a:ext cx="5181601" cy="1125140"/>
          </a:xfrm>
          <a:prstGeom prst="rect">
            <a:avLst/>
          </a:prstGeo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B1A24CD3-204F-4468-8EE4-28A6668D006A}" type="datetimeFigureOut">
              <a:rPr lang="en-US" smtClean="0"/>
              <a:pPr/>
              <a:t>4/18/14</a:t>
            </a:fld>
            <a:endParaRPr lang="en-US"/>
          </a:p>
        </p:txBody>
      </p:sp>
      <p:sp>
        <p:nvSpPr>
          <p:cNvPr id="5" name="Footer Placeholder 4"/>
          <p:cNvSpPr>
            <a:spLocks noGrp="1"/>
          </p:cNvSpPr>
          <p:nvPr>
            <p:ph type="ftr" sz="quarter" idx="11"/>
          </p:nvPr>
        </p:nvSpPr>
        <p:spPr>
          <a:xfrm>
            <a:off x="7239000" y="4767263"/>
            <a:ext cx="1446213"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4767263"/>
            <a:ext cx="533400" cy="273844"/>
          </a:xfrm>
          <a:prstGeom prst="rect">
            <a:avLst/>
          </a:prstGeom>
        </p:spPr>
        <p:txBody>
          <a:bodyPr/>
          <a:lstStyle>
            <a:lvl1pPr>
              <a:defRPr>
                <a:solidFill>
                  <a:schemeClr val="bg1"/>
                </a:solidFill>
              </a:defRPr>
            </a:lvl1pPr>
          </a:lstStyle>
          <a:p>
            <a:fld id="{93E4AAA4-6363-4581-962D-1ACCC2D600C5}" type="slidenum">
              <a:rPr lang="en-US" smtClean="0"/>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9FA15492-5B9E-6F43-8E60-A4A9FD086FF3}"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347C364D-0116-D647-8F6F-5B1FB640FF9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674158"/>
            <a:ext cx="3767328" cy="571500"/>
          </a:xfrm>
          <a:prstGeom prst="rect">
            <a:avLst/>
          </a:prstGeo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370045"/>
            <a:ext cx="3767328" cy="2168618"/>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a:defRPr/>
            </a:pPr>
            <a:fld id="{B63C1875-5082-DB4F-A9B7-B8DACB88AD4E}" type="datetime1">
              <a:rPr lang="en-US" smtClean="0"/>
              <a:pPr>
                <a:defRPr/>
              </a:pPr>
              <a:t>4/18/14</a:t>
            </a:fld>
            <a:endParaRPr lang="en-US"/>
          </a:p>
        </p:txBody>
      </p:sp>
      <p:sp>
        <p:nvSpPr>
          <p:cNvPr id="8" name="Footer Placeholder 7"/>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4305300" y="4767263"/>
            <a:ext cx="533400" cy="273844"/>
          </a:xfrm>
          <a:prstGeom prst="rect">
            <a:avLst/>
          </a:prstGeom>
        </p:spPr>
        <p:txBody>
          <a:bodyPr/>
          <a:lstStyle/>
          <a:p>
            <a:pPr>
              <a:defRPr/>
            </a:pPr>
            <a:fld id="{73D352A9-19AB-784E-A79E-208455803DA0}"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762000" y="2088356"/>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762000" y="3372802"/>
            <a:ext cx="7656512" cy="1165860"/>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088356"/>
            <a:ext cx="3767328" cy="2439591"/>
          </a:xfrm>
          <a:prstGeom prst="rect">
            <a:avLst/>
          </a:prstGeo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636008"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a:defRPr/>
            </a:pPr>
            <a:fld id="{8A3E085A-081A-084D-8DB5-79122339B9C4}" type="datetime1">
              <a:rPr lang="en-US" smtClean="0"/>
              <a:pPr>
                <a:defRPr/>
              </a:pPr>
              <a:t>4/18/14</a:t>
            </a:fld>
            <a:endParaRPr lang="en-US"/>
          </a:p>
        </p:txBody>
      </p:sp>
      <p:sp>
        <p:nvSpPr>
          <p:cNvPr id="6" name="Footer Placeholder 5"/>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305300" y="4767263"/>
            <a:ext cx="533400" cy="273844"/>
          </a:xfrm>
          <a:prstGeom prst="rect">
            <a:avLst/>
          </a:prstGeom>
        </p:spPr>
        <p:txBody>
          <a:bodyPr/>
          <a:lstStyle/>
          <a:p>
            <a:pPr>
              <a:defRPr/>
            </a:pPr>
            <a:fld id="{D2291358-82E3-4442-A59A-8346A78F0271}" type="slidenum">
              <a:rPr lang="en-US" smtClean="0"/>
              <a:pPr>
                <a:defRPr/>
              </a:pPr>
              <a:t>‹#›</a:t>
            </a:fld>
            <a:endParaRPr lang="en-US"/>
          </a:p>
        </p:txBody>
      </p:sp>
      <p:sp>
        <p:nvSpPr>
          <p:cNvPr id="8" name="Content Placeholder 2"/>
          <p:cNvSpPr>
            <a:spLocks noGrp="1"/>
          </p:cNvSpPr>
          <p:nvPr>
            <p:ph sz="half" idx="13"/>
          </p:nvPr>
        </p:nvSpPr>
        <p:spPr>
          <a:xfrm>
            <a:off x="4636008"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088356"/>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3372802"/>
            <a:ext cx="3767328" cy="1165860"/>
          </a:xfrm>
          <a:prstGeom prst="rect">
            <a:avLst/>
          </a:prstGeo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56"/>
            <a:ext cx="8229600" cy="857250"/>
          </a:xfrm>
          <a:prstGeom prst="rect">
            <a:avLst/>
          </a:prstGeom>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a:defRPr/>
            </a:pPr>
            <a:fld id="{779B24F7-4F80-BE4A-B8A0-C30B09B13516}" type="datetime1">
              <a:rPr lang="en-US" smtClean="0"/>
              <a:pPr>
                <a:defRPr/>
              </a:pPr>
              <a:t>4/18/14</a:t>
            </a:fld>
            <a:endParaRPr lang="en-US"/>
          </a:p>
        </p:txBody>
      </p:sp>
      <p:sp>
        <p:nvSpPr>
          <p:cNvPr id="4" name="Footer Placeholder 3"/>
          <p:cNvSpPr>
            <a:spLocks noGrp="1"/>
          </p:cNvSpPr>
          <p:nvPr>
            <p:ph type="ftr" sz="quarter" idx="11"/>
          </p:nvPr>
        </p:nvSpPr>
        <p:spPr>
          <a:xfrm>
            <a:off x="5789613" y="4767263"/>
            <a:ext cx="2895600" cy="27384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4305300" y="4767263"/>
            <a:ext cx="533400" cy="273844"/>
          </a:xfrm>
          <a:prstGeom prst="rect">
            <a:avLst/>
          </a:prstGeom>
        </p:spPr>
        <p:txBody>
          <a:bodyPr/>
          <a:lstStyle/>
          <a:p>
            <a:pPr>
              <a:defRPr/>
            </a:pPr>
            <a:fld id="{B4371A92-273D-074E-8CC2-33EBC2DEBFC4}" type="slidenum">
              <a:rPr lang="en-US" smtClean="0"/>
              <a:pPr>
                <a:defRPr/>
              </a:pPr>
              <a:t>‹#›</a:t>
            </a:fld>
            <a:endParaRPr lang="en-US"/>
          </a:p>
        </p:txBody>
      </p:sp>
    </p:spTree>
  </p:cSld>
  <p:clrMapOvr>
    <a:masterClrMapping/>
  </p:clrMapOvr>
  <p:transition xmlns:p14="http://schemas.microsoft.com/office/powerpoint/2010/main" spd="slow">
    <p:pull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503" r:id="rId1"/>
    <p:sldLayoutId id="2147485504" r:id="rId2"/>
    <p:sldLayoutId id="2147485505" r:id="rId3"/>
    <p:sldLayoutId id="2147485506" r:id="rId4"/>
    <p:sldLayoutId id="2147485507" r:id="rId5"/>
    <p:sldLayoutId id="2147485508" r:id="rId6"/>
    <p:sldLayoutId id="2147485509" r:id="rId7"/>
    <p:sldLayoutId id="2147485510" r:id="rId8"/>
    <p:sldLayoutId id="2147485511" r:id="rId9"/>
    <p:sldLayoutId id="2147485512" r:id="rId10"/>
    <p:sldLayoutId id="2147485513" r:id="rId11"/>
    <p:sldLayoutId id="2147485514" r:id="rId12"/>
    <p:sldLayoutId id="2147485515" r:id="rId13"/>
    <p:sldLayoutId id="2147485516" r:id="rId14"/>
    <p:sldLayoutId id="2147485517" r:id="rId15"/>
    <p:sldLayoutId id="2147485518" r:id="rId16"/>
  </p:sldLayoutIdLst>
  <p:transition xmlns:p14="http://schemas.microsoft.com/office/powerpoint/2010/main" spd="slow">
    <p:pull dir="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00" y="-1"/>
            <a:ext cx="9164023" cy="5224921"/>
          </a:xfrm>
          <a:prstGeom prst="rect">
            <a:avLst/>
          </a:prstGeom>
        </p:spPr>
      </p:pic>
      <p:sp>
        <p:nvSpPr>
          <p:cNvPr id="2" name="Title 1"/>
          <p:cNvSpPr>
            <a:spLocks noGrp="1"/>
          </p:cNvSpPr>
          <p:nvPr>
            <p:ph type="ctrTitle"/>
          </p:nvPr>
        </p:nvSpPr>
        <p:spPr>
          <a:xfrm>
            <a:off x="0" y="0"/>
            <a:ext cx="9144000" cy="1102519"/>
          </a:xfrm>
          <a:ln>
            <a:miter lim="800000"/>
            <a:headEnd/>
            <a:tailEnd/>
          </a:ln>
          <a:effectLst>
            <a:outerShdw blurRad="50800" dist="38100" dir="2700000" algn="tl" rotWithShape="0">
              <a:prstClr val="black">
                <a:alpha val="40000"/>
              </a:prstClr>
            </a:outerShdw>
            <a:softEdge rad="76200"/>
          </a:effectLst>
          <a:extLst/>
        </p:spPr>
        <p:txBody>
          <a:bodyPr rtlCol="0">
            <a:noAutofit/>
          </a:bodyPr>
          <a:lstStyle/>
          <a:p>
            <a:pPr eaLnBrk="1" fontAlgn="auto" hangingPunct="1">
              <a:spcAft>
                <a:spcPts val="0"/>
              </a:spcAft>
              <a:defRPr/>
            </a:pPr>
            <a:r>
              <a:rPr lang="en-US" sz="6600" b="1" i="1" dirty="0" smtClean="0">
                <a:ln w="12700" cap="flat" cmpd="sng" algn="ctr">
                  <a:solidFill>
                    <a:schemeClr val="tx1"/>
                  </a:solidFill>
                  <a:prstDash val="solid"/>
                  <a:round/>
                  <a:headEnd type="none" w="med" len="med"/>
                  <a:tailEnd type="none" w="med" len="med"/>
                </a:ln>
                <a:solidFill>
                  <a:srgbClr val="FFFF00"/>
                </a:solidFill>
                <a:latin typeface="Rockwell"/>
                <a:ea typeface="+mj-ea"/>
                <a:cs typeface="Rockwell"/>
              </a:rPr>
              <a:t>This Week </a:t>
            </a:r>
            <a:r>
              <a:rPr lang="en-US" sz="4400" b="1" i="1" normalizeH="1" dirty="0" smtClean="0">
                <a:ln w="12700" cap="flat" cmpd="sng" algn="ctr">
                  <a:solidFill>
                    <a:schemeClr val="tx1"/>
                  </a:solidFill>
                  <a:prstDash val="solid"/>
                  <a:round/>
                  <a:headEnd type="none" w="med" len="med"/>
                  <a:tailEnd type="none" w="med" len="med"/>
                </a:ln>
                <a:solidFill>
                  <a:srgbClr val="FFFF00"/>
                </a:solidFill>
                <a:latin typeface="Rockwell"/>
                <a:ea typeface="+mj-ea"/>
                <a:cs typeface="Rockwell"/>
              </a:rPr>
              <a:t>@</a:t>
            </a:r>
            <a:r>
              <a:rPr lang="en-US" sz="6600" b="1" i="1" dirty="0" smtClean="0">
                <a:ln w="12700" cap="flat" cmpd="sng" algn="ctr">
                  <a:solidFill>
                    <a:schemeClr val="tx1"/>
                  </a:solidFill>
                  <a:prstDash val="solid"/>
                  <a:round/>
                  <a:headEnd type="none" w="med" len="med"/>
                  <a:tailEnd type="none" w="med" len="med"/>
                </a:ln>
                <a:solidFill>
                  <a:srgbClr val="FFFF00"/>
                </a:solidFill>
                <a:latin typeface="Rockwell"/>
                <a:ea typeface="+mj-ea"/>
                <a:cs typeface="Rockwell"/>
              </a:rPr>
              <a:t> PPPL</a:t>
            </a: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1" r="-338"/>
          <a:stretch/>
        </p:blipFill>
        <p:spPr bwMode="auto">
          <a:xfrm>
            <a:off x="758249" y="1742899"/>
            <a:ext cx="7634817" cy="1524372"/>
          </a:xfrm>
          <a:prstGeom prst="rect">
            <a:avLst/>
          </a:prstGeom>
          <a:noFill/>
          <a:ln>
            <a:noFill/>
          </a:ln>
          <a:effectLst>
            <a:outerShdw blurRad="50800" dist="114300" dir="2700000"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53355" y="-237613"/>
            <a:ext cx="184666" cy="461665"/>
          </a:xfrm>
          <a:prstGeom prst="rect">
            <a:avLst/>
          </a:prstGeom>
          <a:noFill/>
        </p:spPr>
        <p:txBody>
          <a:bodyPr wrap="none" rtlCol="0">
            <a:spAutoFit/>
          </a:bodyPr>
          <a:lstStyle/>
          <a:p>
            <a:endParaRPr lang="en-US"/>
          </a:p>
        </p:txBody>
      </p:sp>
      <p:sp>
        <p:nvSpPr>
          <p:cNvPr id="5" name="Subtitle 2"/>
          <p:cNvSpPr txBox="1">
            <a:spLocks/>
          </p:cNvSpPr>
          <p:nvPr/>
        </p:nvSpPr>
        <p:spPr bwMode="auto">
          <a:xfrm>
            <a:off x="0" y="4551820"/>
            <a:ext cx="9144000" cy="673100"/>
          </a:xfrm>
          <a:prstGeom prst="rect">
            <a:avLst/>
          </a:prstGeom>
          <a:solidFill>
            <a:schemeClr val="accent1">
              <a:lumMod val="60000"/>
              <a:lumOff val="40000"/>
              <a:alpha val="32000"/>
            </a:schemeClr>
          </a:solidFill>
          <a:ln>
            <a:noFill/>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anchor="ctr">
            <a:normAutofit/>
          </a:bodyPr>
          <a:lstStyle/>
          <a:p>
            <a:pPr algn="ctr" fontAlgn="auto">
              <a:spcBef>
                <a:spcPct val="20000"/>
              </a:spcBef>
              <a:spcAft>
                <a:spcPts val="0"/>
              </a:spcAft>
              <a:buFont typeface="Arial"/>
              <a:buNone/>
              <a:defRPr/>
            </a:pPr>
            <a:r>
              <a:rPr lang="en-US" sz="1600" b="1" i="1" dirty="0" smtClean="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Brought to you by </a:t>
            </a:r>
            <a:r>
              <a:rPr lang="en-US" sz="1600" b="1" i="1" dirty="0">
                <a:ln w="22225" cmpd="sng">
                  <a:solidFill>
                    <a:schemeClr val="tx1">
                      <a:alpha val="0"/>
                    </a:schemeClr>
                  </a:solidFill>
                </a:ln>
                <a:solidFill>
                  <a:schemeClr val="tx1"/>
                </a:solidFill>
                <a:effectLst>
                  <a:outerShdw blurRad="50800" dist="38100" dir="2700000" algn="tl" rotWithShape="0">
                    <a:srgbClr val="000000">
                      <a:alpha val="29000"/>
                    </a:srgbClr>
                  </a:outerShdw>
                </a:effectLst>
                <a:latin typeface="Verdana"/>
                <a:cs typeface="Verdana"/>
              </a:rPr>
              <a:t>the PPPL Office of Communications</a:t>
            </a:r>
          </a:p>
        </p:txBody>
      </p:sp>
      <p:sp>
        <p:nvSpPr>
          <p:cNvPr id="6" name="Subtitle 5"/>
          <p:cNvSpPr>
            <a:spLocks noGrp="1"/>
          </p:cNvSpPr>
          <p:nvPr>
            <p:ph type="subTitle" idx="1"/>
          </p:nvPr>
        </p:nvSpPr>
        <p:spPr>
          <a:xfrm>
            <a:off x="-12700" y="3779072"/>
            <a:ext cx="9156700" cy="800100"/>
          </a:xfrm>
          <a:noFill/>
          <a:effectLst/>
          <a:scene3d>
            <a:camera prst="orthographicFront"/>
            <a:lightRig rig="threePt" dir="t"/>
          </a:scene3d>
          <a:sp3d>
            <a:bevelT/>
          </a:sp3d>
        </p:spPr>
        <p:txBody>
          <a:bodyPr>
            <a:normAutofit/>
          </a:bodyPr>
          <a:lstStyle/>
          <a:p>
            <a:r>
              <a:rPr lang="en-US" sz="4400" b="1" dirty="0" smtClean="0">
                <a:ln>
                  <a:solidFill>
                    <a:schemeClr val="tx1"/>
                  </a:solidFill>
                </a:ln>
                <a:effectLst>
                  <a:outerShdw blurRad="53975" dist="25400" dir="2700000" sx="101000" sy="101000" algn="tl" rotWithShape="0">
                    <a:srgbClr val="000000"/>
                  </a:outerShdw>
                </a:effectLst>
                <a:latin typeface="Rockwell"/>
                <a:cs typeface="Rockwell"/>
              </a:rPr>
              <a:t>April 21-27, 2014</a:t>
            </a:r>
            <a:endParaRPr lang="en-US" sz="4400" b="1" dirty="0">
              <a:ln>
                <a:solidFill>
                  <a:schemeClr val="tx1"/>
                </a:solidFill>
              </a:ln>
              <a:effectLst>
                <a:outerShdw blurRad="53975" dist="25400" dir="2700000" sx="101000" sy="101000" algn="tl" rotWithShape="0">
                  <a:srgbClr val="000000"/>
                </a:outerShdw>
              </a:effectLst>
              <a:latin typeface="Rockwell"/>
              <a:cs typeface="Rockwell"/>
            </a:endParaRPr>
          </a:p>
        </p:txBody>
      </p:sp>
    </p:spTree>
    <p:extLst>
      <p:ext uri="{BB962C8B-B14F-4D97-AF65-F5344CB8AC3E}">
        <p14:creationId xmlns:p14="http://schemas.microsoft.com/office/powerpoint/2010/main" val="4062756971"/>
      </p:ext>
    </p:extLst>
  </p:cSld>
  <p:clrMapOvr>
    <a:masterClrMapping/>
  </p:clrMapOvr>
  <p:transition xmlns:p14="http://schemas.microsoft.com/office/powerpoint/2010/main" spd="slow" advClick="0" advTm="21837">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4000"/>
                                        <p:tgtEl>
                                          <p:spTgt spid="9"/>
                                        </p:tgtEl>
                                      </p:cBhvr>
                                    </p:animEffect>
                                  </p:childTnLst>
                                </p:cTn>
                              </p:par>
                            </p:childTnLst>
                          </p:cTn>
                        </p:par>
                        <p:par>
                          <p:cTn id="8" fill="hold">
                            <p:stCondLst>
                              <p:cond delay="4000"/>
                            </p:stCondLst>
                            <p:childTnLst>
                              <p:par>
                                <p:cTn id="9" presetID="10" presetClass="exit" presetSubtype="0" fill="hold" nodeType="afterEffect">
                                  <p:stCondLst>
                                    <p:cond delay="3000"/>
                                  </p:stCondLst>
                                  <p:childTnLst>
                                    <p:animEffect transition="out" filter="fade">
                                      <p:cBhvr>
                                        <p:cTn id="10" dur="2000"/>
                                        <p:tgtEl>
                                          <p:spTgt spid="9"/>
                                        </p:tgtEl>
                                      </p:cBhvr>
                                    </p:animEffect>
                                    <p:set>
                                      <p:cBhvr>
                                        <p:cTn id="11" dur="1" fill="hold">
                                          <p:stCondLst>
                                            <p:cond delay="1999"/>
                                          </p:stCondLst>
                                        </p:cTn>
                                        <p:tgtEl>
                                          <p:spTgt spid="9"/>
                                        </p:tgtEl>
                                        <p:attrNameLst>
                                          <p:attrName>style.visibility</p:attrName>
                                        </p:attrNameLst>
                                      </p:cBhvr>
                                      <p:to>
                                        <p:strVal val="hidden"/>
                                      </p:to>
                                    </p:set>
                                  </p:childTnLst>
                                </p:cTn>
                              </p:par>
                            </p:childTnLst>
                          </p:cTn>
                        </p:par>
                        <p:par>
                          <p:cTn id="12" fill="hold">
                            <p:stCondLst>
                              <p:cond delay="9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000"/>
                                        <p:tgtEl>
                                          <p:spTgt spid="2"/>
                                        </p:tgtEl>
                                      </p:cBhvr>
                                    </p:animEffect>
                                  </p:childTnLst>
                                </p:cTn>
                              </p:par>
                            </p:childTnLst>
                          </p:cTn>
                        </p:par>
                        <p:par>
                          <p:cTn id="20" fill="hold">
                            <p:stCondLst>
                              <p:cond delay="15000"/>
                            </p:stCondLst>
                            <p:childTnLst>
                              <p:par>
                                <p:cTn id="21" presetID="2" presetClass="entr" presetSubtype="4"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3000" fill="hold"/>
                                        <p:tgtEl>
                                          <p:spTgt spid="5"/>
                                        </p:tgtEl>
                                        <p:attrNameLst>
                                          <p:attrName>ppt_x</p:attrName>
                                        </p:attrNameLst>
                                      </p:cBhvr>
                                      <p:tavLst>
                                        <p:tav tm="0">
                                          <p:val>
                                            <p:strVal val="#ppt_x"/>
                                          </p:val>
                                        </p:tav>
                                        <p:tav tm="100000">
                                          <p:val>
                                            <p:strVal val="#ppt_x"/>
                                          </p:val>
                                        </p:tav>
                                      </p:tavLst>
                                    </p:anim>
                                    <p:anim calcmode="lin" valueType="num">
                                      <p:cBhvr additive="base">
                                        <p:cTn id="29"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231467" y="4927605"/>
            <a:ext cx="184666" cy="461665"/>
          </a:xfrm>
          <a:prstGeom prst="rect">
            <a:avLst/>
          </a:prstGeom>
          <a:noFill/>
        </p:spPr>
        <p:txBody>
          <a:bodyPr wrap="none" rtlCol="0">
            <a:spAutoFit/>
          </a:bodyPr>
          <a:lstStyle/>
          <a:p>
            <a:endParaRPr lang="en-US" dirty="0"/>
          </a:p>
        </p:txBody>
      </p:sp>
      <p:sp>
        <p:nvSpPr>
          <p:cNvPr id="4" name="TextBox 3"/>
          <p:cNvSpPr txBox="1"/>
          <p:nvPr/>
        </p:nvSpPr>
        <p:spPr>
          <a:xfrm>
            <a:off x="1642140" y="2918047"/>
            <a:ext cx="184666" cy="461665"/>
          </a:xfrm>
          <a:prstGeom prst="rect">
            <a:avLst/>
          </a:prstGeom>
          <a:noFill/>
        </p:spPr>
        <p:txBody>
          <a:bodyPr wrap="none" rtlCol="0">
            <a:spAutoFit/>
          </a:bodyPr>
          <a:lstStyle/>
          <a:p>
            <a:endParaRPr lang="en-US"/>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364" y="1"/>
            <a:ext cx="9275122" cy="5143500"/>
          </a:xfrm>
          <a:prstGeom prst="rect">
            <a:avLst/>
          </a:prstGeom>
        </p:spPr>
      </p:pic>
      <p:sp>
        <p:nvSpPr>
          <p:cNvPr id="34" name="TextBox 33"/>
          <p:cNvSpPr txBox="1">
            <a:spLocks noChangeArrowheads="1"/>
          </p:cNvSpPr>
          <p:nvPr/>
        </p:nvSpPr>
        <p:spPr bwMode="auto">
          <a:xfrm>
            <a:off x="960449" y="4836465"/>
            <a:ext cx="2924175" cy="23083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900" dirty="0" smtClean="0">
                <a:solidFill>
                  <a:srgbClr val="900023"/>
                </a:solidFill>
                <a:latin typeface="Calibri" charset="0"/>
                <a:cs typeface="+mn-cs"/>
              </a:rPr>
              <a:t>Menu subject to change without notice.</a:t>
            </a:r>
          </a:p>
        </p:txBody>
      </p:sp>
    </p:spTree>
  </p:cSld>
  <p:clrMapOvr>
    <a:masterClrMapping/>
  </p:clrMapOvr>
  <p:transition xmlns:p14="http://schemas.microsoft.com/office/powerpoint/2010/main" spd="slow" advClick="0" advTm="26082">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5000"/>
                            </p:stCondLst>
                            <p:childTnLst>
                              <p:par>
                                <p:cTn id="11" presetID="10" presetClass="entr" presetSubtype="0" fill="hold" nodeType="afterEffect">
                                  <p:stCondLst>
                                    <p:cond delay="3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72000"/>
          </a:srgbClr>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9144000" cy="5068340"/>
            <a:chOff x="0" y="0"/>
            <a:chExt cx="9144000" cy="5068340"/>
          </a:xfrm>
        </p:grpSpPr>
        <p:sp>
          <p:nvSpPr>
            <p:cNvPr id="8" name="TextBox 7"/>
            <p:cNvSpPr txBox="1"/>
            <p:nvPr/>
          </p:nvSpPr>
          <p:spPr>
            <a:xfrm>
              <a:off x="0" y="2144462"/>
              <a:ext cx="9144000" cy="2923878"/>
            </a:xfrm>
            <a:prstGeom prst="rect">
              <a:avLst/>
            </a:prstGeom>
            <a:noFill/>
          </p:spPr>
          <p:txBody>
            <a:bodyPr wrap="square" rtlCol="0">
              <a:spAutoFit/>
            </a:bodyPr>
            <a:lstStyle/>
            <a:p>
              <a:pPr algn="ctr">
                <a:spcAft>
                  <a:spcPts val="0"/>
                </a:spcAft>
              </a:pPr>
              <a:r>
                <a:rPr lang="en-US" sz="2800" b="1" i="1" dirty="0" smtClean="0">
                  <a:solidFill>
                    <a:srgbClr val="008000"/>
                  </a:solidFill>
                  <a:latin typeface="Bookman Old Style"/>
                  <a:cs typeface="Bookman Old Style"/>
                </a:rPr>
                <a:t>Volunteers </a:t>
              </a:r>
              <a:r>
                <a:rPr lang="en-US" sz="2800" b="1" i="1" dirty="0">
                  <a:solidFill>
                    <a:srgbClr val="008000"/>
                  </a:solidFill>
                  <a:latin typeface="Bookman Old Style"/>
                  <a:cs typeface="Bookman Old Style"/>
                </a:rPr>
                <a:t>needed for </a:t>
              </a:r>
              <a:endParaRPr lang="en-US" sz="2800" b="1" i="1" dirty="0" smtClean="0">
                <a:solidFill>
                  <a:srgbClr val="008000"/>
                </a:solidFill>
                <a:latin typeface="Bookman Old Style"/>
                <a:cs typeface="Bookman Old Style"/>
              </a:endParaRPr>
            </a:p>
            <a:p>
              <a:pPr algn="ctr">
                <a:spcAft>
                  <a:spcPts val="0"/>
                </a:spcAft>
              </a:pPr>
              <a:r>
                <a:rPr lang="en-US" sz="3200" b="1" i="1" cap="all" dirty="0" smtClean="0">
                  <a:solidFill>
                    <a:srgbClr val="008000"/>
                  </a:solidFill>
                  <a:latin typeface="Bookman Old Style"/>
                  <a:cs typeface="Bookman Old Style"/>
                </a:rPr>
                <a:t>PPPL’s Earth Day Grounds </a:t>
              </a:r>
              <a:r>
                <a:rPr lang="en-US" sz="3200" b="1" i="1" cap="all" dirty="0" err="1" smtClean="0">
                  <a:solidFill>
                    <a:srgbClr val="008000"/>
                  </a:solidFill>
                  <a:latin typeface="Bookman Old Style"/>
                  <a:cs typeface="Bookman Old Style"/>
                </a:rPr>
                <a:t>CleaNUp</a:t>
              </a:r>
              <a:r>
                <a:rPr lang="en-US" b="1" i="1" cap="all" dirty="0" smtClean="0">
                  <a:solidFill>
                    <a:srgbClr val="008000"/>
                  </a:solidFill>
                  <a:latin typeface="Bookman Old Style"/>
                  <a:cs typeface="Bookman Old Style"/>
                </a:rPr>
                <a:t> </a:t>
              </a:r>
              <a:endParaRPr lang="en-US" b="1" i="1" cap="all" dirty="0" smtClean="0">
                <a:solidFill>
                  <a:srgbClr val="008000"/>
                </a:solidFill>
                <a:latin typeface="Bookman Old Style"/>
                <a:cs typeface="Bookman Old Style"/>
              </a:endParaRPr>
            </a:p>
            <a:p>
              <a:pPr algn="ctr">
                <a:spcAft>
                  <a:spcPts val="0"/>
                </a:spcAft>
              </a:pPr>
              <a:r>
                <a:rPr lang="en-US" b="1" i="1" dirty="0" smtClean="0">
                  <a:solidFill>
                    <a:srgbClr val="008000"/>
                  </a:solidFill>
                  <a:latin typeface="Bookman Old Style"/>
                  <a:cs typeface="Bookman Old Style"/>
                </a:rPr>
                <a:t>on Tuesday, April 22 </a:t>
              </a:r>
            </a:p>
            <a:p>
              <a:pPr algn="ctr">
                <a:spcAft>
                  <a:spcPts val="0"/>
                </a:spcAft>
              </a:pPr>
              <a:r>
                <a:rPr lang="en-US" b="1" i="1" dirty="0" smtClean="0">
                  <a:solidFill>
                    <a:srgbClr val="008000"/>
                  </a:solidFill>
                  <a:latin typeface="Bookman Old Style"/>
                  <a:cs typeface="Bookman Old Style"/>
                </a:rPr>
                <a:t>Free </a:t>
              </a:r>
              <a:r>
                <a:rPr lang="en-US" b="1" i="1" dirty="0">
                  <a:solidFill>
                    <a:srgbClr val="008000"/>
                  </a:solidFill>
                  <a:latin typeface="Bookman Old Style"/>
                  <a:cs typeface="Bookman Old Style"/>
                </a:rPr>
                <a:t>lunch for all volunteers! </a:t>
              </a:r>
              <a:endParaRPr lang="en-US" b="1" i="1" dirty="0" smtClean="0">
                <a:solidFill>
                  <a:srgbClr val="008000"/>
                </a:solidFill>
                <a:latin typeface="Bookman Old Style"/>
                <a:cs typeface="Bookman Old Style"/>
              </a:endParaRPr>
            </a:p>
            <a:p>
              <a:pPr algn="ctr">
                <a:spcAft>
                  <a:spcPts val="0"/>
                </a:spcAft>
              </a:pPr>
              <a:r>
                <a:rPr lang="en-US" b="1" i="1" dirty="0" smtClean="0">
                  <a:solidFill>
                    <a:srgbClr val="008000"/>
                  </a:solidFill>
                  <a:latin typeface="Bookman Old Style"/>
                  <a:cs typeface="Bookman Old Style"/>
                </a:rPr>
                <a:t>To sign up call Joanne at 3380 or sign </a:t>
              </a:r>
              <a:r>
                <a:rPr lang="en-US" b="1" i="1" dirty="0">
                  <a:solidFill>
                    <a:srgbClr val="008000"/>
                  </a:solidFill>
                  <a:latin typeface="Bookman Old Style"/>
                  <a:cs typeface="Bookman Old Style"/>
                </a:rPr>
                <a:t>up </a:t>
              </a:r>
              <a:r>
                <a:rPr lang="en-US" b="1" i="1" dirty="0" smtClean="0">
                  <a:solidFill>
                    <a:srgbClr val="008000"/>
                  </a:solidFill>
                  <a:latin typeface="Bookman Old Style"/>
                  <a:cs typeface="Bookman Old Style"/>
                </a:rPr>
                <a:t>online at  </a:t>
              </a:r>
            </a:p>
            <a:p>
              <a:pPr algn="ctr">
                <a:spcAft>
                  <a:spcPts val="0"/>
                </a:spcAft>
              </a:pPr>
              <a:r>
                <a:rPr lang="en-US" sz="1400" b="1" i="1" dirty="0">
                  <a:solidFill>
                    <a:srgbClr val="008000"/>
                  </a:solidFill>
                  <a:latin typeface="Bookman Old Style"/>
                  <a:cs typeface="Bookman Old Style"/>
                </a:rPr>
                <a:t>https://</a:t>
              </a:r>
              <a:r>
                <a:rPr lang="en-US" sz="1400" b="1" i="1" dirty="0" err="1">
                  <a:solidFill>
                    <a:srgbClr val="008000"/>
                  </a:solidFill>
                  <a:latin typeface="Bookman Old Style"/>
                  <a:cs typeface="Bookman Old Style"/>
                </a:rPr>
                <a:t>docs.google.com</a:t>
              </a:r>
              <a:r>
                <a:rPr lang="en-US" sz="1400" b="1" i="1" dirty="0">
                  <a:solidFill>
                    <a:srgbClr val="008000"/>
                  </a:solidFill>
                  <a:latin typeface="Bookman Old Style"/>
                  <a:cs typeface="Bookman Old Style"/>
                </a:rPr>
                <a:t>/a/</a:t>
              </a:r>
              <a:r>
                <a:rPr lang="en-US" sz="1400" b="1" i="1" dirty="0" err="1">
                  <a:solidFill>
                    <a:srgbClr val="008000"/>
                  </a:solidFill>
                  <a:latin typeface="Bookman Old Style"/>
                  <a:cs typeface="Bookman Old Style"/>
                </a:rPr>
                <a:t>pppl.gov</a:t>
              </a:r>
              <a:r>
                <a:rPr lang="en-US" sz="1400" b="1" i="1" dirty="0">
                  <a:solidFill>
                    <a:srgbClr val="008000"/>
                  </a:solidFill>
                  <a:latin typeface="Bookman Old Style"/>
                  <a:cs typeface="Bookman Old Style"/>
                </a:rPr>
                <a:t>/forms/d/1iJz-mosiQFDWfJ6T5ZvBUoziy7C8wcLUwmmqDMTYx9I/</a:t>
              </a:r>
              <a:r>
                <a:rPr lang="en-US" sz="1400" b="1" i="1" dirty="0" err="1">
                  <a:solidFill>
                    <a:srgbClr val="008000"/>
                  </a:solidFill>
                  <a:latin typeface="Bookman Old Style"/>
                  <a:cs typeface="Bookman Old Style"/>
                </a:rPr>
                <a:t>viewform</a:t>
              </a:r>
              <a:endParaRPr lang="en-US" sz="1400" b="1" i="1" dirty="0" smtClean="0">
                <a:solidFill>
                  <a:srgbClr val="008000"/>
                </a:solidFill>
                <a:latin typeface="Bookman Old Style"/>
                <a:cs typeface="Bookman Old Style"/>
              </a:endParaRPr>
            </a:p>
            <a:p>
              <a:pPr algn="ctr">
                <a:spcAft>
                  <a:spcPts val="0"/>
                </a:spcAft>
              </a:pPr>
              <a:r>
                <a:rPr lang="en-US" b="1" i="1" dirty="0" smtClean="0">
                  <a:solidFill>
                    <a:srgbClr val="008000"/>
                  </a:solidFill>
                  <a:latin typeface="Bookman Old Style"/>
                  <a:cs typeface="Bookman Old Style"/>
                </a:rPr>
                <a:t> </a:t>
              </a:r>
              <a:endParaRPr lang="en-US" i="1" dirty="0">
                <a:solidFill>
                  <a:srgbClr val="008000"/>
                </a:solidFill>
                <a:latin typeface="Bookman Old Style"/>
                <a:cs typeface="Bookman Old Style"/>
              </a:endParaRPr>
            </a:p>
          </p:txBody>
        </p:sp>
        <p:grpSp>
          <p:nvGrpSpPr>
            <p:cNvPr id="2" name="Group 1"/>
            <p:cNvGrpSpPr/>
            <p:nvPr/>
          </p:nvGrpSpPr>
          <p:grpSpPr>
            <a:xfrm>
              <a:off x="0" y="0"/>
              <a:ext cx="9144000" cy="1782531"/>
              <a:chOff x="0" y="0"/>
              <a:chExt cx="9144000" cy="1782531"/>
            </a:xfrm>
          </p:grpSpPr>
          <p:pic>
            <p:nvPicPr>
              <p:cNvPr id="6" name="Picture 5" descr="13A0417_07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949546" cy="1780295"/>
              </a:xfrm>
              <a:prstGeom prst="rect">
                <a:avLst/>
              </a:prstGeom>
              <a:ln w="28575" cmpd="sng">
                <a:solidFill>
                  <a:srgbClr val="008000"/>
                </a:solidFill>
              </a:ln>
            </p:spPr>
          </p:pic>
          <p:pic>
            <p:nvPicPr>
              <p:cNvPr id="7" name="Picture 6" descr="13A0417_11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7633" y="1"/>
                <a:ext cx="2256367" cy="1782530"/>
              </a:xfrm>
              <a:prstGeom prst="rect">
                <a:avLst/>
              </a:prstGeom>
              <a:ln w="28575" cmpd="sng">
                <a:solidFill>
                  <a:srgbClr val="008000"/>
                </a:solidFill>
              </a:ln>
            </p:spPr>
          </p:pic>
          <p:pic>
            <p:nvPicPr>
              <p:cNvPr id="9" name="Picture 8" descr="13A0417_06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2166" y="1"/>
                <a:ext cx="2675467" cy="1781861"/>
              </a:xfrm>
              <a:prstGeom prst="rect">
                <a:avLst/>
              </a:prstGeom>
              <a:ln w="28575" cmpd="sng">
                <a:solidFill>
                  <a:srgbClr val="008000"/>
                </a:solidFill>
              </a:ln>
            </p:spPr>
          </p:pic>
          <p:pic>
            <p:nvPicPr>
              <p:cNvPr id="10" name="Picture 9" descr="13A0417_044.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9546" y="1"/>
                <a:ext cx="1262620" cy="1780294"/>
              </a:xfrm>
              <a:prstGeom prst="rect">
                <a:avLst/>
              </a:prstGeom>
              <a:ln w="28575" cmpd="sng">
                <a:solidFill>
                  <a:srgbClr val="008000"/>
                </a:solidFill>
              </a:ln>
            </p:spPr>
          </p:pic>
        </p:grpSp>
      </p:grpSp>
    </p:spTree>
    <p:custDataLst>
      <p:tags r:id="rId1"/>
    </p:custDataLst>
    <p:extLst>
      <p:ext uri="{BB962C8B-B14F-4D97-AF65-F5344CB8AC3E}">
        <p14:creationId xmlns:p14="http://schemas.microsoft.com/office/powerpoint/2010/main" val="3458964077"/>
      </p:ext>
    </p:extLst>
  </p:cSld>
  <p:clrMapOvr>
    <a:masterClrMapping/>
  </p:clrMapOvr>
  <mc:AlternateContent xmlns:mc="http://schemas.openxmlformats.org/markup-compatibility/2006" xmlns:p14="http://schemas.microsoft.com/office/powerpoint/2010/main">
    <mc:Choice Requires="p14">
      <p:transition spd="slow" p14:dur="1500" advClick="0" advTm="20615">
        <p:split orient="vert"/>
      </p:transition>
    </mc:Choice>
    <mc:Fallback xmlns="">
      <p:transition xmlns:p14="http://schemas.microsoft.com/office/powerpoint/2010/main" spd="slow" advClick="0" advTm="20615">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72000"/>
          </a:srgbClr>
        </a:solidFill>
        <a:effectLst/>
      </p:bgPr>
    </p:bg>
    <p:spTree>
      <p:nvGrpSpPr>
        <p:cNvPr id="1" name=""/>
        <p:cNvGrpSpPr/>
        <p:nvPr/>
      </p:nvGrpSpPr>
      <p:grpSpPr>
        <a:xfrm>
          <a:off x="0" y="0"/>
          <a:ext cx="0" cy="0"/>
          <a:chOff x="0" y="0"/>
          <a:chExt cx="0" cy="0"/>
        </a:xfrm>
      </p:grpSpPr>
      <p:pic>
        <p:nvPicPr>
          <p:cNvPr id="4" name="Picture 3" descr="earth-day-nai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1" name="Picture 10" descr="PPPL-LOGO-FNL-158-Y-GRADIENT-KW-LMC_TRANSPARENT.png"/>
          <p:cNvPicPr>
            <a:picLocks noChangeAspect="1"/>
          </p:cNvPicPr>
          <p:nvPr/>
        </p:nvPicPr>
        <p:blipFill rotWithShape="1">
          <a:blip r:embed="rId4" cstate="screen">
            <a:alphaModFix amt="34000"/>
            <a:extLst>
              <a:ext uri="{28A0092B-C50C-407E-A947-70E740481C1C}">
                <a14:useLocalDpi xmlns:a14="http://schemas.microsoft.com/office/drawing/2010/main"/>
              </a:ext>
            </a:extLst>
          </a:blip>
          <a:srcRect/>
          <a:stretch/>
        </p:blipFill>
        <p:spPr>
          <a:xfrm>
            <a:off x="152401" y="1923980"/>
            <a:ext cx="3225800" cy="2639553"/>
          </a:xfrm>
          <a:prstGeom prst="rect">
            <a:avLst/>
          </a:prstGeom>
        </p:spPr>
      </p:pic>
      <p:sp>
        <p:nvSpPr>
          <p:cNvPr id="5" name="TextBox 4"/>
          <p:cNvSpPr txBox="1"/>
          <p:nvPr/>
        </p:nvSpPr>
        <p:spPr>
          <a:xfrm>
            <a:off x="330200" y="753531"/>
            <a:ext cx="8517467" cy="3877985"/>
          </a:xfrm>
          <a:prstGeom prst="rect">
            <a:avLst/>
          </a:prstGeom>
          <a:noFill/>
        </p:spPr>
        <p:txBody>
          <a:bodyPr wrap="square" rtlCol="0">
            <a:spAutoFit/>
          </a:bodyPr>
          <a:lstStyle/>
          <a:p>
            <a:r>
              <a:rPr lang="en-US" sz="1800" b="1" cap="all" dirty="0" smtClean="0">
                <a:latin typeface="+mj-lt"/>
              </a:rPr>
              <a:t>Tuesday</a:t>
            </a:r>
            <a:r>
              <a:rPr lang="en-US" sz="1800" b="1" cap="all" dirty="0">
                <a:latin typeface="+mj-lt"/>
              </a:rPr>
              <a:t>, April </a:t>
            </a:r>
            <a:r>
              <a:rPr lang="en-US" sz="1800" b="1" cap="all" dirty="0" smtClean="0">
                <a:latin typeface="+mj-lt"/>
              </a:rPr>
              <a:t>22</a:t>
            </a:r>
            <a:r>
              <a:rPr lang="en-US" sz="1800" b="1" dirty="0" smtClean="0">
                <a:latin typeface="+mj-lt"/>
              </a:rPr>
              <a:t> </a:t>
            </a:r>
            <a:r>
              <a:rPr lang="en-US" sz="1800" b="1" dirty="0">
                <a:latin typeface="+mj-lt"/>
              </a:rPr>
              <a:t>(Rain Date April 24)</a:t>
            </a:r>
          </a:p>
          <a:p>
            <a:r>
              <a:rPr lang="en-US" sz="1400" b="1" dirty="0">
                <a:latin typeface="+mj-lt"/>
              </a:rPr>
              <a:t>PPPL Clean-up. Volunteers Meet in LSB Lobby at 10:30 a.m. Please wear comfortable clothes and shoes! Lunch in Mod VI for volunteers at 11:45 a.m</a:t>
            </a:r>
            <a:r>
              <a:rPr lang="en-US" sz="1400" b="1" dirty="0" smtClean="0">
                <a:latin typeface="+mj-lt"/>
              </a:rPr>
              <a:t>.</a:t>
            </a:r>
          </a:p>
          <a:p>
            <a:endParaRPr lang="en-US" sz="1400" b="1" dirty="0">
              <a:latin typeface="+mj-lt"/>
            </a:endParaRPr>
          </a:p>
          <a:p>
            <a:pPr marL="3383280"/>
            <a:r>
              <a:rPr lang="en-US" sz="1800" b="1" cap="all" dirty="0">
                <a:latin typeface="+mj-lt"/>
              </a:rPr>
              <a:t>Wednesday, April </a:t>
            </a:r>
            <a:r>
              <a:rPr lang="en-US" sz="1800" b="1" cap="all" dirty="0" smtClean="0">
                <a:latin typeface="+mj-lt"/>
              </a:rPr>
              <a:t>23</a:t>
            </a:r>
            <a:endParaRPr lang="en-US" sz="1800" b="1" cap="all" dirty="0">
              <a:latin typeface="+mj-lt"/>
            </a:endParaRPr>
          </a:p>
          <a:p>
            <a:pPr marL="3383280">
              <a:spcAft>
                <a:spcPts val="600"/>
              </a:spcAft>
            </a:pPr>
            <a:r>
              <a:rPr lang="en-US" sz="1400" b="1" dirty="0">
                <a:latin typeface="+mj-lt"/>
              </a:rPr>
              <a:t>10 a.m. to 1 p.m. Earth Day Displays: LSB lobby, including raffle. Win power strips, LED </a:t>
            </a:r>
            <a:r>
              <a:rPr lang="en-US" sz="1400" b="1" dirty="0" smtClean="0">
                <a:latin typeface="+mj-lt"/>
              </a:rPr>
              <a:t>light bulbs</a:t>
            </a:r>
            <a:r>
              <a:rPr lang="en-US" sz="1400" b="1" dirty="0">
                <a:latin typeface="+mj-lt"/>
              </a:rPr>
              <a:t>, rechargeable batteries with charger and other green goodies. </a:t>
            </a:r>
          </a:p>
          <a:p>
            <a:pPr marL="3383280">
              <a:spcAft>
                <a:spcPts val="600"/>
              </a:spcAft>
            </a:pPr>
            <a:r>
              <a:rPr lang="en-US" sz="1400" b="1" dirty="0">
                <a:latin typeface="+mj-lt"/>
              </a:rPr>
              <a:t>11 a.m. Green Machine Awards</a:t>
            </a:r>
          </a:p>
          <a:p>
            <a:pPr marL="3383280"/>
            <a:r>
              <a:rPr lang="en-US" sz="1400" b="1" dirty="0">
                <a:latin typeface="+mj-lt"/>
              </a:rPr>
              <a:t>11:15 a.m. Special Earth Day colloquium, “Sustainability Policy and Planning in New York City,” by John Lee, Deputy Director for Buildings and Energy Efficiency in New York’s Office of Longer Term Planning and Sustainability. There will be a pizza lunch in the auditorium for audience members after the presentation. </a:t>
            </a:r>
          </a:p>
          <a:p>
            <a:pPr marL="3383280"/>
            <a:endParaRPr lang="en-US" sz="1800" b="1" dirty="0">
              <a:latin typeface="+mj-lt"/>
            </a:endParaRPr>
          </a:p>
        </p:txBody>
      </p:sp>
      <p:sp>
        <p:nvSpPr>
          <p:cNvPr id="12" name="Rectangle 11"/>
          <p:cNvSpPr/>
          <p:nvPr/>
        </p:nvSpPr>
        <p:spPr>
          <a:xfrm>
            <a:off x="330200" y="190385"/>
            <a:ext cx="8517467" cy="523220"/>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Arial Black"/>
              </a:rPr>
              <a:t>Earth Day Events at PPPL</a:t>
            </a:r>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3115" y="-3410020"/>
            <a:ext cx="11087170" cy="1108717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833417477"/>
      </p:ext>
    </p:extLst>
  </p:cSld>
  <p:clrMapOvr>
    <a:masterClrMapping/>
  </p:clrMapOvr>
  <mc:AlternateContent xmlns:mc="http://schemas.openxmlformats.org/markup-compatibility/2006" xmlns:p14="http://schemas.microsoft.com/office/powerpoint/2010/main">
    <mc:Choice Requires="p14">
      <p:transition spd="slow" p14:dur="1500" advClick="0" advTm="20615">
        <p:split orient="vert"/>
      </p:transition>
    </mc:Choice>
    <mc:Fallback xmlns="">
      <p:transition xmlns:p14="http://schemas.microsoft.com/office/powerpoint/2010/main" spd="slow" advClick="0" advTm="20615">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100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300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3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100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3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100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3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100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3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70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0" fill="hold"/>
                                        <p:tgtEl>
                                          <p:spTgt spid="13"/>
                                        </p:tgtEl>
                                        <p:attrNameLst>
                                          <p:attrName>ppt_w</p:attrName>
                                        </p:attrNameLst>
                                      </p:cBhvr>
                                      <p:tavLst>
                                        <p:tav tm="0">
                                          <p:val>
                                            <p:fltVal val="0"/>
                                          </p:val>
                                        </p:tav>
                                        <p:tav tm="100000">
                                          <p:val>
                                            <p:strVal val="#ppt_w"/>
                                          </p:val>
                                        </p:tav>
                                      </p:tavLst>
                                    </p:anim>
                                    <p:anim calcmode="lin" valueType="num">
                                      <p:cBhvr>
                                        <p:cTn id="48" dur="5000" fill="hold"/>
                                        <p:tgtEl>
                                          <p:spTgt spid="13"/>
                                        </p:tgtEl>
                                        <p:attrNameLst>
                                          <p:attrName>ppt_h</p:attrName>
                                        </p:attrNameLst>
                                      </p:cBhvr>
                                      <p:tavLst>
                                        <p:tav tm="0">
                                          <p:val>
                                            <p:fltVal val="0"/>
                                          </p:val>
                                        </p:tav>
                                        <p:tav tm="100000">
                                          <p:val>
                                            <p:strVal val="#ppt_h"/>
                                          </p:val>
                                        </p:tav>
                                      </p:tavLst>
                                    </p:anim>
                                    <p:animEffect transition="in" filter="fade">
                                      <p:cBhvr>
                                        <p:cTn id="49"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414" name="Rectangle 4"/>
          <p:cNvSpPr>
            <a:spLocks noChangeArrowheads="1"/>
          </p:cNvSpPr>
          <p:nvPr/>
        </p:nvSpPr>
        <p:spPr bwMode="auto">
          <a:xfrm>
            <a:off x="8" y="3939793"/>
            <a:ext cx="9144515" cy="92333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3600" b="1" kern="500" spc="-100" dirty="0" smtClean="0">
                <a:ln w="6350">
                  <a:solidFill>
                    <a:schemeClr val="tx1"/>
                  </a:solidFill>
                </a:ln>
                <a:solidFill>
                  <a:srgbClr val="FFFCDF"/>
                </a:solidFill>
                <a:latin typeface="Arial Black"/>
                <a:cs typeface="Arial Black"/>
              </a:rPr>
              <a:t>WEDNESDAY, APRIL 23</a:t>
            </a:r>
            <a:endParaRPr lang="en-US" sz="3600" b="1" kern="500" spc="-100" dirty="0">
              <a:ln w="6350">
                <a:solidFill>
                  <a:schemeClr val="tx1"/>
                </a:solidFill>
              </a:ln>
              <a:solidFill>
                <a:srgbClr val="FFFCDF"/>
              </a:solidFill>
              <a:latin typeface="Arial Black"/>
              <a:cs typeface="Arial Black"/>
            </a:endParaRPr>
          </a:p>
          <a:p>
            <a:pPr algn="ctr">
              <a:defRPr/>
            </a:pPr>
            <a:r>
              <a:rPr lang="en-US" sz="1800" b="1" dirty="0" smtClean="0">
                <a:ln w="3175">
                  <a:noFill/>
                </a:ln>
                <a:solidFill>
                  <a:srgbClr val="FF0000"/>
                </a:solidFill>
                <a:effectLst>
                  <a:glow rad="101600">
                    <a:schemeClr val="bg1">
                      <a:alpha val="75000"/>
                    </a:schemeClr>
                  </a:glow>
                </a:effectLst>
                <a:latin typeface="Bookman Old Style"/>
                <a:cs typeface="Bookman Old Style"/>
              </a:rPr>
              <a:t>11:15 a.m. </a:t>
            </a:r>
            <a:r>
              <a:rPr lang="en-US" sz="1800" dirty="0" smtClean="0">
                <a:ln w="3175">
                  <a:noFill/>
                </a:ln>
                <a:solidFill>
                  <a:srgbClr val="FF0000"/>
                </a:solidFill>
                <a:effectLst>
                  <a:glow rad="101600">
                    <a:schemeClr val="bg1">
                      <a:alpha val="75000"/>
                    </a:schemeClr>
                  </a:glow>
                </a:effectLst>
                <a:latin typeface="Bookman Old Style"/>
                <a:cs typeface="Bookman Old Style"/>
              </a:rPr>
              <a:t>• </a:t>
            </a:r>
            <a:r>
              <a:rPr lang="en-US" sz="1800" b="1" dirty="0" smtClean="0">
                <a:ln w="3175">
                  <a:noFill/>
                </a:ln>
                <a:solidFill>
                  <a:srgbClr val="FF0000"/>
                </a:solidFill>
                <a:effectLst>
                  <a:glow rad="101600">
                    <a:schemeClr val="bg1">
                      <a:alpha val="75000"/>
                    </a:schemeClr>
                  </a:glow>
                </a:effectLst>
                <a:latin typeface="Bookman Old Style"/>
                <a:cs typeface="Bookman Old Style"/>
              </a:rPr>
              <a:t>M.B.G. Auditorium</a:t>
            </a:r>
            <a:endParaRPr lang="en-US" sz="1800" b="1" dirty="0">
              <a:ln w="3175">
                <a:noFill/>
              </a:ln>
              <a:solidFill>
                <a:srgbClr val="FF0000"/>
              </a:solidFill>
              <a:effectLst>
                <a:glow rad="101600">
                  <a:schemeClr val="bg1">
                    <a:alpha val="75000"/>
                  </a:schemeClr>
                </a:glow>
              </a:effectLst>
              <a:latin typeface="Bookman Old Style"/>
              <a:cs typeface="Bookman Old Style"/>
            </a:endParaRPr>
          </a:p>
        </p:txBody>
      </p:sp>
      <p:sp>
        <p:nvSpPr>
          <p:cNvPr id="4" name="TextBox 3"/>
          <p:cNvSpPr txBox="1">
            <a:spLocks noChangeArrowheads="1"/>
          </p:cNvSpPr>
          <p:nvPr/>
        </p:nvSpPr>
        <p:spPr bwMode="auto">
          <a:xfrm>
            <a:off x="1998133" y="1906971"/>
            <a:ext cx="5130800" cy="1803571"/>
          </a:xfrm>
          <a:prstGeom prst="rect">
            <a:avLst/>
          </a:prstGeom>
          <a:solidFill>
            <a:schemeClr val="bg1">
              <a:alpha val="84000"/>
            </a:schemeClr>
          </a:solidFill>
          <a:ln w="28575" cmpd="sng">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14300" h="114300"/>
          </a:sp3d>
        </p:spPr>
        <p:txBody>
          <a:bodyPr wrap="square" lIns="0" tIns="54864" rIns="0" bIns="146304" anchor="ctr" anchorCtr="1">
            <a:spAutoFit/>
          </a:bodyPr>
          <a:lstStyle/>
          <a:p>
            <a:pPr algn="ctr">
              <a:spcBef>
                <a:spcPts val="0"/>
              </a:spcBef>
              <a:spcAft>
                <a:spcPts val="0"/>
              </a:spcAft>
              <a:defRPr/>
            </a:pPr>
            <a:r>
              <a:rPr lang="en-US" sz="2800" dirty="0">
                <a:solidFill>
                  <a:srgbClr val="0000FF"/>
                </a:solidFill>
                <a:latin typeface="Abadi MT Condensed Extra Bold"/>
                <a:ea typeface="ＭＳ Ｐゴシック" pitchFamily="1" charset="-128"/>
                <a:cs typeface="Abadi MT Condensed Extra Bold"/>
              </a:rPr>
              <a:t>Sustainability Policy and Planning </a:t>
            </a:r>
            <a:endParaRPr lang="en-US" sz="2800" dirty="0" smtClean="0">
              <a:solidFill>
                <a:srgbClr val="0000FF"/>
              </a:solidFill>
              <a:latin typeface="Abadi MT Condensed Extra Bold"/>
              <a:ea typeface="ＭＳ Ｐゴシック" pitchFamily="1" charset="-128"/>
              <a:cs typeface="Abadi MT Condensed Extra Bold"/>
            </a:endParaRPr>
          </a:p>
          <a:p>
            <a:pPr algn="ctr">
              <a:spcBef>
                <a:spcPts val="0"/>
              </a:spcBef>
              <a:spcAft>
                <a:spcPts val="600"/>
              </a:spcAft>
              <a:defRPr/>
            </a:pPr>
            <a:r>
              <a:rPr lang="en-US" sz="2800" dirty="0" smtClean="0">
                <a:solidFill>
                  <a:srgbClr val="0000FF"/>
                </a:solidFill>
                <a:latin typeface="Abadi MT Condensed Extra Bold"/>
                <a:ea typeface="ＭＳ Ｐゴシック" pitchFamily="1" charset="-128"/>
                <a:cs typeface="Abadi MT Condensed Extra Bold"/>
              </a:rPr>
              <a:t>in </a:t>
            </a:r>
            <a:r>
              <a:rPr lang="en-US" sz="2800" dirty="0">
                <a:solidFill>
                  <a:srgbClr val="0000FF"/>
                </a:solidFill>
                <a:latin typeface="Abadi MT Condensed Extra Bold"/>
                <a:ea typeface="ＭＳ Ｐゴシック" pitchFamily="1" charset="-128"/>
                <a:cs typeface="Abadi MT Condensed Extra Bold"/>
              </a:rPr>
              <a:t>New York </a:t>
            </a:r>
            <a:r>
              <a:rPr lang="en-US" sz="2800" dirty="0" smtClean="0">
                <a:solidFill>
                  <a:srgbClr val="0000FF"/>
                </a:solidFill>
                <a:latin typeface="Abadi MT Condensed Extra Bold"/>
                <a:ea typeface="ＭＳ Ｐゴシック" pitchFamily="1" charset="-128"/>
                <a:cs typeface="Abadi MT Condensed Extra Bold"/>
              </a:rPr>
              <a:t>City</a:t>
            </a:r>
          </a:p>
          <a:p>
            <a:pPr algn="ctr">
              <a:spcBef>
                <a:spcPts val="0"/>
              </a:spcBef>
              <a:spcAft>
                <a:spcPts val="600"/>
              </a:spcAft>
              <a:defRPr/>
            </a:pPr>
            <a:r>
              <a:rPr lang="en-US" sz="1400" dirty="0">
                <a:latin typeface="Arial Black"/>
                <a:ea typeface="ＭＳ Ｐゴシック" pitchFamily="1" charset="-128"/>
                <a:cs typeface="Arial Black"/>
              </a:rPr>
              <a:t>John </a:t>
            </a:r>
            <a:r>
              <a:rPr lang="en-US" sz="1400" dirty="0" smtClean="0">
                <a:latin typeface="Arial Black"/>
                <a:ea typeface="ＭＳ Ｐゴシック" pitchFamily="1" charset="-128"/>
                <a:cs typeface="Arial Black"/>
              </a:rPr>
              <a:t>Lee</a:t>
            </a:r>
          </a:p>
          <a:p>
            <a:pPr algn="ctr">
              <a:spcBef>
                <a:spcPts val="0"/>
              </a:spcBef>
              <a:spcAft>
                <a:spcPts val="0"/>
              </a:spcAft>
              <a:defRPr/>
            </a:pPr>
            <a:r>
              <a:rPr lang="en-US" sz="1200" dirty="0">
                <a:solidFill>
                  <a:srgbClr val="010236"/>
                </a:solidFill>
                <a:latin typeface="Arial" pitchFamily="1" charset="0"/>
                <a:ea typeface="ＭＳ Ｐゴシック" pitchFamily="1" charset="-128"/>
                <a:cs typeface="ＭＳ Ｐゴシック" pitchFamily="1" charset="-128"/>
              </a:rPr>
              <a:t>Deputy Director for Buildings and Energy Efficiency at the New York City Mayor's Office of </a:t>
            </a:r>
            <a:r>
              <a:rPr lang="en-US" sz="1200" dirty="0" smtClean="0">
                <a:solidFill>
                  <a:srgbClr val="010236"/>
                </a:solidFill>
                <a:latin typeface="Arial" pitchFamily="1" charset="0"/>
                <a:ea typeface="ＭＳ Ｐゴシック" pitchFamily="1" charset="-128"/>
                <a:cs typeface="ＭＳ Ｐゴシック" pitchFamily="1" charset="-128"/>
              </a:rPr>
              <a:t>Long-Term </a:t>
            </a:r>
            <a:r>
              <a:rPr lang="en-US" sz="1200" dirty="0">
                <a:solidFill>
                  <a:srgbClr val="010236"/>
                </a:solidFill>
                <a:latin typeface="Arial" pitchFamily="1" charset="0"/>
                <a:ea typeface="ＭＳ Ｐゴシック" pitchFamily="1" charset="-128"/>
                <a:cs typeface="ＭＳ Ｐゴシック" pitchFamily="1" charset="-128"/>
              </a:rPr>
              <a:t>Planning and Sustainability</a:t>
            </a:r>
          </a:p>
        </p:txBody>
      </p:sp>
      <p:grpSp>
        <p:nvGrpSpPr>
          <p:cNvPr id="5" name="Group 4"/>
          <p:cNvGrpSpPr/>
          <p:nvPr/>
        </p:nvGrpSpPr>
        <p:grpSpPr>
          <a:xfrm>
            <a:off x="907147" y="135467"/>
            <a:ext cx="7329706" cy="1581127"/>
            <a:chOff x="907147" y="135467"/>
            <a:chExt cx="7329706" cy="1581127"/>
          </a:xfrm>
        </p:grpSpPr>
        <p:pic>
          <p:nvPicPr>
            <p:cNvPr id="3" name="Picture 2" descr="Colloquium.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147" y="508000"/>
              <a:ext cx="7329706" cy="1208594"/>
            </a:xfrm>
            <a:prstGeom prst="rect">
              <a:avLst/>
            </a:prstGeom>
            <a:effectLst>
              <a:glow rad="38100">
                <a:schemeClr val="bg1"/>
              </a:glow>
              <a:outerShdw blurRad="50800" dist="38100" dir="2700000" algn="tl" rotWithShape="0">
                <a:prstClr val="black">
                  <a:alpha val="40000"/>
                </a:prstClr>
              </a:outerShdw>
            </a:effectLst>
          </p:spPr>
        </p:pic>
        <p:sp>
          <p:nvSpPr>
            <p:cNvPr id="2" name="TextBox 1"/>
            <p:cNvSpPr txBox="1"/>
            <p:nvPr/>
          </p:nvSpPr>
          <p:spPr>
            <a:xfrm>
              <a:off x="907147" y="135467"/>
              <a:ext cx="7329706" cy="461665"/>
            </a:xfrm>
            <a:prstGeom prst="rect">
              <a:avLst/>
            </a:prstGeom>
            <a:noFill/>
          </p:spPr>
          <p:txBody>
            <a:bodyPr wrap="square" rtlCol="0">
              <a:spAutoFit/>
            </a:bodyPr>
            <a:lstStyle/>
            <a:p>
              <a:pPr algn="ctr"/>
              <a:r>
                <a:rPr lang="en-US" b="1" dirty="0" smtClean="0">
                  <a:solidFill>
                    <a:srgbClr val="FFFFFF"/>
                  </a:solidFill>
                  <a:latin typeface="Bookman Old Style"/>
                  <a:cs typeface="Bookman Old Style"/>
                </a:rPr>
                <a:t>SPECIAL EARTH DAY</a:t>
              </a:r>
              <a:endParaRPr lang="en-US" b="1" dirty="0">
                <a:solidFill>
                  <a:srgbClr val="FFFFFF"/>
                </a:solidFill>
                <a:latin typeface="Bookman Old Style"/>
                <a:cs typeface="Bookman Old Style"/>
              </a:endParaRPr>
            </a:p>
          </p:txBody>
        </p:sp>
      </p:grpSp>
    </p:spTree>
    <p:extLst>
      <p:ext uri="{BB962C8B-B14F-4D97-AF65-F5344CB8AC3E}">
        <p14:creationId xmlns:p14="http://schemas.microsoft.com/office/powerpoint/2010/main" val="3227824641"/>
      </p:ext>
    </p:extLst>
  </p:cSld>
  <p:clrMapOvr>
    <a:masterClrMapping/>
  </p:clrMapOvr>
  <mc:AlternateContent xmlns:mc="http://schemas.openxmlformats.org/markup-compatibility/2006" xmlns:p14="http://schemas.microsoft.com/office/powerpoint/2010/main">
    <mc:Choice Requires="p14">
      <p:transition spd="slow" p14:dur="800" advClick="0" advTm="22295">
        <p:circle/>
      </p:transition>
    </mc:Choice>
    <mc:Fallback xmlns="">
      <p:transition xmlns:p14="http://schemas.microsoft.com/office/powerpoint/2010/main" spd="slow" advClick="0" advTm="22295">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par>
                          <p:cTn id="8" fill="hold">
                            <p:stCondLst>
                              <p:cond delay="9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2000"/>
                            </p:stCondLst>
                            <p:childTnLst>
                              <p:par>
                                <p:cTn id="14" presetID="2" presetClass="entr" presetSubtype="4" fill="hold" grpId="0" nodeType="afterEffect">
                                  <p:stCondLst>
                                    <p:cond delay="2000"/>
                                  </p:stCondLst>
                                  <p:childTnLst>
                                    <p:set>
                                      <p:cBhvr>
                                        <p:cTn id="15" dur="1" fill="hold">
                                          <p:stCondLst>
                                            <p:cond delay="0"/>
                                          </p:stCondLst>
                                        </p:cTn>
                                        <p:tgtEl>
                                          <p:spTgt spid="17414"/>
                                        </p:tgtEl>
                                        <p:attrNameLst>
                                          <p:attrName>style.visibility</p:attrName>
                                        </p:attrNameLst>
                                      </p:cBhvr>
                                      <p:to>
                                        <p:strVal val="visible"/>
                                      </p:to>
                                    </p:set>
                                    <p:anim calcmode="lin" valueType="num">
                                      <p:cBhvr additive="base">
                                        <p:cTn id="16" dur="3000" fill="hold"/>
                                        <p:tgtEl>
                                          <p:spTgt spid="17414"/>
                                        </p:tgtEl>
                                        <p:attrNameLst>
                                          <p:attrName>ppt_x</p:attrName>
                                        </p:attrNameLst>
                                      </p:cBhvr>
                                      <p:tavLst>
                                        <p:tav tm="0">
                                          <p:val>
                                            <p:strVal val="#ppt_x"/>
                                          </p:val>
                                        </p:tav>
                                        <p:tav tm="100000">
                                          <p:val>
                                            <p:strVal val="#ppt_x"/>
                                          </p:val>
                                        </p:tav>
                                      </p:tavLst>
                                    </p:anim>
                                    <p:anim calcmode="lin" valueType="num">
                                      <p:cBhvr additive="base">
                                        <p:cTn id="17" dur="30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11106246.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Tree>
    <p:extLst>
      <p:ext uri="{BB962C8B-B14F-4D97-AF65-F5344CB8AC3E}">
        <p14:creationId xmlns:p14="http://schemas.microsoft.com/office/powerpoint/2010/main" val="3551845002"/>
      </p:ext>
    </p:extLst>
  </p:cSld>
  <p:clrMapOvr>
    <a:masterClrMapping/>
  </p:clrMapOvr>
  <p:transition xmlns:p14="http://schemas.microsoft.com/office/powerpoint/2010/main" spd="slow" advTm="23174">
    <p:wheel spokes="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5000"/>
          </a:blip>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0"/>
            <a:ext cx="9144000" cy="615553"/>
          </a:xfrm>
          <a:prstGeom prst="rect">
            <a:avLst/>
          </a:prstGeom>
          <a:solidFill>
            <a:srgbClr val="FF6600"/>
          </a:solidFill>
          <a:scene3d>
            <a:camera prst="orthographicFront"/>
            <a:lightRig rig="threePt" dir="t"/>
          </a:scene3d>
          <a:sp3d>
            <a:bevelT/>
          </a:sp3d>
        </p:spPr>
        <p:txBody>
          <a:bodyPr wrap="square" tIns="91440" bIns="91440" rtlCol="0">
            <a:spAutoFit/>
          </a:bodyPr>
          <a:lstStyle/>
          <a:p>
            <a:pPr algn="ctr"/>
            <a:r>
              <a:rPr lang="en-US" sz="2800" dirty="0" smtClean="0">
                <a:ln w="18415" cmpd="sng">
                  <a:solidFill>
                    <a:srgbClr val="FFFFFF"/>
                  </a:solidFill>
                  <a:prstDash val="solid"/>
                </a:ln>
                <a:solidFill>
                  <a:srgbClr val="000000"/>
                </a:solidFill>
                <a:effectLst>
                  <a:outerShdw blurRad="63500" dir="3600000" algn="tl" rotWithShape="0">
                    <a:srgbClr val="000000">
                      <a:alpha val="70000"/>
                    </a:srgbClr>
                  </a:outerShdw>
                </a:effectLst>
                <a:latin typeface="Arial Black"/>
                <a:cs typeface="Arial Black"/>
              </a:rPr>
              <a:t>UPCOMING EVENTS</a:t>
            </a:r>
            <a:endParaRPr lang="en-US" sz="2800" dirty="0">
              <a:ln w="18415" cmpd="sng">
                <a:solidFill>
                  <a:srgbClr val="FFFFFF"/>
                </a:solidFill>
                <a:prstDash val="solid"/>
              </a:ln>
              <a:solidFill>
                <a:srgbClr val="000000"/>
              </a:solidFill>
              <a:effectLst>
                <a:outerShdw blurRad="63500" dir="3600000" algn="tl" rotWithShape="0">
                  <a:srgbClr val="000000">
                    <a:alpha val="70000"/>
                  </a:srgbClr>
                </a:outerShdw>
              </a:effectLst>
              <a:latin typeface="Arial Black"/>
              <a:cs typeface="Arial Black"/>
            </a:endParaRPr>
          </a:p>
        </p:txBody>
      </p:sp>
      <p:pic>
        <p:nvPicPr>
          <p:cNvPr id="11" name="Picture 10" descr="PPPL-LOGO-FNL-158-Y-GRADIENT-KW-LMC_TRANSPARENT.png"/>
          <p:cNvPicPr>
            <a:picLocks noChangeAspect="1"/>
          </p:cNvPicPr>
          <p:nvPr/>
        </p:nvPicPr>
        <p:blipFill rotWithShape="1">
          <a:blip r:embed="rId4" cstate="screen">
            <a:alphaModFix amt="34000"/>
            <a:extLst>
              <a:ext uri="{28A0092B-C50C-407E-A947-70E740481C1C}">
                <a14:useLocalDpi xmlns:a14="http://schemas.microsoft.com/office/drawing/2010/main"/>
              </a:ext>
            </a:extLst>
          </a:blip>
          <a:srcRect/>
          <a:stretch/>
        </p:blipFill>
        <p:spPr>
          <a:xfrm>
            <a:off x="6949017" y="2940014"/>
            <a:ext cx="2112433" cy="2133671"/>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6450" y="793750"/>
            <a:ext cx="2794000" cy="3327400"/>
          </a:xfrm>
          <a:prstGeom prst="rect">
            <a:avLst/>
          </a:prstGeom>
        </p:spPr>
      </p:pic>
      <p:sp>
        <p:nvSpPr>
          <p:cNvPr id="8" name="TextBox 7"/>
          <p:cNvSpPr txBox="1"/>
          <p:nvPr/>
        </p:nvSpPr>
        <p:spPr>
          <a:xfrm>
            <a:off x="354420" y="676622"/>
            <a:ext cx="8707030" cy="5355312"/>
          </a:xfrm>
          <a:prstGeom prst="rect">
            <a:avLst/>
          </a:prstGeom>
          <a:noFill/>
        </p:spPr>
        <p:txBody>
          <a:bodyPr wrap="square" rtlCol="0">
            <a:spAutoFit/>
          </a:bodyPr>
          <a:lstStyle/>
          <a:p>
            <a:r>
              <a:rPr lang="en-US" sz="1800" b="1" dirty="0" smtClean="0">
                <a:latin typeface="Arial Black"/>
                <a:cs typeface="Arial Black"/>
              </a:rPr>
              <a:t>Tuesday, </a:t>
            </a:r>
            <a:r>
              <a:rPr lang="en-US" sz="1800" b="1" dirty="0">
                <a:latin typeface="Arial Black"/>
                <a:cs typeface="Arial Black"/>
              </a:rPr>
              <a:t>April </a:t>
            </a:r>
            <a:r>
              <a:rPr lang="en-US" sz="1800" b="1" dirty="0" smtClean="0">
                <a:latin typeface="Arial Black"/>
                <a:cs typeface="Arial Black"/>
              </a:rPr>
              <a:t>22 </a:t>
            </a:r>
            <a:endParaRPr lang="en-US" sz="1800" b="1" dirty="0">
              <a:latin typeface="Arial Black"/>
              <a:cs typeface="Arial Black"/>
            </a:endParaRPr>
          </a:p>
          <a:p>
            <a:pPr lvl="1">
              <a:spcBef>
                <a:spcPts val="0"/>
              </a:spcBef>
              <a:spcAft>
                <a:spcPts val="1200"/>
              </a:spcAft>
            </a:pPr>
            <a:r>
              <a:rPr lang="en-US" sz="1400" b="1" dirty="0">
                <a:latin typeface="Bookman Old Style"/>
                <a:cs typeface="Bookman Old Style"/>
              </a:rPr>
              <a:t>PPPL </a:t>
            </a:r>
            <a:r>
              <a:rPr lang="en-US" sz="1400" b="1" dirty="0" smtClean="0">
                <a:latin typeface="Bookman Old Style"/>
                <a:cs typeface="Bookman Old Style"/>
              </a:rPr>
              <a:t>Earth </a:t>
            </a:r>
            <a:r>
              <a:rPr lang="en-US" sz="1400" b="1" dirty="0">
                <a:latin typeface="Bookman Old Style"/>
                <a:cs typeface="Bookman Old Style"/>
              </a:rPr>
              <a:t>Day </a:t>
            </a:r>
            <a:r>
              <a:rPr lang="en-US" sz="1400" b="1" dirty="0" smtClean="0">
                <a:latin typeface="Bookman Old Style"/>
                <a:cs typeface="Bookman Old Style"/>
              </a:rPr>
              <a:t>Grounds Cleanup </a:t>
            </a:r>
            <a:r>
              <a:rPr lang="en-US" sz="1400" dirty="0" smtClean="0">
                <a:latin typeface="Bookman Old Style"/>
                <a:cs typeface="Bookman Old Style"/>
              </a:rPr>
              <a:t>– Volunteers needed – Free lunch for all volunteers</a:t>
            </a:r>
            <a:endParaRPr lang="en-US" sz="1400" dirty="0">
              <a:latin typeface="Bookman Old Style"/>
              <a:cs typeface="Bookman Old Style"/>
            </a:endParaRPr>
          </a:p>
          <a:p>
            <a:r>
              <a:rPr lang="en-US" sz="1800" b="1" dirty="0" smtClean="0">
                <a:latin typeface="Arial Black"/>
                <a:cs typeface="Arial Black"/>
              </a:rPr>
              <a:t>Wednesday</a:t>
            </a:r>
            <a:r>
              <a:rPr lang="en-US" sz="1800" b="1" dirty="0">
                <a:latin typeface="Arial Black"/>
                <a:cs typeface="Arial Black"/>
              </a:rPr>
              <a:t>, </a:t>
            </a:r>
            <a:r>
              <a:rPr lang="en-US" sz="1800" b="1" dirty="0" smtClean="0">
                <a:latin typeface="Arial Black"/>
                <a:cs typeface="Arial Black"/>
              </a:rPr>
              <a:t>April 23</a:t>
            </a:r>
            <a:endParaRPr lang="en-US" sz="1800" b="1" dirty="0">
              <a:latin typeface="Arial Black"/>
              <a:cs typeface="Arial Black"/>
            </a:endParaRPr>
          </a:p>
          <a:p>
            <a:pPr lvl="1">
              <a:spcBef>
                <a:spcPts val="0"/>
              </a:spcBef>
              <a:spcAft>
                <a:spcPts val="1200"/>
              </a:spcAft>
            </a:pPr>
            <a:r>
              <a:rPr lang="en-US" sz="1400" b="1" dirty="0">
                <a:latin typeface="Bookman Old Style"/>
                <a:cs typeface="Bookman Old Style"/>
              </a:rPr>
              <a:t>PPPL </a:t>
            </a:r>
            <a:r>
              <a:rPr lang="en-US" sz="1400" b="1" dirty="0" smtClean="0">
                <a:latin typeface="Bookman Old Style"/>
                <a:cs typeface="Bookman Old Style"/>
              </a:rPr>
              <a:t>Celebrates Earth Day </a:t>
            </a:r>
            <a:r>
              <a:rPr lang="en-US" sz="1400" dirty="0" smtClean="0">
                <a:latin typeface="Bookman Old Style"/>
                <a:cs typeface="Bookman Old Style"/>
              </a:rPr>
              <a:t>– Displays, Activities, Green Machine Awards – Special Earth Day Colloquium: “</a:t>
            </a:r>
            <a:r>
              <a:rPr lang="en-US" sz="1400" dirty="0">
                <a:latin typeface="Bookman Old Style"/>
                <a:cs typeface="Bookman Old Style"/>
              </a:rPr>
              <a:t>Sustainability Policy and Planning in New York City”</a:t>
            </a:r>
            <a:endParaRPr lang="en-US" sz="1400" dirty="0" smtClean="0">
              <a:latin typeface="Bookman Old Style"/>
              <a:cs typeface="Bookman Old Style"/>
            </a:endParaRPr>
          </a:p>
          <a:p>
            <a:r>
              <a:rPr lang="en-US" sz="1800" b="1" dirty="0" smtClean="0">
                <a:latin typeface="Arial Black"/>
                <a:cs typeface="Arial Black"/>
              </a:rPr>
              <a:t>Sunday</a:t>
            </a:r>
            <a:r>
              <a:rPr lang="en-US" sz="1800" b="1" dirty="0">
                <a:latin typeface="Arial Black"/>
                <a:cs typeface="Arial Black"/>
              </a:rPr>
              <a:t>, April </a:t>
            </a:r>
            <a:r>
              <a:rPr lang="en-US" sz="1800" b="1" dirty="0" smtClean="0">
                <a:latin typeface="Arial Black"/>
                <a:cs typeface="Arial Black"/>
              </a:rPr>
              <a:t>27</a:t>
            </a:r>
            <a:endParaRPr lang="en-US" sz="1800" b="1" dirty="0">
              <a:latin typeface="Arial Black"/>
              <a:cs typeface="Arial Black"/>
            </a:endParaRPr>
          </a:p>
          <a:p>
            <a:pPr lvl="1">
              <a:spcBef>
                <a:spcPts val="0"/>
              </a:spcBef>
              <a:spcAft>
                <a:spcPts val="1200"/>
              </a:spcAft>
            </a:pPr>
            <a:r>
              <a:rPr lang="en-US" sz="1400" b="1" dirty="0" smtClean="0">
                <a:latin typeface="Bookman Old Style"/>
                <a:cs typeface="Bookman Old Style"/>
              </a:rPr>
              <a:t>Annual </a:t>
            </a:r>
            <a:r>
              <a:rPr lang="en-US" sz="1400" b="1" dirty="0" err="1" smtClean="0">
                <a:latin typeface="Bookman Old Style"/>
                <a:cs typeface="Bookman Old Style"/>
              </a:rPr>
              <a:t>Communiversity</a:t>
            </a:r>
            <a:r>
              <a:rPr lang="en-US" sz="1400" b="1" dirty="0" smtClean="0">
                <a:latin typeface="Bookman Old Style"/>
                <a:cs typeface="Bookman Old Style"/>
              </a:rPr>
              <a:t> Festival </a:t>
            </a:r>
            <a:r>
              <a:rPr lang="en-US" sz="1400" dirty="0" smtClean="0">
                <a:latin typeface="Bookman Old Style"/>
                <a:cs typeface="Bookman Old Style"/>
              </a:rPr>
              <a:t>– 1 p.m. – Downtown Princeton – PPPL Displays</a:t>
            </a:r>
          </a:p>
          <a:p>
            <a:r>
              <a:rPr lang="en-US" sz="1800" b="1" dirty="0" smtClean="0">
                <a:latin typeface="Arial Black"/>
                <a:cs typeface="Arial Black"/>
              </a:rPr>
              <a:t>Wednesday, </a:t>
            </a:r>
            <a:r>
              <a:rPr lang="en-US" sz="1800" b="1" dirty="0">
                <a:latin typeface="Arial Black"/>
                <a:cs typeface="Arial Black"/>
              </a:rPr>
              <a:t>April </a:t>
            </a:r>
            <a:r>
              <a:rPr lang="en-US" sz="1800" b="1" dirty="0" smtClean="0">
                <a:latin typeface="Arial Black"/>
                <a:cs typeface="Arial Black"/>
              </a:rPr>
              <a:t>30 </a:t>
            </a:r>
            <a:endParaRPr lang="en-US" sz="1800" b="1" dirty="0">
              <a:latin typeface="Arial Black"/>
              <a:cs typeface="Arial Black"/>
            </a:endParaRPr>
          </a:p>
          <a:p>
            <a:pPr lvl="1">
              <a:spcBef>
                <a:spcPts val="0"/>
              </a:spcBef>
              <a:spcAft>
                <a:spcPts val="1200"/>
              </a:spcAft>
            </a:pPr>
            <a:r>
              <a:rPr lang="en-US" sz="1400" b="1" dirty="0">
                <a:latin typeface="Bookman Old Style"/>
                <a:cs typeface="Bookman Old Style"/>
              </a:rPr>
              <a:t>PPPL </a:t>
            </a:r>
            <a:r>
              <a:rPr lang="en-US" sz="1400" b="1" dirty="0" smtClean="0">
                <a:latin typeface="Bookman Old Style"/>
                <a:cs typeface="Bookman Old Style"/>
              </a:rPr>
              <a:t>Colloquium </a:t>
            </a:r>
            <a:r>
              <a:rPr lang="en-US" sz="1400" dirty="0" smtClean="0">
                <a:latin typeface="Bookman Old Style"/>
                <a:cs typeface="Bookman Old Style"/>
              </a:rPr>
              <a:t>– 4:15 p.m. – MBG Auditorium </a:t>
            </a:r>
            <a:r>
              <a:rPr lang="en-US" sz="1400" dirty="0">
                <a:latin typeface="Bookman Old Style"/>
                <a:cs typeface="Bookman Old Style"/>
              </a:rPr>
              <a:t>– “Compressed Air Energy Storage: The Bridge to Our Renewable Energy </a:t>
            </a:r>
            <a:r>
              <a:rPr lang="en-US" sz="1400" dirty="0" smtClean="0">
                <a:latin typeface="Bookman Old Style"/>
                <a:cs typeface="Bookman Old Style"/>
              </a:rPr>
              <a:t>Future”</a:t>
            </a:r>
          </a:p>
          <a:p>
            <a:r>
              <a:rPr lang="en-US" sz="1800" b="1" dirty="0">
                <a:latin typeface="Arial Black"/>
                <a:cs typeface="Arial Black"/>
              </a:rPr>
              <a:t>Wednesday, </a:t>
            </a:r>
            <a:r>
              <a:rPr lang="en-US" sz="1800" b="1" dirty="0" smtClean="0">
                <a:latin typeface="Arial Black"/>
                <a:cs typeface="Arial Black"/>
              </a:rPr>
              <a:t>May 7 </a:t>
            </a:r>
            <a:endParaRPr lang="en-US" sz="1800" b="1" dirty="0">
              <a:latin typeface="Arial Black"/>
              <a:cs typeface="Arial Black"/>
            </a:endParaRPr>
          </a:p>
          <a:p>
            <a:pPr lvl="1">
              <a:spcBef>
                <a:spcPts val="0"/>
              </a:spcBef>
              <a:spcAft>
                <a:spcPts val="1200"/>
              </a:spcAft>
            </a:pPr>
            <a:r>
              <a:rPr lang="en-US" sz="1400" b="1" dirty="0">
                <a:latin typeface="Bookman Old Style"/>
                <a:cs typeface="Bookman Old Style"/>
              </a:rPr>
              <a:t>PPPL Colloquium </a:t>
            </a:r>
            <a:r>
              <a:rPr lang="en-US" sz="1400" dirty="0">
                <a:latin typeface="Bookman Old Style"/>
                <a:cs typeface="Bookman Old Style"/>
              </a:rPr>
              <a:t>– 4:15 p.m. – MBG Auditorium – </a:t>
            </a:r>
            <a:r>
              <a:rPr lang="en-US" sz="1400" dirty="0" smtClean="0">
                <a:latin typeface="Bookman Old Style"/>
                <a:cs typeface="Bookman Old Style"/>
              </a:rPr>
              <a:t>“HEDP”</a:t>
            </a:r>
          </a:p>
          <a:p>
            <a:r>
              <a:rPr lang="en-US" sz="1800" b="1" dirty="0">
                <a:latin typeface="Arial Black"/>
                <a:cs typeface="Arial Black"/>
              </a:rPr>
              <a:t>Wednesday, May </a:t>
            </a:r>
            <a:r>
              <a:rPr lang="en-US" sz="1800" b="1" dirty="0" smtClean="0">
                <a:latin typeface="Arial Black"/>
                <a:cs typeface="Arial Black"/>
              </a:rPr>
              <a:t>14 </a:t>
            </a:r>
            <a:endParaRPr lang="en-US" sz="1800" b="1" dirty="0">
              <a:latin typeface="Arial Black"/>
              <a:cs typeface="Arial Black"/>
            </a:endParaRPr>
          </a:p>
          <a:p>
            <a:pPr lvl="1">
              <a:spcBef>
                <a:spcPts val="0"/>
              </a:spcBef>
              <a:spcAft>
                <a:spcPts val="1200"/>
              </a:spcAft>
            </a:pPr>
            <a:r>
              <a:rPr lang="en-US" sz="1400" b="1" dirty="0">
                <a:latin typeface="Bookman Old Style"/>
                <a:cs typeface="Bookman Old Style"/>
              </a:rPr>
              <a:t>PPPL Colloquium </a:t>
            </a:r>
            <a:r>
              <a:rPr lang="en-US" sz="1400" dirty="0">
                <a:latin typeface="Bookman Old Style"/>
                <a:cs typeface="Bookman Old Style"/>
              </a:rPr>
              <a:t>– 4:15 p.m. – MBG Auditorium – “Father of Russian Science”</a:t>
            </a:r>
          </a:p>
          <a:p>
            <a:pPr lvl="1">
              <a:spcBef>
                <a:spcPts val="0"/>
              </a:spcBef>
              <a:spcAft>
                <a:spcPts val="1200"/>
              </a:spcAft>
            </a:pPr>
            <a:endParaRPr lang="en-US" sz="1400" dirty="0">
              <a:latin typeface="Bookman Old Style"/>
              <a:cs typeface="Bookman Old Style"/>
            </a:endParaRPr>
          </a:p>
          <a:p>
            <a:pPr lvl="1">
              <a:spcBef>
                <a:spcPts val="0"/>
              </a:spcBef>
              <a:spcAft>
                <a:spcPts val="1200"/>
              </a:spcAft>
            </a:pPr>
            <a:endParaRPr lang="en-US" sz="1400" dirty="0">
              <a:latin typeface="Bookman Old Style"/>
              <a:cs typeface="Bookman Old Style"/>
            </a:endParaRPr>
          </a:p>
          <a:p>
            <a:pPr lvl="1">
              <a:spcBef>
                <a:spcPts val="0"/>
              </a:spcBef>
              <a:spcAft>
                <a:spcPts val="1200"/>
              </a:spcAft>
            </a:pPr>
            <a:endParaRPr lang="en-US" sz="1400" dirty="0" smtClean="0">
              <a:latin typeface="Bookman Old Style"/>
              <a:cs typeface="Bookman Old Style"/>
            </a:endParaRPr>
          </a:p>
        </p:txBody>
      </p:sp>
    </p:spTree>
    <p:custDataLst>
      <p:tags r:id="rId1"/>
    </p:custDataLst>
    <p:extLst>
      <p:ext uri="{BB962C8B-B14F-4D97-AF65-F5344CB8AC3E}">
        <p14:creationId xmlns:p14="http://schemas.microsoft.com/office/powerpoint/2010/main" val="3161085951"/>
      </p:ext>
    </p:extLst>
  </p:cSld>
  <p:clrMapOvr>
    <a:masterClrMapping/>
  </p:clrMapOvr>
  <p:transition xmlns:p14="http://schemas.microsoft.com/office/powerpoint/2010/main" spd="slow" advClick="0" advTm="58554">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49" presetClass="entr" presetSubtype="0" decel="10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3000" fill="hold"/>
                                        <p:tgtEl>
                                          <p:spTgt spid="11"/>
                                        </p:tgtEl>
                                        <p:attrNameLst>
                                          <p:attrName>ppt_w</p:attrName>
                                        </p:attrNameLst>
                                      </p:cBhvr>
                                      <p:tavLst>
                                        <p:tav tm="0">
                                          <p:val>
                                            <p:fltVal val="0"/>
                                          </p:val>
                                        </p:tav>
                                        <p:tav tm="100000">
                                          <p:val>
                                            <p:strVal val="#ppt_w"/>
                                          </p:val>
                                        </p:tav>
                                      </p:tavLst>
                                    </p:anim>
                                    <p:anim calcmode="lin" valueType="num">
                                      <p:cBhvr>
                                        <p:cTn id="13" dur="3000" fill="hold"/>
                                        <p:tgtEl>
                                          <p:spTgt spid="11"/>
                                        </p:tgtEl>
                                        <p:attrNameLst>
                                          <p:attrName>ppt_h</p:attrName>
                                        </p:attrNameLst>
                                      </p:cBhvr>
                                      <p:tavLst>
                                        <p:tav tm="0">
                                          <p:val>
                                            <p:fltVal val="0"/>
                                          </p:val>
                                        </p:tav>
                                        <p:tav tm="100000">
                                          <p:val>
                                            <p:strVal val="#ppt_h"/>
                                          </p:val>
                                        </p:tav>
                                      </p:tavLst>
                                    </p:anim>
                                    <p:anim calcmode="lin" valueType="num">
                                      <p:cBhvr>
                                        <p:cTn id="14" dur="3000" fill="hold"/>
                                        <p:tgtEl>
                                          <p:spTgt spid="11"/>
                                        </p:tgtEl>
                                        <p:attrNameLst>
                                          <p:attrName>style.rotation</p:attrName>
                                        </p:attrNameLst>
                                      </p:cBhvr>
                                      <p:tavLst>
                                        <p:tav tm="0">
                                          <p:val>
                                            <p:fltVal val="360"/>
                                          </p:val>
                                        </p:tav>
                                        <p:tav tm="100000">
                                          <p:val>
                                            <p:fltVal val="0"/>
                                          </p:val>
                                        </p:tav>
                                      </p:tavLst>
                                    </p:anim>
                                    <p:animEffect transition="in" filter="fade">
                                      <p:cBhvr>
                                        <p:cTn id="15" dur="3000"/>
                                        <p:tgtEl>
                                          <p:spTgt spid="11"/>
                                        </p:tgtEl>
                                      </p:cBhvr>
                                    </p:animEffect>
                                  </p:childTnLst>
                                </p:cTn>
                              </p:par>
                            </p:childTnLst>
                          </p:cTn>
                        </p:par>
                        <p:par>
                          <p:cTn id="16" fill="hold">
                            <p:stCondLst>
                              <p:cond delay="5000"/>
                            </p:stCondLst>
                            <p:childTnLst>
                              <p:par>
                                <p:cTn id="17" presetID="2" presetClass="entr" presetSubtype="8" fill="hold" grpId="0" nodeType="afterEffect">
                                  <p:stCondLst>
                                    <p:cond delay="200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3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0"/>
                            </p:stCondLst>
                            <p:childTnLst>
                              <p:par>
                                <p:cTn id="22" presetID="2" presetClass="entr" presetSubtype="4" fill="hold" grpId="0" nodeType="after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3000"/>
                            </p:stCondLst>
                            <p:childTnLst>
                              <p:par>
                                <p:cTn id="27" presetID="2" presetClass="entr" presetSubtype="8" fill="hold" grpId="0" nodeType="afterEffect">
                                  <p:stCondLst>
                                    <p:cond delay="200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3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0" dur="3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18000"/>
                            </p:stCondLst>
                            <p:childTnLst>
                              <p:par>
                                <p:cTn id="32" presetID="2" presetClass="entr" presetSubtype="4" fill="hold" grpId="0" nodeType="afterEffect">
                                  <p:stCondLst>
                                    <p:cond delay="2000"/>
                                  </p:stCondLst>
                                  <p:childTnLst>
                                    <p:set>
                                      <p:cBhvr>
                                        <p:cTn id="33" dur="1" fill="hold">
                                          <p:stCondLst>
                                            <p:cond delay="0"/>
                                          </p:stCondLst>
                                        </p:cTn>
                                        <p:tgtEl>
                                          <p:spTgt spid="8">
                                            <p:txEl>
                                              <p:pRg st="3" end="3"/>
                                            </p:txEl>
                                          </p:spTgt>
                                        </p:tgtEl>
                                        <p:attrNameLst>
                                          <p:attrName>style.visibility</p:attrName>
                                        </p:attrNameLst>
                                      </p:cBhvr>
                                      <p:to>
                                        <p:strVal val="visible"/>
                                      </p:to>
                                    </p:set>
                                    <p:anim calcmode="lin" valueType="num">
                                      <p:cBhvr additive="base">
                                        <p:cTn id="34" dur="3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5" dur="3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3000"/>
                            </p:stCondLst>
                            <p:childTnLst>
                              <p:par>
                                <p:cTn id="37" presetID="2" presetClass="entr" presetSubtype="8" fill="hold" grpId="0" nodeType="afterEffect">
                                  <p:stCondLst>
                                    <p:cond delay="200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additive="base">
                                        <p:cTn id="39" dur="3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0" dur="3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28000"/>
                            </p:stCondLst>
                            <p:childTnLst>
                              <p:par>
                                <p:cTn id="42" presetID="2" presetClass="entr" presetSubtype="4" fill="hold" grpId="0" nodeType="after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 calcmode="lin" valueType="num">
                                      <p:cBhvr additive="base">
                                        <p:cTn id="44" dur="3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5" dur="3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1000"/>
                            </p:stCondLst>
                            <p:childTnLst>
                              <p:par>
                                <p:cTn id="47" presetID="2" presetClass="entr" presetSubtype="8" fill="hold" grpId="0" nodeType="afterEffect">
                                  <p:stCondLst>
                                    <p:cond delay="200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3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50" dur="3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51" fill="hold">
                            <p:stCondLst>
                              <p:cond delay="36000"/>
                            </p:stCondLst>
                            <p:childTnLst>
                              <p:par>
                                <p:cTn id="52" presetID="2" presetClass="entr" presetSubtype="4" fill="hold" grpId="0" nodeType="after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additive="base">
                                        <p:cTn id="54" dur="30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5" dur="3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9000"/>
                            </p:stCondLst>
                            <p:childTnLst>
                              <p:par>
                                <p:cTn id="57" presetID="2" presetClass="entr" presetSubtype="8" fill="hold" grpId="0" nodeType="afterEffect">
                                  <p:stCondLst>
                                    <p:cond delay="2000"/>
                                  </p:stCondLst>
                                  <p:childTnLst>
                                    <p:set>
                                      <p:cBhvr>
                                        <p:cTn id="58" dur="1" fill="hold">
                                          <p:stCondLst>
                                            <p:cond delay="0"/>
                                          </p:stCondLst>
                                        </p:cTn>
                                        <p:tgtEl>
                                          <p:spTgt spid="8">
                                            <p:txEl>
                                              <p:pRg st="8" end="8"/>
                                            </p:txEl>
                                          </p:spTgt>
                                        </p:tgtEl>
                                        <p:attrNameLst>
                                          <p:attrName>style.visibility</p:attrName>
                                        </p:attrNameLst>
                                      </p:cBhvr>
                                      <p:to>
                                        <p:strVal val="visible"/>
                                      </p:to>
                                    </p:set>
                                    <p:anim calcmode="lin" valueType="num">
                                      <p:cBhvr additive="base">
                                        <p:cTn id="59" dur="30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60" dur="30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par>
                          <p:cTn id="61" fill="hold">
                            <p:stCondLst>
                              <p:cond delay="44000"/>
                            </p:stCondLst>
                            <p:childTnLst>
                              <p:par>
                                <p:cTn id="62" presetID="2" presetClass="entr" presetSubtype="4" fill="hold" grpId="0" nodeType="afterEffect">
                                  <p:stCondLst>
                                    <p:cond delay="0"/>
                                  </p:stCondLst>
                                  <p:childTnLst>
                                    <p:set>
                                      <p:cBhvr>
                                        <p:cTn id="63" dur="1" fill="hold">
                                          <p:stCondLst>
                                            <p:cond delay="0"/>
                                          </p:stCondLst>
                                        </p:cTn>
                                        <p:tgtEl>
                                          <p:spTgt spid="8">
                                            <p:txEl>
                                              <p:pRg st="9" end="9"/>
                                            </p:txEl>
                                          </p:spTgt>
                                        </p:tgtEl>
                                        <p:attrNameLst>
                                          <p:attrName>style.visibility</p:attrName>
                                        </p:attrNameLst>
                                      </p:cBhvr>
                                      <p:to>
                                        <p:strVal val="visible"/>
                                      </p:to>
                                    </p:set>
                                    <p:anim calcmode="lin" valueType="num">
                                      <p:cBhvr additive="base">
                                        <p:cTn id="64" dur="30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5" dur="30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par>
                          <p:cTn id="66" fill="hold">
                            <p:stCondLst>
                              <p:cond delay="47000"/>
                            </p:stCondLst>
                            <p:childTnLst>
                              <p:par>
                                <p:cTn id="67" presetID="2" presetClass="entr" presetSubtype="8" fill="hold" grpId="0" nodeType="afterEffect">
                                  <p:stCondLst>
                                    <p:cond delay="2000"/>
                                  </p:stCondLst>
                                  <p:childTnLst>
                                    <p:set>
                                      <p:cBhvr>
                                        <p:cTn id="68" dur="1" fill="hold">
                                          <p:stCondLst>
                                            <p:cond delay="0"/>
                                          </p:stCondLst>
                                        </p:cTn>
                                        <p:tgtEl>
                                          <p:spTgt spid="8">
                                            <p:txEl>
                                              <p:pRg st="10" end="10"/>
                                            </p:txEl>
                                          </p:spTgt>
                                        </p:tgtEl>
                                        <p:attrNameLst>
                                          <p:attrName>style.visibility</p:attrName>
                                        </p:attrNameLst>
                                      </p:cBhvr>
                                      <p:to>
                                        <p:strVal val="visible"/>
                                      </p:to>
                                    </p:set>
                                    <p:anim calcmode="lin" valueType="num">
                                      <p:cBhvr additive="base">
                                        <p:cTn id="69" dur="30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70" dur="30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par>
                          <p:cTn id="71" fill="hold">
                            <p:stCondLst>
                              <p:cond delay="52000"/>
                            </p:stCondLst>
                            <p:childTnLst>
                              <p:par>
                                <p:cTn id="72" presetID="2" presetClass="entr" presetSubtype="4" fill="hold" grpId="0" nodeType="after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anim calcmode="lin" valueType="num">
                                      <p:cBhvr additive="base">
                                        <p:cTn id="74" dur="30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75" dur="30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pic>
        <p:nvPicPr>
          <p:cNvPr id="7" name="Picture 6" descr="14A0414__00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462853" cy="2229877"/>
          </a:xfrm>
          <a:prstGeom prst="rect">
            <a:avLst/>
          </a:prstGeom>
          <a:ln>
            <a:noFill/>
          </a:ln>
          <a:effectLst>
            <a:softEdge rad="112500"/>
          </a:effectLst>
        </p:spPr>
      </p:pic>
      <p:pic>
        <p:nvPicPr>
          <p:cNvPr id="8" name="Picture 7" descr="14A0414__04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93254" y="2568431"/>
            <a:ext cx="3750745" cy="2575068"/>
          </a:xfrm>
          <a:prstGeom prst="rect">
            <a:avLst/>
          </a:prstGeom>
          <a:ln>
            <a:noFill/>
          </a:ln>
          <a:effectLst>
            <a:softEdge rad="112500"/>
          </a:effectLst>
        </p:spPr>
      </p:pic>
      <p:pic>
        <p:nvPicPr>
          <p:cNvPr id="9" name="Picture 8" descr="14A0414__20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50932" y="0"/>
            <a:ext cx="3793067" cy="2229877"/>
          </a:xfrm>
          <a:prstGeom prst="rect">
            <a:avLst/>
          </a:prstGeom>
          <a:ln>
            <a:noFill/>
          </a:ln>
          <a:effectLst>
            <a:softEdge rad="112500"/>
          </a:effectLst>
        </p:spPr>
      </p:pic>
      <p:pic>
        <p:nvPicPr>
          <p:cNvPr id="10" name="Picture 9" descr="14A0414__285.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568431"/>
            <a:ext cx="3462853" cy="2575068"/>
          </a:xfrm>
          <a:prstGeom prst="rect">
            <a:avLst/>
          </a:prstGeom>
          <a:ln>
            <a:noFill/>
          </a:ln>
          <a:effectLst>
            <a:softEdge rad="112500"/>
          </a:effectLst>
        </p:spPr>
      </p:pic>
      <p:pic>
        <p:nvPicPr>
          <p:cNvPr id="16" name="Picture 15" descr="14A0414__338.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62853" y="0"/>
            <a:ext cx="1930401" cy="5143500"/>
          </a:xfrm>
          <a:prstGeom prst="rect">
            <a:avLst/>
          </a:prstGeom>
          <a:ln>
            <a:noFill/>
          </a:ln>
          <a:effectLst>
            <a:softEdge rad="112500"/>
          </a:effectLst>
        </p:spPr>
      </p:pic>
      <p:sp>
        <p:nvSpPr>
          <p:cNvPr id="4" name="TextBox 3"/>
          <p:cNvSpPr txBox="1"/>
          <p:nvPr/>
        </p:nvSpPr>
        <p:spPr>
          <a:xfrm>
            <a:off x="-1701801" y="2229877"/>
            <a:ext cx="10845800" cy="338554"/>
          </a:xfrm>
          <a:prstGeom prst="rect">
            <a:avLst/>
          </a:prstGeom>
          <a:solidFill>
            <a:schemeClr val="bg1"/>
          </a:solidFill>
        </p:spPr>
        <p:txBody>
          <a:bodyPr wrap="square" rtlCol="0">
            <a:spAutoFit/>
          </a:bodyPr>
          <a:lstStyle/>
          <a:p>
            <a:r>
              <a:rPr lang="en-US" sz="1600" b="1" dirty="0" smtClean="0"/>
              <a:t>                                                           </a:t>
            </a:r>
            <a:r>
              <a:rPr lang="en-US" sz="1600" b="1" smtClean="0"/>
              <a:t>Author </a:t>
            </a:r>
            <a:r>
              <a:rPr lang="en-US" sz="1600" b="1" smtClean="0"/>
              <a:t>Daniel </a:t>
            </a:r>
            <a:r>
              <a:rPr lang="en-US" sz="1600" b="1" dirty="0" err="1"/>
              <a:t>Clery</a:t>
            </a:r>
            <a:r>
              <a:rPr lang="en-US" sz="1600" b="1" dirty="0"/>
              <a:t> </a:t>
            </a:r>
            <a:r>
              <a:rPr lang="en-US" sz="1600" b="1" dirty="0" smtClean="0"/>
              <a:t>visits PPPL and speaks at </a:t>
            </a:r>
            <a:r>
              <a:rPr lang="en-US" sz="1600" b="1" dirty="0" smtClean="0"/>
              <a:t>Colloquium</a:t>
            </a:r>
            <a:endParaRPr lang="en-US" sz="1600" b="1" dirty="0"/>
          </a:p>
        </p:txBody>
      </p:sp>
    </p:spTree>
    <p:custDataLst>
      <p:tags r:id="rId1"/>
    </p:custDataLst>
    <p:extLst>
      <p:ext uri="{BB962C8B-B14F-4D97-AF65-F5344CB8AC3E}">
        <p14:creationId xmlns:p14="http://schemas.microsoft.com/office/powerpoint/2010/main" val="2733776946"/>
      </p:ext>
    </p:extLst>
  </p:cSld>
  <p:clrMapOvr>
    <a:masterClrMapping/>
  </p:clrMapOvr>
  <p:transition xmlns:p14="http://schemas.microsoft.com/office/powerpoint/2010/main" spd="slow" advClick="0" advTm="15104">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3000"/>
                                        <p:tgtEl>
                                          <p:spTgt spid="1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0" fill="hold"/>
                                        <p:tgtEl>
                                          <p:spTgt spid="4"/>
                                        </p:tgtEl>
                                        <p:attrNameLst>
                                          <p:attrName>ppt_x</p:attrName>
                                        </p:attrNameLst>
                                      </p:cBhvr>
                                      <p:tavLst>
                                        <p:tav tm="0">
                                          <p:val>
                                            <p:strVal val="1+#ppt_w/2"/>
                                          </p:val>
                                        </p:tav>
                                        <p:tav tm="100000">
                                          <p:val>
                                            <p:strVal val="#ppt_x"/>
                                          </p:val>
                                        </p:tav>
                                      </p:tavLst>
                                    </p:anim>
                                    <p:anim calcmode="lin" valueType="num">
                                      <p:cBhvr additive="base">
                                        <p:cTn id="11" dur="50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5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0"/>
                                        <p:tgtEl>
                                          <p:spTgt spid="7"/>
                                        </p:tgtEl>
                                      </p:cBhvr>
                                    </p:animEffect>
                                  </p:childTnLst>
                                </p:cTn>
                              </p:par>
                            </p:childTnLst>
                          </p:cTn>
                        </p:par>
                        <p:par>
                          <p:cTn id="16" fill="hold">
                            <p:stCondLst>
                              <p:cond delay="10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0"/>
                                        <p:tgtEl>
                                          <p:spTgt spid="8"/>
                                        </p:tgtEl>
                                      </p:cBhvr>
                                    </p:animEffect>
                                  </p:childTnLst>
                                </p:cTn>
                              </p:par>
                            </p:childTnLst>
                          </p:cTn>
                        </p:par>
                        <p:par>
                          <p:cTn id="20" fill="hold">
                            <p:stCondLst>
                              <p:cond delay="15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0"/>
                                        <p:tgtEl>
                                          <p:spTgt spid="9"/>
                                        </p:tgtEl>
                                      </p:cBhvr>
                                    </p:animEffect>
                                  </p:childTnLst>
                                </p:cTn>
                              </p:par>
                            </p:childTnLst>
                          </p:cTn>
                        </p:par>
                        <p:par>
                          <p:cTn id="24" fill="hold">
                            <p:stCondLst>
                              <p:cond delay="200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3999" cy="5142356"/>
          </a:xfrm>
          <a:prstGeom prst="rect">
            <a:avLst/>
          </a:prstGeom>
        </p:spPr>
      </p:pic>
    </p:spTree>
    <p:extLst>
      <p:ext uri="{BB962C8B-B14F-4D97-AF65-F5344CB8AC3E}">
        <p14:creationId xmlns:p14="http://schemas.microsoft.com/office/powerpoint/2010/main" val="2994634906"/>
      </p:ext>
    </p:extLst>
  </p:cSld>
  <p:clrMapOvr>
    <a:masterClrMapping/>
  </p:clrMapOvr>
  <p:transition xmlns:p14="http://schemas.microsoft.com/office/powerpoint/2010/main" spd="slow" advTm="23174">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0" fill="hold"/>
                                        <p:tgtEl>
                                          <p:spTgt spid="3"/>
                                        </p:tgtEl>
                                        <p:attrNameLst>
                                          <p:attrName>ppt_x</p:attrName>
                                        </p:attrNameLst>
                                      </p:cBhvr>
                                      <p:tavLst>
                                        <p:tav tm="0">
                                          <p:val>
                                            <p:strVal val="#ppt_x"/>
                                          </p:val>
                                        </p:tav>
                                        <p:tav tm="100000">
                                          <p:val>
                                            <p:strVal val="#ppt_x"/>
                                          </p:val>
                                        </p:tav>
                                      </p:tavLst>
                                    </p:anim>
                                    <p:anim calcmode="lin" valueType="num">
                                      <p:cBhvr additive="base">
                                        <p:cTn id="8" dur="8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SOL.2014FLYE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1099" y="-5435600"/>
            <a:ext cx="6858001" cy="10655300"/>
          </a:xfrm>
          <a:prstGeom prst="rect">
            <a:avLst/>
          </a:prstGeom>
        </p:spPr>
      </p:pic>
    </p:spTree>
    <p:extLst>
      <p:ext uri="{BB962C8B-B14F-4D97-AF65-F5344CB8AC3E}">
        <p14:creationId xmlns:p14="http://schemas.microsoft.com/office/powerpoint/2010/main" val="3708134194"/>
      </p:ext>
    </p:extLst>
  </p:cSld>
  <p:clrMapOvr>
    <a:masterClrMapping/>
  </p:clrMapOvr>
  <p:transition xmlns:p14="http://schemas.microsoft.com/office/powerpoint/2010/main" spd="slow" advTm="23174">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0" fill="hold"/>
                                        <p:tgtEl>
                                          <p:spTgt spid="2"/>
                                        </p:tgtEl>
                                        <p:attrNameLst>
                                          <p:attrName>ppt_x</p:attrName>
                                        </p:attrNameLst>
                                      </p:cBhvr>
                                      <p:tavLst>
                                        <p:tav tm="0">
                                          <p:val>
                                            <p:strVal val="#ppt_x"/>
                                          </p:val>
                                        </p:tav>
                                        <p:tav tm="100000">
                                          <p:val>
                                            <p:strVal val="#ppt_x"/>
                                          </p:val>
                                        </p:tav>
                                      </p:tavLst>
                                    </p:anim>
                                    <p:anim calcmode="lin" valueType="num">
                                      <p:cBhvr additive="base">
                                        <p:cTn id="8" dur="1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7"/>
</p:tagLst>
</file>

<file path=ppt/tags/tag2.xml><?xml version="1.0" encoding="utf-8"?>
<p:tagLst xmlns:a="http://schemas.openxmlformats.org/drawingml/2006/main" xmlns:r="http://schemas.openxmlformats.org/officeDocument/2006/relationships" xmlns:p="http://schemas.openxmlformats.org/presentationml/2006/main">
  <p:tag name="TIMING" val="|7.:|6.7"/>
</p:tagLst>
</file>

<file path=ppt/tags/tag3.xml><?xml version="1.0" encoding="utf-8"?>
<p:tagLst xmlns:a="http://schemas.openxmlformats.org/drawingml/2006/main" xmlns:r="http://schemas.openxmlformats.org/officeDocument/2006/relationships" xmlns:p="http://schemas.openxmlformats.org/presentationml/2006/main">
  <p:tag name="TIMING" val="|39.9"/>
</p:tagLst>
</file>

<file path=ppt/tags/tag4.xml><?xml version="1.0" encoding="utf-8"?>
<p:tagLst xmlns:a="http://schemas.openxmlformats.org/drawingml/2006/main" xmlns:r="http://schemas.openxmlformats.org/officeDocument/2006/relationships" xmlns:p="http://schemas.openxmlformats.org/presentationml/2006/main">
  <p:tag name="TIMING" val="|7.:|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120565</TotalTime>
  <Words>429</Words>
  <Application>Microsoft Macintosh PowerPoint</Application>
  <PresentationFormat>On-screen Show (16:9)</PresentationFormat>
  <Paragraphs>43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Genesis</vt:lpstr>
      <vt:lpstr>This Week @ PPPL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Princeton Plasma Physics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 PPPL</dc:title>
  <dc:subject/>
  <dc:creator>Gregory J. Czechowicz</dc:creator>
  <cp:keywords/>
  <dc:description/>
  <cp:lastModifiedBy>Gregory J. Czechowicz</cp:lastModifiedBy>
  <cp:revision>2036</cp:revision>
  <cp:lastPrinted>2012-11-12T18:02:51Z</cp:lastPrinted>
  <dcterms:created xsi:type="dcterms:W3CDTF">2012-10-22T15:52:33Z</dcterms:created>
  <dcterms:modified xsi:type="dcterms:W3CDTF">2014-04-18T16:46:02Z</dcterms:modified>
  <cp:category/>
</cp:coreProperties>
</file>