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7"/>
  </p:notesMasterIdLst>
  <p:handoutMasterIdLst>
    <p:handoutMasterId r:id="rId18"/>
  </p:handoutMasterIdLst>
  <p:sldIdLst>
    <p:sldId id="479" r:id="rId2"/>
    <p:sldId id="513" r:id="rId3"/>
    <p:sldId id="517" r:id="rId4"/>
    <p:sldId id="508" r:id="rId5"/>
    <p:sldId id="510" r:id="rId6"/>
    <p:sldId id="519" r:id="rId7"/>
    <p:sldId id="516" r:id="rId8"/>
    <p:sldId id="520" r:id="rId9"/>
    <p:sldId id="515" r:id="rId10"/>
    <p:sldId id="518" r:id="rId11"/>
    <p:sldId id="521" r:id="rId12"/>
    <p:sldId id="522" r:id="rId13"/>
    <p:sldId id="439" r:id="rId14"/>
    <p:sldId id="523" r:id="rId15"/>
    <p:sldId id="340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B406"/>
    <a:srgbClr val="D90D00"/>
    <a:srgbClr val="377106"/>
    <a:srgbClr val="FFFCDF"/>
    <a:srgbClr val="FFFFAF"/>
    <a:srgbClr val="E40D41"/>
    <a:srgbClr val="00003E"/>
    <a:srgbClr val="00005D"/>
    <a:srgbClr val="00C300"/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280" y="-274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9" Type="http://schemas.openxmlformats.org/officeDocument/2006/relationships/image" Target="../media/image4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24.png"/><Relationship Id="rId5" Type="http://schemas.openxmlformats.org/officeDocument/2006/relationships/image" Target="../media/image4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25" y="-1"/>
            <a:ext cx="9149426" cy="5236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052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456484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May 5 - 9,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68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45" y="0"/>
            <a:ext cx="9149545" cy="5162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69705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Congratulations CHARLES GENTILE</a:t>
            </a:r>
          </a:p>
          <a:p>
            <a:pPr algn="ctr"/>
            <a:r>
              <a:rPr lang="en-US" sz="1400" b="1" cap="all" dirty="0">
                <a:solidFill>
                  <a:srgbClr val="FFFFFF"/>
                </a:solidFill>
                <a:latin typeface="Bookman Old Style"/>
                <a:cs typeface="Bookman Old Style"/>
              </a:rPr>
              <a:t>recipient of the Distinguished Engineering Fellow award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20140429PPPL0002StaeOfLab-538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4935" y="110066"/>
            <a:ext cx="2142067" cy="18828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972998"/>
      </p:ext>
    </p:extLst>
  </p:cSld>
  <p:clrMapOvr>
    <a:masterClrMapping/>
  </p:clrMapOvr>
  <p:transition xmlns:p14="http://schemas.microsoft.com/office/powerpoint/2010/main" spd="slow" advClick="0" advTm="23028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-LOGO-FNL-158-Y-GRADIENT-KW-LMC_TRANSPARENT.png"/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268" y="336"/>
            <a:ext cx="5022850" cy="5073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6048" y="2110085"/>
            <a:ext cx="939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/>
                <a:cs typeface="Bookman Old Style"/>
              </a:rPr>
              <a:t>STATE OF THE LAB 2014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20140429PPPL0002StaeOfLab-54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133" y="2396067"/>
            <a:ext cx="4224867" cy="27658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20140429PPPL0002StaeOfLab-540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23960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20140429PPPL0002StaeOfLab-541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6"/>
            <a:ext cx="3646615" cy="18024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20140429PPPL0002StaeOfLab-541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02745"/>
            <a:ext cx="4089398" cy="33591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3293531" y="-102257"/>
            <a:ext cx="2271875" cy="5356494"/>
            <a:chOff x="3293531" y="-102257"/>
            <a:chExt cx="2271875" cy="5356494"/>
          </a:xfrm>
        </p:grpSpPr>
        <p:pic>
          <p:nvPicPr>
            <p:cNvPr id="11" name="Picture 10" descr="20140429PPPL0002StaeOfLab-5400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1998" y="-102257"/>
              <a:ext cx="2142067" cy="16011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3531" y="840132"/>
              <a:ext cx="2142067" cy="14869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270" y="1636556"/>
              <a:ext cx="2130192" cy="16011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270" y="2743202"/>
              <a:ext cx="2130192" cy="16011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270" y="3705488"/>
              <a:ext cx="2215136" cy="15487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3413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9442">
        <p:circle/>
      </p:transition>
    </mc:Choice>
    <mc:Fallback>
      <p:transition xmlns:p14="http://schemas.microsoft.com/office/powerpoint/2010/main" spd="slow" advClick="0" advTm="2944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-LOGO-FNL-158-Y-GRADIENT-KW-LMC_TRANSPARENT.png"/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268" y="336"/>
            <a:ext cx="5022850" cy="5073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6048" y="2110085"/>
            <a:ext cx="939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/>
                <a:cs typeface="Bookman Old Style"/>
              </a:rPr>
              <a:t>STATE OF THE LAB 2014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20140429PPPL0002StaeOfLab-587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1" y="-1"/>
            <a:ext cx="2743200" cy="25435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20140429PPPL0002StaeOfLab-586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"/>
            <a:ext cx="2751667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20140429PPPL0002StaeOfLab-542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33" y="2522645"/>
            <a:ext cx="2751667" cy="26293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20140429PPPL0002StaeOfLab-5879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2715"/>
            <a:ext cx="2751667" cy="2639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20140429PPPL0002StaeOfLab-5862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67" y="336"/>
            <a:ext cx="3649134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20140429PPPL0002StaeOfLab-586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68" y="2522645"/>
            <a:ext cx="3640666" cy="2639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183357"/>
      </p:ext>
    </p:extLst>
  </p:cSld>
  <p:clrMapOvr>
    <a:masterClrMapping/>
  </p:clrMapOvr>
  <p:transition xmlns:p14="http://schemas.microsoft.com/office/powerpoint/2010/main" spd="slow" advClick="0" advTm="2581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676622"/>
            <a:ext cx="8707030" cy="667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Black"/>
                <a:cs typeface="Arial Black"/>
              </a:rPr>
              <a:t>Wednesday, May 7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Blood Pressure Screening </a:t>
            </a:r>
            <a:r>
              <a:rPr lang="en-US" sz="1400" dirty="0" smtClean="0">
                <a:latin typeface="Bookman Old Style"/>
                <a:cs typeface="Bookman Old Style"/>
              </a:rPr>
              <a:t>– 11:</a:t>
            </a:r>
            <a:r>
              <a:rPr lang="en-US" sz="1400" dirty="0">
                <a:latin typeface="Bookman Old Style"/>
                <a:cs typeface="Bookman Old Style"/>
              </a:rPr>
              <a:t>15 </a:t>
            </a:r>
            <a:r>
              <a:rPr lang="en-US" sz="1400" dirty="0" smtClean="0">
                <a:latin typeface="Bookman Old Style"/>
                <a:cs typeface="Bookman Old Style"/>
              </a:rPr>
              <a:t>a.m</a:t>
            </a:r>
            <a:r>
              <a:rPr lang="en-US" sz="1400" dirty="0">
                <a:latin typeface="Bookman Old Style"/>
                <a:cs typeface="Bookman Old Style"/>
              </a:rPr>
              <a:t>. – </a:t>
            </a:r>
            <a:r>
              <a:rPr lang="en-US" sz="1400" dirty="0" smtClean="0">
                <a:latin typeface="Bookman Old Style"/>
                <a:cs typeface="Bookman Old Style"/>
              </a:rPr>
              <a:t>LSB Lobby</a:t>
            </a:r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May 7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</a:t>
            </a:r>
            <a:r>
              <a:rPr lang="en-US" sz="1400" dirty="0">
                <a:latin typeface="Bookman Old Style"/>
                <a:cs typeface="Bookman Old Style"/>
              </a:rPr>
              <a:t>– 4:15 p.m. – MBG Auditorium – </a:t>
            </a:r>
            <a:r>
              <a:rPr lang="en-US" sz="1400" dirty="0" smtClean="0">
                <a:latin typeface="Bookman Old Style"/>
                <a:cs typeface="Bookman Old Style"/>
              </a:rPr>
              <a:t>“HEDP”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May </a:t>
            </a:r>
            <a:r>
              <a:rPr lang="en-US" sz="1800" b="1" dirty="0" smtClean="0">
                <a:latin typeface="Arial Black"/>
                <a:cs typeface="Arial Black"/>
              </a:rPr>
              <a:t>14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</a:t>
            </a:r>
            <a:r>
              <a:rPr lang="en-US" sz="1400" dirty="0">
                <a:latin typeface="Bookman Old Style"/>
                <a:cs typeface="Bookman Old Style"/>
              </a:rPr>
              <a:t>– 4:15 p.m. – MBG Auditorium – “Father of Russian Science</a:t>
            </a:r>
            <a:r>
              <a:rPr lang="en-US" sz="1400" dirty="0" smtClean="0">
                <a:latin typeface="Bookman Old Style"/>
                <a:cs typeface="Bookman Old Style"/>
              </a:rPr>
              <a:t>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Saturday</a:t>
            </a:r>
            <a:r>
              <a:rPr lang="en-US" sz="1800" b="1" dirty="0">
                <a:latin typeface="Arial Black"/>
                <a:cs typeface="Arial Black"/>
              </a:rPr>
              <a:t>, May </a:t>
            </a:r>
            <a:r>
              <a:rPr lang="en-US" sz="1800" b="1" dirty="0" smtClean="0">
                <a:latin typeface="Arial Black"/>
                <a:cs typeface="Arial Black"/>
              </a:rPr>
              <a:t>17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Girl Scout STEM Fair at PPPL </a:t>
            </a:r>
            <a:r>
              <a:rPr lang="en-US" sz="1400" dirty="0">
                <a:latin typeface="Bookman Old Style"/>
                <a:cs typeface="Bookman Old Style"/>
              </a:rPr>
              <a:t>– </a:t>
            </a:r>
            <a:r>
              <a:rPr lang="en-US" sz="1400" dirty="0" smtClean="0">
                <a:latin typeface="Bookman Old Style"/>
                <a:cs typeface="Bookman Old Style"/>
              </a:rPr>
              <a:t>8 a.m. to 4 p.m</a:t>
            </a:r>
            <a:r>
              <a:rPr lang="en-US" sz="1400" dirty="0">
                <a:latin typeface="Bookman Old Style"/>
                <a:cs typeface="Bookman Old Style"/>
              </a:rPr>
              <a:t>. – </a:t>
            </a:r>
            <a:r>
              <a:rPr lang="en-US" sz="1400" dirty="0" smtClean="0">
                <a:latin typeface="Bookman Old Style"/>
                <a:cs typeface="Bookman Old Style"/>
              </a:rPr>
              <a:t>Lab wide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May </a:t>
            </a:r>
            <a:r>
              <a:rPr lang="en-US" sz="1800" b="1" dirty="0" smtClean="0">
                <a:latin typeface="Arial Black"/>
                <a:cs typeface="Arial Black"/>
              </a:rPr>
              <a:t>21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</a:t>
            </a:r>
            <a:r>
              <a:rPr lang="en-US" sz="1400" dirty="0">
                <a:latin typeface="Bookman Old Style"/>
                <a:cs typeface="Bookman Old Style"/>
              </a:rPr>
              <a:t>– 4:15 p.m. – MBG Auditorium – “N.J. as U.S. Electronics Center</a:t>
            </a:r>
            <a:r>
              <a:rPr lang="en-US" sz="1400" dirty="0" smtClean="0">
                <a:latin typeface="Bookman Old Style"/>
                <a:cs typeface="Bookman Old Style"/>
              </a:rPr>
              <a:t>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Monday</a:t>
            </a:r>
            <a:r>
              <a:rPr lang="en-US" sz="1800" b="1" dirty="0">
                <a:latin typeface="Arial Black"/>
                <a:cs typeface="Arial Black"/>
              </a:rPr>
              <a:t>, May </a:t>
            </a:r>
            <a:r>
              <a:rPr lang="en-US" sz="1800" b="1" dirty="0" smtClean="0">
                <a:latin typeface="Arial Black"/>
                <a:cs typeface="Arial Black"/>
              </a:rPr>
              <a:t>26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Lab Closed </a:t>
            </a:r>
            <a:r>
              <a:rPr lang="en-US" sz="1400" dirty="0" smtClean="0">
                <a:latin typeface="Bookman Old Style"/>
                <a:cs typeface="Bookman Old Style"/>
              </a:rPr>
              <a:t>– Memorial Day Holiday</a:t>
            </a:r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May </a:t>
            </a:r>
            <a:r>
              <a:rPr lang="en-US" sz="1800" b="1" dirty="0" smtClean="0">
                <a:latin typeface="Arial Black"/>
                <a:cs typeface="Arial Black"/>
              </a:rPr>
              <a:t>28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</a:t>
            </a:r>
            <a:r>
              <a:rPr lang="en-US" sz="1400" dirty="0">
                <a:latin typeface="Bookman Old Style"/>
                <a:cs typeface="Bookman Old Style"/>
              </a:rPr>
              <a:t>– 4:15 p.m. – MBG Auditorium – “IPCC AR5 WG1 Report”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 smtClean="0"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5769">
        <p:circle/>
      </p:transition>
    </mc:Choice>
    <mc:Fallback>
      <p:transition xmlns:p14="http://schemas.microsoft.com/office/powerpoint/2010/main" spd="slow" advClick="0" advTm="65769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0" y="4787900"/>
            <a:ext cx="363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Photo by Dana Eckstein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88139"/>
            <a:ext cx="9144000" cy="14131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349233"/>
      </p:ext>
    </p:extLst>
  </p:cSld>
  <p:clrMapOvr>
    <a:masterClrMapping/>
  </p:clrMapOvr>
  <p:transition xmlns:p14="http://schemas.microsoft.com/office/powerpoint/2010/main" spd="slow" advClick="0" advTm="36316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60449" y="483646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103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300"/>
            </a:gs>
            <a:gs pos="100000">
              <a:srgbClr val="D90D00"/>
            </a:gs>
            <a:gs pos="28000">
              <a:srgbClr val="00C300"/>
            </a:gs>
            <a:gs pos="70000">
              <a:srgbClr val="D90D00"/>
            </a:gs>
            <a:gs pos="32000">
              <a:schemeClr val="bg1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35890" y="-48913"/>
            <a:ext cx="9387840" cy="4678060"/>
            <a:chOff x="-135890" y="52691"/>
            <a:chExt cx="9387840" cy="4678060"/>
          </a:xfrm>
        </p:grpSpPr>
        <p:pic>
          <p:nvPicPr>
            <p:cNvPr id="3" name="Picture 2" descr="CincoDeMay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5890" y="463551"/>
              <a:ext cx="9387840" cy="4267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12533" y="52691"/>
              <a:ext cx="318346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HAPPY</a:t>
              </a:r>
              <a:endPara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912533" y="4506148"/>
            <a:ext cx="31834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5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4194"/>
      </p:ext>
    </p:extLst>
  </p:cSld>
  <p:clrMapOvr>
    <a:masterClrMapping/>
  </p:clrMapOvr>
  <p:transition xmlns:p14="http://schemas.microsoft.com/office/powerpoint/2010/main" spd="slow" advTm="15201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DPRES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0" b="5488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807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ookman Old Style"/>
                <a:cs typeface="Bookman Old Style"/>
              </a:rPr>
              <a:t>Blood Pressure 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Screening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7441" y="43036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Wednesday</a:t>
            </a:r>
            <a:r>
              <a:rPr lang="en-US" b="1" i="1" dirty="0">
                <a:solidFill>
                  <a:srgbClr val="FF0000"/>
                </a:solidFill>
                <a:latin typeface="Bookman Old Style"/>
                <a:cs typeface="Bookman Old Style"/>
              </a:rPr>
              <a:t>, May </a:t>
            </a:r>
            <a:r>
              <a:rPr lang="en-US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7</a:t>
            </a:r>
          </a:p>
          <a:p>
            <a:pPr algn="r"/>
            <a:r>
              <a:rPr lang="en-US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11:15 </a:t>
            </a:r>
            <a:r>
              <a:rPr lang="en-US" b="1" i="1" dirty="0">
                <a:solidFill>
                  <a:srgbClr val="FF0000"/>
                </a:solidFill>
                <a:latin typeface="Bookman Old Style"/>
                <a:cs typeface="Bookman Old Style"/>
              </a:rPr>
              <a:t>a.m. to 1 p.m</a:t>
            </a:r>
            <a:r>
              <a:rPr lang="en-US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. – LSB Lobby</a:t>
            </a:r>
            <a:endParaRPr lang="en-US" b="1" i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817853"/>
      </p:ext>
    </p:extLst>
  </p:cSld>
  <p:clrMapOvr>
    <a:masterClrMapping/>
  </p:clrMapOvr>
  <p:transition xmlns:p14="http://schemas.microsoft.com/office/powerpoint/2010/main" spd="slow" advClick="0" advTm="15779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WEDNESDAY, MAY 7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133" y="1983917"/>
            <a:ext cx="5130800" cy="1649682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Exploring the Physical Properties of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Matter in Extreme Conditions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Siegfried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Glenzer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SLAC </a:t>
            </a:r>
            <a:r>
              <a:rPr lang="en-US" sz="1200" cap="all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National Accelerator Laboratory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24641"/>
      </p:ext>
    </p:extLst>
  </p:cSld>
  <p:clrMapOvr>
    <a:masterClrMapping/>
  </p:clrMapOvr>
  <p:transition xmlns:p14="http://schemas.microsoft.com/office/powerpoint/2010/main" spd="slow" advClick="0" advTm="1570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4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versity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054100"/>
            <a:ext cx="875030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family looks at demos II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79999" y="1098552"/>
            <a:ext cx="5181602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Mike Z shows off ITER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32141" y="1021028"/>
            <a:ext cx="5154614" cy="3090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amily watches marshmallow exper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53163" y="1018118"/>
            <a:ext cx="5181603" cy="3107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7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746">
        <p:split orient="vert"/>
      </p:transition>
    </mc:Choice>
    <mc:Fallback>
      <p:transition xmlns:p14="http://schemas.microsoft.com/office/powerpoint/2010/main" spd="slow" advClick="0" advTm="2074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4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versity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054100"/>
            <a:ext cx="875030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John Lacenere, girl &amp; VDG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49332" y="2596444"/>
            <a:ext cx="3894667" cy="25470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oy &amp; Dad with VDG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20534" cy="25964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rowd &amp; Hutch with ITER mode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8" y="2596444"/>
            <a:ext cx="5251451" cy="25470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eg Hammett &amp; couple with ITER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664" y="0"/>
            <a:ext cx="3471335" cy="25964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irl in pink with plasma ball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51728" y="175507"/>
            <a:ext cx="2596442" cy="22454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4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947">
        <p:split orient="vert"/>
      </p:transition>
    </mc:Choice>
    <mc:Fallback>
      <p:transition xmlns:p14="http://schemas.microsoft.com/office/powerpoint/2010/main" spd="slow" advClick="0" advTm="30947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0" y="4787900"/>
            <a:ext cx="363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Photo by Dana Eckstein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SNOTM - May 2014 - Repetitive Work (1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68" y="-4910690"/>
            <a:ext cx="7495731" cy="9821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096447"/>
      </p:ext>
    </p:extLst>
  </p:cSld>
  <p:clrMapOvr>
    <a:masterClrMapping/>
  </p:clrMapOvr>
  <p:transition xmlns:p14="http://schemas.microsoft.com/office/powerpoint/2010/main" spd="slow" advClick="0" advTm="36316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-LOGO-FNL-158-Y-GRADIENT-KW-LMC_TRANSPARENT.png"/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268" y="336"/>
            <a:ext cx="5022850" cy="5073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6048" y="2110085"/>
            <a:ext cx="939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/>
                <a:cs typeface="Bookman Old Style"/>
              </a:rPr>
              <a:t>STATE OF THE LAB 2014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20140429PPPL0002StaeOfLab-536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601" y="-19050"/>
            <a:ext cx="637539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49"/>
            <a:ext cx="2768602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442733"/>
      </p:ext>
    </p:extLst>
  </p:cSld>
  <p:clrMapOvr>
    <a:masterClrMapping/>
  </p:clrMapOvr>
  <p:transition xmlns:p14="http://schemas.microsoft.com/office/powerpoint/2010/main" spd="slow" advClick="0" advTm="19183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429PPPL0002StaeOfLab-585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1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6970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Congratulations ALLEN BOOZER</a:t>
            </a:r>
          </a:p>
          <a:p>
            <a:pPr algn="ctr"/>
            <a:r>
              <a:rPr lang="en-US" sz="1400" b="1" cap="all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RECIPIENT OF THE </a:t>
            </a:r>
            <a:r>
              <a:rPr lang="en-US" sz="1400" b="1" cap="all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Kaul</a:t>
            </a:r>
            <a:r>
              <a:rPr lang="en-US" sz="1400" b="1" cap="all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1400" b="1" cap="all" dirty="0">
                <a:solidFill>
                  <a:srgbClr val="FFFFFF"/>
                </a:solidFill>
                <a:latin typeface="Bookman Old Style"/>
                <a:cs typeface="Bookman Old Style"/>
              </a:rPr>
              <a:t>Foundation Prize </a:t>
            </a:r>
            <a:endParaRPr lang="en-US" sz="1400" b="1" cap="all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400" b="1" cap="all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for </a:t>
            </a:r>
            <a:r>
              <a:rPr lang="en-US" sz="1400" b="1" cap="all" dirty="0">
                <a:solidFill>
                  <a:srgbClr val="FFFFFF"/>
                </a:solidFill>
                <a:latin typeface="Bookman Old Style"/>
                <a:cs typeface="Bookman Old Style"/>
              </a:rPr>
              <a:t>Excellence in Plasma Physics Research and Technology Development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20140429PPPL0002StaeOfLab-538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600" y="84667"/>
            <a:ext cx="2142067" cy="1882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4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301">
        <p14:reveal/>
      </p:transition>
    </mc:Choice>
    <mc:Fallback>
      <p:transition xmlns:p14="http://schemas.microsoft.com/office/powerpoint/2010/main" spd="slow" advClick="0" advTm="173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122293</TotalTime>
  <Words>266</Words>
  <Application>Microsoft Macintosh PowerPoint</Application>
  <PresentationFormat>On-screen Show (16:9)</PresentationFormat>
  <Paragraphs>46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2072</cp:revision>
  <cp:lastPrinted>2012-11-12T18:02:51Z</cp:lastPrinted>
  <dcterms:created xsi:type="dcterms:W3CDTF">2012-10-22T15:52:33Z</dcterms:created>
  <dcterms:modified xsi:type="dcterms:W3CDTF">2014-05-02T18:13:42Z</dcterms:modified>
  <cp:category/>
</cp:coreProperties>
</file>