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9"/>
  </p:notesMasterIdLst>
  <p:handoutMasterIdLst>
    <p:handoutMasterId r:id="rId10"/>
  </p:handoutMasterIdLst>
  <p:sldIdLst>
    <p:sldId id="479" r:id="rId2"/>
    <p:sldId id="508" r:id="rId3"/>
    <p:sldId id="510" r:id="rId4"/>
    <p:sldId id="511" r:id="rId5"/>
    <p:sldId id="512" r:id="rId6"/>
    <p:sldId id="439" r:id="rId7"/>
    <p:sldId id="340" r:id="rId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6600"/>
    <a:srgbClr val="B8007F"/>
    <a:srgbClr val="8BB406"/>
    <a:srgbClr val="D90D00"/>
    <a:srgbClr val="377106"/>
    <a:srgbClr val="FFFCDF"/>
    <a:srgbClr val="FFFFAF"/>
    <a:srgbClr val="E40D41"/>
    <a:srgbClr val="00003E"/>
    <a:srgbClr val="000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8" autoAdjust="0"/>
    <p:restoredTop sz="99224" autoAdjust="0"/>
  </p:normalViewPr>
  <p:slideViewPr>
    <p:cSldViewPr snapToGrid="0" snapToObjects="1">
      <p:cViewPr>
        <p:scale>
          <a:sx n="150" d="100"/>
          <a:sy n="150" d="100"/>
        </p:scale>
        <p:origin x="-2280" y="-2744"/>
      </p:cViewPr>
      <p:guideLst>
        <p:guide orient="horz" pos="3239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76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5/9/14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5/9/14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5/9/14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5/9/14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5/9/14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5/9/14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5/9/14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5/9/14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5/9/14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5/9/14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5/9/14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5/9/14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5/9/14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5/9/14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5/9/14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5/9/14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5/9/14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5/9/14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</p:sldLayoutIdLst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2" b="5339"/>
          <a:stretch/>
        </p:blipFill>
        <p:spPr>
          <a:xfrm>
            <a:off x="-10681" y="0"/>
            <a:ext cx="9154681" cy="52249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4052"/>
            <a:ext cx="9144000" cy="1102519"/>
          </a:xfrm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76200"/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Rockwell"/>
                <a:ea typeface="+mj-ea"/>
                <a:cs typeface="Rockwell"/>
              </a:rPr>
              <a:t>This Week </a:t>
            </a:r>
            <a:r>
              <a:rPr lang="en-US" sz="4400" b="1" i="1" normalizeH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Rockwell"/>
                <a:ea typeface="+mj-ea"/>
                <a:cs typeface="Rockwell"/>
              </a:rPr>
              <a:t>@</a:t>
            </a:r>
            <a:r>
              <a:rPr lang="en-US" sz="6600" b="1" i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Rockwell"/>
                <a:ea typeface="+mj-ea"/>
                <a:cs typeface="Rockwell"/>
              </a:rPr>
              <a:t> PPPL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"/>
          <a:stretch/>
        </p:blipFill>
        <p:spPr bwMode="auto">
          <a:xfrm>
            <a:off x="758249" y="1742899"/>
            <a:ext cx="7634817" cy="1524372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4551820"/>
            <a:ext cx="9144000" cy="673100"/>
          </a:xfrm>
          <a:prstGeom prst="rect">
            <a:avLst/>
          </a:prstGeom>
          <a:solidFill>
            <a:srgbClr val="CCFFCC">
              <a:alpha val="32000"/>
            </a:srgb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b="1" i="1" dirty="0" smtClean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Brought to you by </a:t>
            </a:r>
            <a:r>
              <a:rPr lang="en-US" sz="1600" b="1" i="1" dirty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the PPPL Office of Communications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-12700" y="3456484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May 12 - 17, 2014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062756971"/>
      </p:ext>
    </p:extLst>
  </p:cSld>
  <p:clrMapOvr>
    <a:masterClrMapping/>
  </p:clrMapOvr>
  <p:transition xmlns:p14="http://schemas.microsoft.com/office/powerpoint/2010/main" spd="slow" advClick="0" advTm="21683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8" y="3939793"/>
            <a:ext cx="91445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kern="500" spc="-100" dirty="0" smtClean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/>
                <a:cs typeface="Arial Black"/>
              </a:rPr>
              <a:t>WEDNESDAY, MAY 14</a:t>
            </a:r>
            <a:endParaRPr lang="en-US" sz="3600" b="1" kern="500" spc="-100" dirty="0">
              <a:ln w="6350">
                <a:solidFill>
                  <a:schemeClr val="tx1"/>
                </a:solidFill>
              </a:ln>
              <a:solidFill>
                <a:srgbClr val="FFFF00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r>
              <a:rPr lang="en-US" sz="18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4:15 p.m. </a:t>
            </a:r>
            <a:r>
              <a:rPr lang="en-US" sz="1800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• </a:t>
            </a:r>
            <a:r>
              <a:rPr lang="en-US" sz="18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M.B.G. Auditorium</a:t>
            </a:r>
            <a:endParaRPr lang="en-US" sz="1800" b="1" dirty="0">
              <a:ln w="3175">
                <a:noFill/>
              </a:ln>
              <a:effectLst>
                <a:glow rad="101600">
                  <a:schemeClr val="bg1">
                    <a:alpha val="75000"/>
                  </a:schemeClr>
                </a:glow>
              </a:effectLst>
              <a:latin typeface="Bookman Old Style"/>
              <a:cs typeface="Bookman Old Style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74802" y="2897969"/>
            <a:ext cx="5926666" cy="1080296"/>
          </a:xfrm>
          <a:prstGeom prst="rect">
            <a:avLst/>
          </a:prstGeom>
          <a:solidFill>
            <a:schemeClr val="bg1">
              <a:alpha val="84000"/>
            </a:schemeClr>
          </a:solidFill>
          <a:ln w="2857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h="114300"/>
          </a:sp3d>
        </p:spPr>
        <p:txBody>
          <a:bodyPr wrap="square" lIns="0" tIns="54864" rIns="0" bIns="146304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D90D00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Mikhail </a:t>
            </a:r>
            <a:r>
              <a:rPr lang="en-US" dirty="0" err="1">
                <a:solidFill>
                  <a:srgbClr val="D90D00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Lomonosov</a:t>
            </a:r>
            <a:r>
              <a:rPr lang="en-US" dirty="0">
                <a:solidFill>
                  <a:srgbClr val="D90D00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 </a:t>
            </a:r>
            <a:r>
              <a:rPr lang="en-US" dirty="0" smtClean="0">
                <a:solidFill>
                  <a:srgbClr val="D90D00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– Father </a:t>
            </a:r>
            <a:r>
              <a:rPr lang="en-US" dirty="0">
                <a:solidFill>
                  <a:srgbClr val="D90D00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of Russian </a:t>
            </a:r>
            <a:r>
              <a:rPr lang="en-US" dirty="0" smtClean="0">
                <a:solidFill>
                  <a:srgbClr val="D90D00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science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 Black"/>
                <a:ea typeface="ＭＳ Ｐゴシック" pitchFamily="1" charset="-128"/>
                <a:cs typeface="Arial Black"/>
              </a:rPr>
              <a:t>Robert </a:t>
            </a:r>
            <a:r>
              <a:rPr lang="en-US" sz="1400" dirty="0" smtClean="0">
                <a:latin typeface="Arial Black"/>
                <a:ea typeface="ＭＳ Ｐゴシック" pitchFamily="1" charset="-128"/>
                <a:cs typeface="Arial Black"/>
              </a:rPr>
              <a:t>Crease - </a:t>
            </a:r>
            <a:r>
              <a:rPr lang="en-US" sz="1200" dirty="0" smtClean="0">
                <a:solidFill>
                  <a:srgbClr val="01023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Stony </a:t>
            </a:r>
            <a:r>
              <a:rPr lang="en-US" sz="1200" dirty="0">
                <a:solidFill>
                  <a:srgbClr val="01023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Brook </a:t>
            </a:r>
            <a:r>
              <a:rPr lang="en-US" sz="1200" dirty="0" smtClean="0">
                <a:solidFill>
                  <a:srgbClr val="01023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University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 Black"/>
                <a:ea typeface="ＭＳ Ｐゴシック" pitchFamily="1" charset="-128"/>
                <a:cs typeface="Arial Black"/>
              </a:rPr>
              <a:t>Vladimir </a:t>
            </a:r>
            <a:r>
              <a:rPr lang="en-US" sz="1400" dirty="0" err="1" smtClean="0">
                <a:latin typeface="Arial Black"/>
                <a:ea typeface="ＭＳ Ｐゴシック" pitchFamily="1" charset="-128"/>
                <a:cs typeface="Arial Black"/>
              </a:rPr>
              <a:t>Shiltsev</a:t>
            </a:r>
            <a:r>
              <a:rPr lang="en-US" sz="1400" dirty="0">
                <a:latin typeface="Arial Black"/>
                <a:ea typeface="ＭＳ Ｐゴシック" pitchFamily="1" charset="-128"/>
                <a:cs typeface="Arial Black"/>
              </a:rPr>
              <a:t> </a:t>
            </a:r>
            <a:r>
              <a:rPr lang="en-US" sz="1400" dirty="0" smtClean="0">
                <a:latin typeface="Arial Black"/>
                <a:ea typeface="ＭＳ Ｐゴシック" pitchFamily="1" charset="-128"/>
                <a:cs typeface="Arial Black"/>
              </a:rPr>
              <a:t>- </a:t>
            </a:r>
            <a:r>
              <a:rPr lang="en-US" sz="1200" dirty="0" smtClean="0">
                <a:solidFill>
                  <a:srgbClr val="01023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Fermi </a:t>
            </a:r>
            <a:r>
              <a:rPr lang="en-US" sz="1200" dirty="0">
                <a:solidFill>
                  <a:srgbClr val="01023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National Accelerator Laboratory</a:t>
            </a:r>
            <a:endParaRPr lang="en-US" sz="1200" dirty="0" smtClean="0">
              <a:solidFill>
                <a:srgbClr val="010236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3" name="Picture 2" descr="Colloquium.a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47" y="292100"/>
            <a:ext cx="7329706" cy="1208594"/>
          </a:xfrm>
          <a:prstGeom prst="rect">
            <a:avLst/>
          </a:prstGeom>
          <a:effectLst>
            <a:glow rad="381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824641"/>
      </p:ext>
    </p:extLst>
  </p:cSld>
  <p:clrMapOvr>
    <a:masterClrMapping/>
  </p:clrMapOvr>
  <p:transition xmlns:p14="http://schemas.microsoft.com/office/powerpoint/2010/main" spd="slow" advClick="0" advTm="15709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4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1012" cy="116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1819513"/>
            <a:ext cx="9141012" cy="3400932"/>
          </a:xfrm>
          <a:prstGeom prst="rect">
            <a:avLst/>
          </a:prstGeom>
          <a:solidFill>
            <a:srgbClr val="FFFFFF">
              <a:alpha val="71000"/>
            </a:srgbClr>
          </a:solidFill>
        </p:spPr>
        <p:txBody>
          <a:bodyPr wrap="square" rtlCol="0">
            <a:spAutoFit/>
          </a:bodyPr>
          <a:lstStyle/>
          <a:p>
            <a:pPr marL="274320">
              <a:spcBef>
                <a:spcPts val="18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</a:rPr>
              <a:t>Join a </a:t>
            </a:r>
            <a:r>
              <a:rPr lang="en-US" sz="3600" b="1" dirty="0" smtClean="0">
                <a:solidFill>
                  <a:srgbClr val="FF0000"/>
                </a:solidFill>
              </a:rPr>
              <a:t>PPPL </a:t>
            </a:r>
            <a:r>
              <a:rPr lang="en-US" sz="3600" b="1" dirty="0">
                <a:solidFill>
                  <a:srgbClr val="FF0000"/>
                </a:solidFill>
              </a:rPr>
              <a:t>Bike Team! </a:t>
            </a:r>
          </a:p>
          <a:p>
            <a:pPr marL="274320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Celebrate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National Bike Month</a:t>
            </a:r>
            <a:r>
              <a:rPr lang="en-US" sz="1800" b="1" dirty="0"/>
              <a:t> </a:t>
            </a:r>
            <a:r>
              <a:rPr lang="en-US" sz="1800" dirty="0"/>
              <a:t>and join the </a:t>
            </a:r>
            <a:r>
              <a:rPr lang="en-US" sz="1800" b="1" dirty="0">
                <a:solidFill>
                  <a:srgbClr val="1466C5"/>
                </a:solidFill>
              </a:rPr>
              <a:t>Federal Bike to Work Challenge</a:t>
            </a:r>
            <a:r>
              <a:rPr lang="en-US" sz="1800" b="1" dirty="0"/>
              <a:t> </a:t>
            </a:r>
            <a:r>
              <a:rPr lang="en-US" sz="1800" dirty="0"/>
              <a:t>by joining one of PPPL’s teams and competing against teams from DOE headquarters, PNNL labs and hundreds of other federal facilities. </a:t>
            </a:r>
            <a:endParaRPr lang="en-US" sz="1800" dirty="0" smtClean="0"/>
          </a:p>
          <a:p>
            <a:pPr marL="274320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All </a:t>
            </a:r>
            <a:r>
              <a:rPr lang="en-US" sz="1800" dirty="0"/>
              <a:t>you have to do is agree to bike to work four times during the month of May. </a:t>
            </a:r>
            <a:r>
              <a:rPr lang="en-US" sz="1800" i="1" dirty="0"/>
              <a:t>(People who live far away can drive to a site closer to the Lab and bike from there). </a:t>
            </a:r>
            <a:endParaRPr lang="en-US" sz="1800" i="1" dirty="0" smtClean="0"/>
          </a:p>
          <a:p>
            <a:pPr marL="274320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To </a:t>
            </a:r>
            <a:r>
              <a:rPr lang="en-US" sz="1800" dirty="0"/>
              <a:t>sign up go to </a:t>
            </a:r>
            <a:r>
              <a:rPr lang="en-US" sz="1800" dirty="0">
                <a:solidFill>
                  <a:srgbClr val="1466C5"/>
                </a:solidFill>
              </a:rPr>
              <a:t>http://</a:t>
            </a:r>
            <a:r>
              <a:rPr lang="en-US" sz="1800" dirty="0" err="1">
                <a:solidFill>
                  <a:srgbClr val="1466C5"/>
                </a:solidFill>
              </a:rPr>
              <a:t>tinyurl.com</a:t>
            </a:r>
            <a:r>
              <a:rPr lang="en-US" sz="1800" dirty="0">
                <a:solidFill>
                  <a:srgbClr val="1466C5"/>
                </a:solidFill>
              </a:rPr>
              <a:t>/k6huwz7 </a:t>
            </a:r>
            <a:r>
              <a:rPr lang="en-US" sz="1800" dirty="0"/>
              <a:t>or contact Rob </a:t>
            </a:r>
            <a:r>
              <a:rPr lang="en-US" sz="1800" dirty="0" err="1"/>
              <a:t>Sheneman</a:t>
            </a:r>
            <a:r>
              <a:rPr lang="en-US" sz="1800" dirty="0"/>
              <a:t>, </a:t>
            </a:r>
            <a:r>
              <a:rPr lang="en-US" sz="1800" dirty="0" err="1">
                <a:solidFill>
                  <a:srgbClr val="1466C5"/>
                </a:solidFill>
              </a:rPr>
              <a:t>rshenema@pppl.gov</a:t>
            </a:r>
            <a:r>
              <a:rPr lang="en-US" sz="1800" dirty="0">
                <a:solidFill>
                  <a:srgbClr val="1466C5"/>
                </a:solidFill>
              </a:rPr>
              <a:t> </a:t>
            </a:r>
            <a:r>
              <a:rPr lang="en-US" sz="1800" dirty="0"/>
              <a:t>with any questions</a:t>
            </a:r>
            <a:r>
              <a:rPr lang="en-US" sz="1800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 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377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746">
        <p:split orient="vert"/>
      </p:transition>
    </mc:Choice>
    <mc:Fallback xmlns="">
      <p:transition xmlns:p14="http://schemas.microsoft.com/office/powerpoint/2010/main" spd="slow" advClick="0" advTm="20746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os2011-500.gif"/>
          <p:cNvPicPr>
            <a:picLocks noChangeAspect="1"/>
          </p:cNvPicPr>
          <p:nvPr/>
        </p:nvPicPr>
        <p:blipFill>
          <a:blip r:embed="rId3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336176" y="1657350"/>
            <a:ext cx="8553824" cy="14541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640664" y="482041"/>
            <a:ext cx="5503336" cy="4585870"/>
            <a:chOff x="3640664" y="482041"/>
            <a:chExt cx="5503336" cy="4585870"/>
          </a:xfrm>
        </p:grpSpPr>
        <p:sp>
          <p:nvSpPr>
            <p:cNvPr id="8" name="TextBox 7"/>
            <p:cNvSpPr txBox="1"/>
            <p:nvPr/>
          </p:nvSpPr>
          <p:spPr>
            <a:xfrm>
              <a:off x="3640664" y="482041"/>
              <a:ext cx="5435600" cy="45858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274320"/>
              <a:r>
                <a:rPr lang="en-US" sz="2000" dirty="0" smtClean="0"/>
                <a:t>Congratulations to PPPL Photographer </a:t>
              </a:r>
            </a:p>
            <a:p>
              <a:pPr marL="274320"/>
              <a:r>
                <a:rPr lang="en-US" sz="5000" b="1" dirty="0" smtClean="0">
                  <a:solidFill>
                    <a:srgbClr val="B8007F"/>
                  </a:solidFill>
                </a:rPr>
                <a:t>Elle </a:t>
              </a:r>
              <a:r>
                <a:rPr lang="en-US" sz="5000" b="1" dirty="0" err="1" smtClean="0">
                  <a:solidFill>
                    <a:srgbClr val="B8007F"/>
                  </a:solidFill>
                </a:rPr>
                <a:t>Starkman</a:t>
              </a:r>
              <a:endParaRPr lang="en-US" sz="5000" b="1" dirty="0" smtClean="0">
                <a:solidFill>
                  <a:srgbClr val="B8007F"/>
                </a:solidFill>
              </a:endParaRPr>
            </a:p>
            <a:p>
              <a:pPr marL="274320"/>
              <a:r>
                <a:rPr lang="en-US" sz="2000" dirty="0" smtClean="0"/>
                <a:t>Her </a:t>
              </a:r>
              <a:r>
                <a:rPr lang="en-US" sz="2000" dirty="0"/>
                <a:t>image, </a:t>
              </a:r>
              <a:r>
                <a:rPr lang="en-US" sz="2000" dirty="0" smtClean="0"/>
                <a:t>“A </a:t>
              </a:r>
              <a:r>
                <a:rPr lang="en-US" sz="2000" dirty="0"/>
                <a:t>Star is </a:t>
              </a:r>
              <a:r>
                <a:rPr lang="en-US" sz="2000" dirty="0" smtClean="0"/>
                <a:t>Born” </a:t>
              </a:r>
              <a:r>
                <a:rPr lang="en-US" sz="2000" dirty="0"/>
                <a:t>has been selected as one of the 44 finalists for the </a:t>
              </a:r>
              <a:r>
                <a:rPr lang="en-US" sz="2000" dirty="0" smtClean="0"/>
                <a:t>2014 Art </a:t>
              </a:r>
              <a:r>
                <a:rPr lang="en-US" sz="2000" dirty="0"/>
                <a:t>of Science </a:t>
              </a:r>
              <a:r>
                <a:rPr lang="en-US" sz="2000" dirty="0" smtClean="0"/>
                <a:t>exhibition out </a:t>
              </a:r>
              <a:r>
                <a:rPr lang="en-US" sz="2000" dirty="0"/>
                <a:t>of hundreds of submissions</a:t>
              </a:r>
              <a:r>
                <a:rPr lang="en-US" sz="2000" dirty="0" smtClean="0"/>
                <a:t>.</a:t>
              </a:r>
            </a:p>
            <a:p>
              <a:pPr marL="274320"/>
              <a:endParaRPr lang="en-US" sz="2000" dirty="0" smtClean="0"/>
            </a:p>
            <a:p>
              <a:pPr marL="274320"/>
              <a:endParaRPr lang="en-US" sz="2000" dirty="0"/>
            </a:p>
            <a:p>
              <a:pPr marL="274320"/>
              <a:endParaRPr lang="en-US" sz="2000" dirty="0"/>
            </a:p>
            <a:p>
              <a:pPr marL="274320"/>
              <a:r>
                <a:rPr lang="en-US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stellar ring current is a space phenomenon involving highly magnetized stars in higher pressure </a:t>
              </a:r>
              <a:r>
                <a:rPr lang="en-US" sz="12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atmospheres. In </a:t>
              </a:r>
              <a:r>
                <a:rPr lang="en-US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this laboratory simulation called a "</a:t>
              </a:r>
              <a:r>
                <a:rPr lang="en-US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Planeterrella</a:t>
              </a:r>
              <a:r>
                <a:rPr lang="en-US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," we create an environment where a magnetized stainless steel sphere has electrons over its entire surface exciting the gas in the vacuum chamber which then emits energy through light waves</a:t>
              </a:r>
              <a:r>
                <a:rPr lang="en-US" sz="12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. </a:t>
              </a:r>
              <a:r>
                <a:rPr lang="en-US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 sphere becomes a "star" with the magnetic field turning the electrons down toward the equator creating the ring.</a:t>
              </a:r>
            </a:p>
          </p:txBody>
        </p:sp>
        <p:pic>
          <p:nvPicPr>
            <p:cNvPr id="9" name="Picture 8" descr="14A0423_074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06" t="11481" r="14275" b="65185"/>
            <a:stretch/>
          </p:blipFill>
          <p:spPr>
            <a:xfrm>
              <a:off x="8348133" y="846667"/>
              <a:ext cx="795867" cy="1066800"/>
            </a:xfrm>
            <a:prstGeom prst="rect">
              <a:avLst/>
            </a:prstGeom>
            <a:ln>
              <a:solidFill>
                <a:srgbClr val="B8007F"/>
              </a:solidFill>
            </a:ln>
          </p:spPr>
        </p:pic>
      </p:grpSp>
      <p:pic>
        <p:nvPicPr>
          <p:cNvPr id="7" name="Picture 6" descr="A Star is Born_S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81985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804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746">
        <p:split orient="vert"/>
      </p:transition>
    </mc:Choice>
    <mc:Fallback xmlns="">
      <p:transition xmlns:p14="http://schemas.microsoft.com/office/powerpoint/2010/main" spd="slow" advClick="0" advTm="20746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797" y="1198605"/>
            <a:ext cx="7137412" cy="5847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ooper Black"/>
                <a:cs typeface="Cooper Black"/>
              </a:rPr>
              <a:t>PPPL Welcomes New Employees…</a:t>
            </a:r>
            <a:endParaRPr lang="en-US" sz="3200" b="1" dirty="0">
              <a:solidFill>
                <a:schemeClr val="bg1"/>
              </a:solidFill>
              <a:latin typeface="Cooper Black"/>
              <a:cs typeface="Cooper Blac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436" y="1995048"/>
            <a:ext cx="1876784" cy="2575587"/>
          </a:xfrm>
          <a:prstGeom prst="rect">
            <a:avLst/>
          </a:prstGeom>
          <a:effectLst>
            <a:glow rad="139700">
              <a:schemeClr val="bg1">
                <a:alpha val="49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733" y="1995048"/>
            <a:ext cx="1896534" cy="2548468"/>
          </a:xfrm>
          <a:prstGeom prst="rect">
            <a:avLst/>
          </a:prstGeom>
          <a:effectLst>
            <a:glow rad="139700">
              <a:schemeClr val="bg1">
                <a:alpha val="49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699" y="1995047"/>
            <a:ext cx="1845391" cy="2532505"/>
          </a:xfrm>
          <a:prstGeom prst="rect">
            <a:avLst/>
          </a:prstGeom>
          <a:effectLst>
            <a:glow rad="139700">
              <a:schemeClr val="bg1">
                <a:alpha val="49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12939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8083">
        <p:circle/>
      </p:transition>
    </mc:Choice>
    <mc:Fallback xmlns="">
      <p:transition xmlns:p14="http://schemas.microsoft.com/office/powerpoint/2010/main" spd="slow" advClick="0" advTm="18083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615553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UPCOMING EVENTS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11" name="Picture 10" descr="PPPL-LOGO-FNL-158-Y-GRADIENT-KW-LMC_TRANSPARENT.png"/>
          <p:cNvPicPr>
            <a:picLocks noChangeAspect="1"/>
          </p:cNvPicPr>
          <p:nvPr/>
        </p:nvPicPr>
        <p:blipFill rotWithShape="1">
          <a:blip r:embed="rId4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017" y="2940014"/>
            <a:ext cx="2112433" cy="21336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0" y="793750"/>
            <a:ext cx="2794000" cy="332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420" y="750703"/>
            <a:ext cx="8442447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40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Wednesday</a:t>
            </a:r>
            <a:r>
              <a:rPr lang="en-US" sz="2000" spc="40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, May </a:t>
            </a:r>
            <a:r>
              <a:rPr lang="en-US" sz="2000" spc="40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14 </a:t>
            </a:r>
            <a:endParaRPr lang="en-US" sz="2000" spc="40" dirty="0"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b="1" dirty="0">
                <a:latin typeface="Bookman Old Style"/>
                <a:cs typeface="Bookman Old Style"/>
              </a:rPr>
              <a:t>PPPL Colloquium –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/>
                <a:cs typeface="Bookman Old Style"/>
              </a:rPr>
              <a:t>4:15 p.m. – MBG Auditorium – “Father of Russian Science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/>
                <a:cs typeface="Bookman Old Style"/>
              </a:rPr>
              <a:t>”</a:t>
            </a:r>
          </a:p>
          <a:p>
            <a:r>
              <a:rPr lang="en-US" sz="2000" spc="40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Saturday</a:t>
            </a:r>
            <a:r>
              <a:rPr lang="en-US" sz="2000" spc="40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, May </a:t>
            </a:r>
            <a:r>
              <a:rPr lang="en-US" sz="2000" spc="40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17 </a:t>
            </a:r>
            <a:endParaRPr lang="en-US" sz="2000" spc="40" dirty="0"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b="1" dirty="0" smtClean="0">
                <a:latin typeface="Bookman Old Style"/>
                <a:cs typeface="Bookman Old Style"/>
              </a:rPr>
              <a:t>Girl Scout STEM Fair at PPPL </a:t>
            </a:r>
            <a:r>
              <a:rPr lang="en-US" sz="1400" b="1" dirty="0">
                <a:latin typeface="Bookman Old Style"/>
                <a:cs typeface="Bookman Old Style"/>
              </a:rPr>
              <a:t>– </a:t>
            </a:r>
            <a:r>
              <a:rPr lang="en-US" sz="1400" b="1" dirty="0" smtClean="0">
                <a:solidFill>
                  <a:srgbClr val="595959"/>
                </a:solidFill>
                <a:latin typeface="Bookman Old Style"/>
                <a:cs typeface="Bookman Old Style"/>
              </a:rPr>
              <a:t>8 a.m. to 4 p.m</a:t>
            </a:r>
            <a:r>
              <a:rPr lang="en-US" sz="1400" b="1" dirty="0">
                <a:solidFill>
                  <a:srgbClr val="595959"/>
                </a:solidFill>
                <a:latin typeface="Bookman Old Style"/>
                <a:cs typeface="Bookman Old Style"/>
              </a:rPr>
              <a:t>. – </a:t>
            </a:r>
            <a:r>
              <a:rPr lang="en-US" sz="1400" b="1" dirty="0" smtClean="0">
                <a:solidFill>
                  <a:srgbClr val="595959"/>
                </a:solidFill>
                <a:latin typeface="Bookman Old Style"/>
                <a:cs typeface="Bookman Old Style"/>
              </a:rPr>
              <a:t>Lab wide</a:t>
            </a:r>
          </a:p>
          <a:p>
            <a:r>
              <a:rPr lang="en-US" sz="2000" spc="40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Wednesday, May </a:t>
            </a:r>
            <a:r>
              <a:rPr lang="en-US" sz="2000" spc="40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21 </a:t>
            </a:r>
            <a:endParaRPr lang="en-US" sz="2000" spc="40" dirty="0"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b="1" dirty="0">
                <a:latin typeface="Bookman Old Style"/>
                <a:cs typeface="Bookman Old Style"/>
              </a:rPr>
              <a:t>PPPL Colloquium – </a:t>
            </a:r>
            <a:r>
              <a:rPr lang="en-US" sz="1400" b="1" dirty="0">
                <a:solidFill>
                  <a:srgbClr val="595959"/>
                </a:solidFill>
                <a:latin typeface="Bookman Old Style"/>
                <a:cs typeface="Bookman Old Style"/>
              </a:rPr>
              <a:t>4:15 p.m. – MBG Auditorium – “N.J. as U.S. Electronics Center</a:t>
            </a:r>
            <a:r>
              <a:rPr lang="en-US" sz="1400" b="1" dirty="0" smtClean="0">
                <a:solidFill>
                  <a:srgbClr val="595959"/>
                </a:solidFill>
                <a:latin typeface="Bookman Old Style"/>
                <a:cs typeface="Bookman Old Style"/>
              </a:rPr>
              <a:t>”</a:t>
            </a:r>
          </a:p>
          <a:p>
            <a:r>
              <a:rPr lang="en-US" sz="2000" spc="40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Monday</a:t>
            </a:r>
            <a:r>
              <a:rPr lang="en-US" sz="2000" spc="40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, May </a:t>
            </a:r>
            <a:r>
              <a:rPr lang="en-US" sz="2000" spc="40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26 </a:t>
            </a:r>
            <a:endParaRPr lang="en-US" sz="2000" spc="40" dirty="0"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b="1" dirty="0" smtClean="0">
                <a:latin typeface="Bookman Old Style"/>
                <a:cs typeface="Bookman Old Style"/>
              </a:rPr>
              <a:t>Lab Closed – </a:t>
            </a:r>
            <a:r>
              <a:rPr lang="en-US" sz="1400" b="1" dirty="0" smtClean="0">
                <a:solidFill>
                  <a:srgbClr val="595959"/>
                </a:solidFill>
                <a:latin typeface="Bookman Old Style"/>
                <a:cs typeface="Bookman Old Style"/>
              </a:rPr>
              <a:t>Memorial Day Holiday</a:t>
            </a:r>
            <a:endParaRPr lang="en-US" sz="1400" b="1" dirty="0">
              <a:solidFill>
                <a:srgbClr val="595959"/>
              </a:solidFill>
              <a:latin typeface="Bookman Old Style"/>
              <a:cs typeface="Bookman Old Style"/>
            </a:endParaRPr>
          </a:p>
          <a:p>
            <a:r>
              <a:rPr lang="en-US" sz="1800" b="1" spc="40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W</a:t>
            </a:r>
            <a:r>
              <a:rPr lang="en-US" sz="2000" b="1" spc="40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ednesday</a:t>
            </a:r>
            <a:r>
              <a:rPr lang="en-US" sz="2000" b="1" spc="40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, May </a:t>
            </a:r>
            <a:r>
              <a:rPr lang="en-US" sz="2000" b="1" spc="40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28 </a:t>
            </a:r>
            <a:endParaRPr lang="en-US" sz="2000" b="1" spc="40" dirty="0"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b="1" dirty="0">
                <a:latin typeface="Bookman Old Style"/>
                <a:cs typeface="Bookman Old Style"/>
              </a:rPr>
              <a:t>PPPL Colloquium – </a:t>
            </a:r>
            <a:r>
              <a:rPr lang="en-US" sz="1400" b="1" dirty="0">
                <a:solidFill>
                  <a:srgbClr val="595959"/>
                </a:solidFill>
                <a:latin typeface="Bookman Old Style"/>
                <a:cs typeface="Bookman Old Style"/>
              </a:rPr>
              <a:t>4:15 p.m. – MBG Auditorium – “Future Projections of Climate Change: An Update from IPCC AR5IPCC AR5 WG1 Report”</a:t>
            </a:r>
            <a:endParaRPr lang="en-US" sz="1400" b="1" dirty="0" smtClean="0">
              <a:solidFill>
                <a:srgbClr val="595959"/>
              </a:solidFill>
              <a:latin typeface="Bookman Old Style"/>
              <a:cs typeface="Bookman Old Style"/>
            </a:endParaRPr>
          </a:p>
          <a:p>
            <a:r>
              <a:rPr lang="en-US" sz="2000" b="1" spc="40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Friday, </a:t>
            </a:r>
            <a:r>
              <a:rPr lang="en-US" sz="2000" b="1" spc="40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May </a:t>
            </a:r>
            <a:r>
              <a:rPr lang="en-US" sz="2000" b="1" spc="40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30 </a:t>
            </a:r>
            <a:endParaRPr lang="en-US" sz="2000" b="1" spc="40" dirty="0"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b="1" dirty="0" smtClean="0">
                <a:latin typeface="Bookman Old Style"/>
                <a:cs typeface="Bookman Old Style"/>
              </a:rPr>
              <a:t>Princeton University Reunions Weekend – </a:t>
            </a:r>
            <a:r>
              <a:rPr lang="en-US" sz="1400" b="1" dirty="0" smtClean="0">
                <a:solidFill>
                  <a:srgbClr val="595959"/>
                </a:solidFill>
                <a:latin typeface="Bookman Old Style"/>
                <a:cs typeface="Bookman Old Style"/>
              </a:rPr>
              <a:t>Tours at PPPL</a:t>
            </a:r>
            <a:endParaRPr lang="en-US" sz="1400" b="1" dirty="0">
              <a:solidFill>
                <a:srgbClr val="595959"/>
              </a:solidFill>
              <a:latin typeface="Bookman Old Style"/>
              <a:cs typeface="Bookman Old Style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400" dirty="0">
              <a:latin typeface="Bookman Old Style"/>
              <a:cs typeface="Bookman Old Style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400" dirty="0">
              <a:latin typeface="Bookman Old Style"/>
              <a:cs typeface="Bookman Old Style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400" dirty="0">
              <a:latin typeface="Bookman Old Style"/>
              <a:cs typeface="Bookman Old Style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400" dirty="0">
              <a:latin typeface="Bookman Old Style"/>
              <a:cs typeface="Bookman Old Style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400" dirty="0">
              <a:latin typeface="Bookman Old Style"/>
              <a:cs typeface="Bookman Old Style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400" dirty="0">
              <a:latin typeface="Bookman Old Style"/>
              <a:cs typeface="Bookman Old Style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400" dirty="0" smtClean="0">
              <a:latin typeface="Bookman Old Style"/>
              <a:cs typeface="Bookman Old Styl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08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5769">
        <p:circle/>
      </p:transition>
    </mc:Choice>
    <mc:Fallback xmlns="">
      <p:transition xmlns:p14="http://schemas.microsoft.com/office/powerpoint/2010/main" spd="slow" advClick="0" advTm="65769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31467" y="492760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2140" y="291804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4" b="14079"/>
          <a:stretch/>
        </p:blipFill>
        <p:spPr>
          <a:xfrm>
            <a:off x="-65562" y="0"/>
            <a:ext cx="9285762" cy="5143500"/>
          </a:xfrm>
          <a:prstGeom prst="rect">
            <a:avLst/>
          </a:prstGeom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053586" y="4836465"/>
            <a:ext cx="2924175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900023"/>
                </a:solidFill>
                <a:latin typeface="Calibri" charset="0"/>
                <a:cs typeface="+mn-cs"/>
              </a:rPr>
              <a:t>Menu subject to change without notice.</a:t>
            </a:r>
          </a:p>
        </p:txBody>
      </p:sp>
    </p:spTree>
  </p:cSld>
  <p:clrMapOvr>
    <a:masterClrMapping/>
  </p:clrMapOvr>
  <p:transition xmlns:p14="http://schemas.microsoft.com/office/powerpoint/2010/main" spd="slow" advClick="0" advTm="31030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125637</TotalTime>
  <Words>413</Words>
  <Application>Microsoft Macintosh PowerPoint</Application>
  <PresentationFormat>On-screen Show (16:9)</PresentationFormat>
  <Paragraphs>42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2094</cp:revision>
  <cp:lastPrinted>2012-11-12T18:02:51Z</cp:lastPrinted>
  <dcterms:created xsi:type="dcterms:W3CDTF">2012-10-22T15:52:33Z</dcterms:created>
  <dcterms:modified xsi:type="dcterms:W3CDTF">2014-05-09T13:16:19Z</dcterms:modified>
  <cp:category/>
</cp:coreProperties>
</file>