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479" r:id="rId2"/>
    <p:sldId id="508" r:id="rId3"/>
    <p:sldId id="510" r:id="rId4"/>
    <p:sldId id="511" r:id="rId5"/>
    <p:sldId id="512" r:id="rId6"/>
    <p:sldId id="439" r:id="rId7"/>
    <p:sldId id="340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6600"/>
    <a:srgbClr val="B8007F"/>
    <a:srgbClr val="8BB406"/>
    <a:srgbClr val="D90D00"/>
    <a:srgbClr val="377106"/>
    <a:srgbClr val="FFFCDF"/>
    <a:srgbClr val="FFFFAF"/>
    <a:srgbClr val="E40D41"/>
    <a:srgbClr val="00003E"/>
    <a:srgbClr val="00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64" y="-2480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5/15/14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5339"/>
          <a:stretch/>
        </p:blipFill>
        <p:spPr>
          <a:xfrm>
            <a:off x="-10681" y="0"/>
            <a:ext cx="9154681" cy="5224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4052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456484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May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19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-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23,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2014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1865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WEDNESDAY, MAY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21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65400" y="2266115"/>
            <a:ext cx="4368800" cy="1480405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N.J. as U.S. Electronics Center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Benjamin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Gross - </a:t>
            </a:r>
            <a:r>
              <a:rPr lang="en-US" sz="12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Sarnoff Collection</a:t>
            </a:r>
            <a:endParaRPr lang="en-US" sz="1200" dirty="0" smtClean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921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24641"/>
      </p:ext>
    </p:extLst>
  </p:cSld>
  <p:clrMapOvr>
    <a:masterClrMapping/>
  </p:clrMapOvr>
  <p:transition xmlns:p14="http://schemas.microsoft.com/office/powerpoint/2010/main" spd="slow" advClick="0" advTm="1577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1012" cy="11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819513"/>
            <a:ext cx="9141012" cy="3400932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marL="274320">
              <a:spcBef>
                <a:spcPts val="18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</a:rPr>
              <a:t>Join a </a:t>
            </a:r>
            <a:r>
              <a:rPr lang="en-US" sz="3600" b="1" dirty="0" smtClean="0">
                <a:solidFill>
                  <a:srgbClr val="FF0000"/>
                </a:solidFill>
              </a:rPr>
              <a:t>PPPL </a:t>
            </a:r>
            <a:r>
              <a:rPr lang="en-US" sz="3600" b="1" dirty="0">
                <a:solidFill>
                  <a:srgbClr val="FF0000"/>
                </a:solidFill>
              </a:rPr>
              <a:t>Bike Team! </a:t>
            </a:r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Celebrate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National Bike Month</a:t>
            </a:r>
            <a:r>
              <a:rPr lang="en-US" sz="1800" b="1" dirty="0"/>
              <a:t> </a:t>
            </a:r>
            <a:r>
              <a:rPr lang="en-US" sz="1800" dirty="0"/>
              <a:t>and join the </a:t>
            </a:r>
            <a:r>
              <a:rPr lang="en-US" sz="1800" b="1" dirty="0">
                <a:solidFill>
                  <a:srgbClr val="1466C5"/>
                </a:solidFill>
              </a:rPr>
              <a:t>Federal Bike to Work Challenge</a:t>
            </a:r>
            <a:r>
              <a:rPr lang="en-US" sz="1800" b="1" dirty="0"/>
              <a:t> </a:t>
            </a:r>
            <a:r>
              <a:rPr lang="en-US" sz="1800" dirty="0"/>
              <a:t>by joining one of PPPL’s teams and competing against teams from DOE headquarters, </a:t>
            </a:r>
            <a:r>
              <a:rPr lang="en-US" sz="1800"/>
              <a:t>PNNL </a:t>
            </a:r>
            <a:r>
              <a:rPr lang="en-US" sz="1800" smtClean="0"/>
              <a:t>and </a:t>
            </a:r>
            <a:r>
              <a:rPr lang="en-US" sz="1800" dirty="0"/>
              <a:t>hundreds of other federal facilities. </a:t>
            </a:r>
            <a:endParaRPr lang="en-US" sz="1800" dirty="0" smtClean="0"/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All </a:t>
            </a:r>
            <a:r>
              <a:rPr lang="en-US" sz="1800" dirty="0"/>
              <a:t>you have to do is agree to bike to work four times during the month of May. </a:t>
            </a:r>
            <a:r>
              <a:rPr lang="en-US" sz="1800" i="1" dirty="0"/>
              <a:t>(People who live far away can drive to a site closer to the Lab and bike from there). </a:t>
            </a:r>
            <a:endParaRPr lang="en-US" sz="1800" i="1" dirty="0" smtClean="0"/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To </a:t>
            </a:r>
            <a:r>
              <a:rPr lang="en-US" sz="1800" dirty="0"/>
              <a:t>sign up go to </a:t>
            </a:r>
            <a:r>
              <a:rPr lang="en-US" sz="1800" dirty="0">
                <a:solidFill>
                  <a:srgbClr val="1466C5"/>
                </a:solidFill>
              </a:rPr>
              <a:t>http://</a:t>
            </a:r>
            <a:r>
              <a:rPr lang="en-US" sz="1800" dirty="0" err="1">
                <a:solidFill>
                  <a:srgbClr val="1466C5"/>
                </a:solidFill>
              </a:rPr>
              <a:t>tinyurl.com</a:t>
            </a:r>
            <a:r>
              <a:rPr lang="en-US" sz="1800" dirty="0">
                <a:solidFill>
                  <a:srgbClr val="1466C5"/>
                </a:solidFill>
              </a:rPr>
              <a:t>/k6huwz7 </a:t>
            </a:r>
            <a:r>
              <a:rPr lang="en-US" sz="1800" dirty="0"/>
              <a:t>or contact Rob </a:t>
            </a:r>
            <a:r>
              <a:rPr lang="en-US" sz="1800" dirty="0" err="1"/>
              <a:t>Sheneman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1466C5"/>
                </a:solidFill>
              </a:rPr>
              <a:t>rshenema@pppl.gov</a:t>
            </a:r>
            <a:r>
              <a:rPr lang="en-US" sz="1800" dirty="0">
                <a:solidFill>
                  <a:srgbClr val="1466C5"/>
                </a:solidFill>
              </a:rPr>
              <a:t> </a:t>
            </a:r>
            <a:r>
              <a:rPr lang="en-US" sz="1800" dirty="0"/>
              <a:t>with any questions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77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914">
        <p:split orient="vert"/>
      </p:transition>
    </mc:Choice>
    <mc:Fallback>
      <p:transition xmlns:p14="http://schemas.microsoft.com/office/powerpoint/2010/main" spd="slow" advClick="0" advTm="25914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xon group 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Exon_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6"/>
          <a:stretch/>
        </p:blipFill>
        <p:spPr>
          <a:xfrm>
            <a:off x="-1083" y="0"/>
            <a:ext cx="9146364" cy="5143500"/>
          </a:xfrm>
          <a:prstGeom prst="rect">
            <a:avLst/>
          </a:prstGeom>
        </p:spPr>
      </p:pic>
      <p:pic>
        <p:nvPicPr>
          <p:cNvPr id="12" name="Picture 11" descr="Exxon_84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5636"/>
          <a:stretch/>
        </p:blipFill>
        <p:spPr>
          <a:xfrm>
            <a:off x="-1083" y="-1"/>
            <a:ext cx="9145083" cy="5143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1" y="45042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/>
                <a:cs typeface="Arial Black"/>
              </a:rPr>
              <a:t>ExxonMobil executives visit PPPL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04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3626">
        <p:split orient="vert"/>
      </p:transition>
    </mc:Choice>
    <mc:Fallback>
      <p:transition xmlns:p14="http://schemas.microsoft.com/office/powerpoint/2010/main" spd="slow" advClick="0" advTm="3362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533" y="3332205"/>
            <a:ext cx="46735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Please welcome Janice Huang, </a:t>
            </a:r>
            <a:endParaRPr lang="en-US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program assistant to </a:t>
            </a:r>
            <a:endParaRPr lang="en-US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A.J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. Stewart Smith, </a:t>
            </a:r>
            <a:endParaRPr lang="en-US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Princeton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University’s V.P. for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PPPL 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732" y="1288653"/>
            <a:ext cx="1862269" cy="2043552"/>
          </a:xfrm>
          <a:prstGeom prst="rect">
            <a:avLst/>
          </a:prstGeom>
          <a:ln w="190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39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985">
        <p:circle/>
      </p:transition>
    </mc:Choice>
    <mc:Fallback>
      <p:transition xmlns:p14="http://schemas.microsoft.com/office/powerpoint/2010/main" spd="slow" advClick="0" advTm="15985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750703"/>
            <a:ext cx="8442447" cy="7232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Wednesday</a:t>
            </a:r>
            <a:r>
              <a:rPr lang="en-US" spc="40" dirty="0">
                <a:solidFill>
                  <a:srgbClr val="FF6600"/>
                </a:solidFill>
                <a:latin typeface="Gotham-Book"/>
                <a:cs typeface="Gotham-Book"/>
              </a:rPr>
              <a:t>, May </a:t>
            </a:r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21 </a:t>
            </a:r>
            <a:endParaRPr lang="en-US" spc="40" dirty="0">
              <a:solidFill>
                <a:srgbClr val="FF6600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595959"/>
                </a:solidFill>
                <a:latin typeface="Bookman Old Style"/>
                <a:cs typeface="Bookman Old Style"/>
              </a:rPr>
              <a:t>4:15 p.m. – MBG Auditorium – “N.J. as U.S. Electronics Center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”</a:t>
            </a:r>
          </a:p>
          <a:p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Monday</a:t>
            </a:r>
            <a:r>
              <a:rPr lang="en-US" spc="40" dirty="0">
                <a:solidFill>
                  <a:srgbClr val="FF6600"/>
                </a:solidFill>
                <a:latin typeface="Gotham-Book"/>
                <a:cs typeface="Gotham-Book"/>
              </a:rPr>
              <a:t>, May </a:t>
            </a:r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26 </a:t>
            </a:r>
            <a:endParaRPr lang="en-US" spc="40" dirty="0">
              <a:solidFill>
                <a:srgbClr val="FF6600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Lab Closed –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Memorial Day Holiday</a:t>
            </a:r>
            <a:endParaRPr lang="en-US" sz="1400" b="1" dirty="0">
              <a:solidFill>
                <a:srgbClr val="595959"/>
              </a:solidFill>
              <a:latin typeface="Bookman Old Style"/>
              <a:cs typeface="Bookman Old Style"/>
            </a:endParaRPr>
          </a:p>
          <a:p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Wednesday</a:t>
            </a:r>
            <a:r>
              <a:rPr lang="en-US" spc="40" dirty="0">
                <a:solidFill>
                  <a:srgbClr val="FF6600"/>
                </a:solidFill>
                <a:latin typeface="Gotham-Book"/>
                <a:cs typeface="Gotham-Book"/>
              </a:rPr>
              <a:t>, May </a:t>
            </a:r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28 </a:t>
            </a:r>
            <a:endParaRPr lang="en-US" spc="40" dirty="0">
              <a:solidFill>
                <a:srgbClr val="FF6600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595959"/>
                </a:solidFill>
                <a:latin typeface="Bookman Old Style"/>
                <a:cs typeface="Bookman Old Style"/>
              </a:rPr>
              <a:t>4:15 p.m. – MBG Auditorium – “Future Projections of Climate Change: An Update from IPCC AR5IPCC AR5 WG1 Report”</a:t>
            </a:r>
            <a:endParaRPr lang="en-US" sz="1400" b="1" dirty="0" smtClean="0">
              <a:solidFill>
                <a:srgbClr val="595959"/>
              </a:solidFill>
              <a:latin typeface="Bookman Old Style"/>
              <a:cs typeface="Bookman Old Style"/>
            </a:endParaRPr>
          </a:p>
          <a:p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Friday, </a:t>
            </a:r>
            <a:r>
              <a:rPr lang="en-US" spc="40" dirty="0">
                <a:solidFill>
                  <a:srgbClr val="FF6600"/>
                </a:solidFill>
                <a:latin typeface="Gotham-Book"/>
                <a:cs typeface="Gotham-Book"/>
              </a:rPr>
              <a:t>May </a:t>
            </a:r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30 </a:t>
            </a:r>
            <a:endParaRPr lang="en-US" spc="40" dirty="0">
              <a:solidFill>
                <a:srgbClr val="FF6600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Princeton University Reunions Weekend –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Tours at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PPPL</a:t>
            </a:r>
          </a:p>
          <a:p>
            <a:r>
              <a:rPr lang="en-US" spc="40" dirty="0">
                <a:solidFill>
                  <a:srgbClr val="FF6600"/>
                </a:solidFill>
                <a:latin typeface="Gotham-Book"/>
                <a:cs typeface="Gotham-Book"/>
              </a:rPr>
              <a:t>Wednesday, </a:t>
            </a:r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June 11 </a:t>
            </a:r>
            <a:endParaRPr lang="en-US" spc="40" dirty="0">
              <a:solidFill>
                <a:srgbClr val="FF6600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595959"/>
                </a:solidFill>
                <a:latin typeface="Bookman Old Style"/>
                <a:cs typeface="Bookman Old Style"/>
              </a:rPr>
              <a:t>4:15 p.m. – MBG Auditorium – “Magnetic Reconnection”</a:t>
            </a:r>
          </a:p>
          <a:p>
            <a:r>
              <a:rPr lang="en-US" spc="40" dirty="0">
                <a:solidFill>
                  <a:srgbClr val="FF6600"/>
                </a:solidFill>
                <a:latin typeface="Gotham-Book"/>
                <a:cs typeface="Gotham-Book"/>
              </a:rPr>
              <a:t>Wednesday, </a:t>
            </a:r>
            <a:r>
              <a:rPr lang="en-US" spc="40" dirty="0" smtClean="0">
                <a:solidFill>
                  <a:srgbClr val="FF6600"/>
                </a:solidFill>
                <a:latin typeface="Gotham-Book"/>
                <a:cs typeface="Gotham-Book"/>
              </a:rPr>
              <a:t>June 18 </a:t>
            </a:r>
            <a:endParaRPr lang="en-US" spc="40" dirty="0">
              <a:solidFill>
                <a:srgbClr val="FF6600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595959"/>
                </a:solidFill>
                <a:latin typeface="Bookman Old Style"/>
                <a:cs typeface="Bookman Old Style"/>
              </a:rPr>
              <a:t>4:15 p.m. – MBG Auditorium –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“Nuclear Winter”</a:t>
            </a:r>
            <a:endParaRPr lang="en-US" sz="1400" b="1" dirty="0">
              <a:solidFill>
                <a:srgbClr val="595959"/>
              </a:solidFill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solidFill>
                <a:srgbClr val="595959"/>
              </a:solidFill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 smtClean="0">
              <a:latin typeface="Bookman Old Style"/>
              <a:cs typeface="Bookman Old Sty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101">
        <p:circle/>
      </p:transition>
    </mc:Choice>
    <mc:Fallback>
      <p:transition xmlns:p14="http://schemas.microsoft.com/office/powerpoint/2010/main" spd="slow" advClick="0" advTm="60101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14025"/>
          <a:stretch/>
        </p:blipFill>
        <p:spPr>
          <a:xfrm>
            <a:off x="-41056" y="0"/>
            <a:ext cx="9185056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09647" y="4836465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4455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126973</TotalTime>
  <Words>304</Words>
  <Application>Microsoft Macintosh PowerPoint</Application>
  <PresentationFormat>On-screen Show (16:9)</PresentationFormat>
  <Paragraphs>39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2106</cp:revision>
  <cp:lastPrinted>2012-11-12T18:02:51Z</cp:lastPrinted>
  <dcterms:created xsi:type="dcterms:W3CDTF">2012-10-22T15:52:33Z</dcterms:created>
  <dcterms:modified xsi:type="dcterms:W3CDTF">2014-05-16T17:52:32Z</dcterms:modified>
  <cp:category/>
</cp:coreProperties>
</file>