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9"/>
  </p:notesMasterIdLst>
  <p:handoutMasterIdLst>
    <p:handoutMasterId r:id="rId10"/>
  </p:handoutMasterIdLst>
  <p:sldIdLst>
    <p:sldId id="479" r:id="rId2"/>
    <p:sldId id="529" r:id="rId3"/>
    <p:sldId id="528" r:id="rId4"/>
    <p:sldId id="439" r:id="rId5"/>
    <p:sldId id="524" r:id="rId6"/>
    <p:sldId id="530" r:id="rId7"/>
    <p:sldId id="518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1D24"/>
    <a:srgbClr val="45752F"/>
    <a:srgbClr val="E4BF2F"/>
    <a:srgbClr val="009540"/>
    <a:srgbClr val="00AA00"/>
    <a:srgbClr val="F76600"/>
    <a:srgbClr val="B8007F"/>
    <a:srgbClr val="8BB406"/>
    <a:srgbClr val="D90D00"/>
    <a:srgbClr val="377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6" autoAdjust="0"/>
    <p:restoredTop sz="99224" autoAdjust="0"/>
  </p:normalViewPr>
  <p:slideViewPr>
    <p:cSldViewPr snapToGrid="0" snapToObjects="1">
      <p:cViewPr>
        <p:scale>
          <a:sx n="105" d="100"/>
          <a:sy n="105" d="100"/>
        </p:scale>
        <p:origin x="-3688" y="-3184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6/13/14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6/13/14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6/13/14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30" y="0"/>
            <a:ext cx="9221712" cy="5187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4052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2573800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June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16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-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21,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2014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3867">
        <p14:prism/>
      </p:transition>
    </mc:Choice>
    <mc:Fallback>
      <p:transition xmlns:p14="http://schemas.microsoft.com/office/powerpoint/2010/main" spd="slow" advClick="0" advTm="2386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Wednesday, June 18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21620" y="1931877"/>
            <a:ext cx="6797524" cy="1665071"/>
          </a:xfrm>
          <a:prstGeom prst="rect">
            <a:avLst/>
          </a:prstGeom>
          <a:solidFill>
            <a:schemeClr val="bg1">
              <a:alpha val="73000"/>
            </a:schemeClr>
          </a:solidFill>
          <a:ln w="28575" cmpd="sng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Nuclear Famine: The Threat </a:t>
            </a:r>
            <a:r>
              <a:rPr lang="en-US" sz="3200" dirty="0" smtClean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to Humanity </a:t>
            </a:r>
            <a:r>
              <a:rPr lang="en-US" sz="3200" dirty="0">
                <a:solidFill>
                  <a:srgbClr val="3366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from Nuclear Weapons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Alan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Robock</a:t>
            </a:r>
            <a:endParaRPr lang="en-US" sz="1400" dirty="0" smtClean="0">
              <a:latin typeface="Arial Black"/>
              <a:ea typeface="ＭＳ Ｐゴシック" pitchFamily="1" charset="-128"/>
              <a:cs typeface="Arial Black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Rutgers University</a:t>
            </a:r>
            <a:endParaRPr lang="en-US" sz="1200" dirty="0" smtClean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921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965288"/>
      </p:ext>
    </p:extLst>
  </p:cSld>
  <p:clrMapOvr>
    <a:masterClrMapping/>
  </p:clrMapOvr>
  <p:transition xmlns:p14="http://schemas.microsoft.com/office/powerpoint/2010/main" spd="slow" advClick="0" advTm="17301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100000">
              <a:schemeClr val="bg1"/>
            </a:gs>
            <a:gs pos="9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FSULIGroupC_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44" y="-19050"/>
            <a:ext cx="7225338" cy="5181600"/>
          </a:xfrm>
          <a:prstGeom prst="rect">
            <a:avLst/>
          </a:prstGeom>
        </p:spPr>
      </p:pic>
      <p:pic>
        <p:nvPicPr>
          <p:cNvPr id="11" name="Picture 10" descr="14PR0611_076F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12" name="Picture 11" descr="14PR0611_101F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220200" cy="5162550"/>
          </a:xfrm>
          <a:prstGeom prst="rect">
            <a:avLst/>
          </a:prstGeom>
        </p:spPr>
      </p:pic>
      <p:pic>
        <p:nvPicPr>
          <p:cNvPr id="13" name="Picture 12" descr="14PR0611_17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095"/>
            <a:ext cx="9226430" cy="5162550"/>
          </a:xfrm>
          <a:prstGeom prst="rect">
            <a:avLst/>
          </a:prstGeom>
        </p:spPr>
      </p:pic>
      <p:pic>
        <p:nvPicPr>
          <p:cNvPr id="14" name="Picture 13" descr="14PR0611_144F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624" y="-25399"/>
            <a:ext cx="9267824" cy="5187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7624" y="4690257"/>
            <a:ext cx="9267824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90"/>
                </a:solidFill>
                <a:latin typeface="Arial Black"/>
                <a:cs typeface="Arial Black"/>
              </a:rPr>
              <a:t>Summer Students at PPPL</a:t>
            </a:r>
            <a:endParaRPr lang="en-US" sz="1800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9323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9096">
        <p14:prism/>
      </p:transition>
    </mc:Choice>
    <mc:Fallback>
      <p:transition xmlns:p14="http://schemas.microsoft.com/office/powerpoint/2010/main" spd="slow" advClick="0" advTm="6909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4" presetID="2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754247"/>
            <a:ext cx="8375415" cy="458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Wednesday</a:t>
            </a:r>
            <a:r>
              <a:rPr lang="en-US" spc="40" dirty="0">
                <a:solidFill>
                  <a:srgbClr val="1466C5"/>
                </a:solidFill>
                <a:latin typeface="Gotham-Book"/>
                <a:cs typeface="Gotham-Boo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June 18 </a:t>
            </a:r>
            <a:endParaRPr lang="en-US" spc="40" dirty="0">
              <a:solidFill>
                <a:srgbClr val="1466C5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4:15 p.m. – MBG Auditorium –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“Nuclear </a:t>
            </a:r>
            <a:r>
              <a:rPr lang="en-US" sz="1400" b="1" smtClean="0">
                <a:solidFill>
                  <a:srgbClr val="000000"/>
                </a:solidFill>
                <a:latin typeface="Gotham-Book"/>
                <a:cs typeface="Gotham-Book"/>
              </a:rPr>
              <a:t>Famine: The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Threat to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Humanity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from Nuclear Weapons”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Thursday, </a:t>
            </a:r>
            <a:r>
              <a:rPr lang="en-US" spc="40" dirty="0">
                <a:solidFill>
                  <a:srgbClr val="1466C5"/>
                </a:solidFill>
                <a:latin typeface="Gotham-Book"/>
                <a:cs typeface="Gotham-Book"/>
              </a:rPr>
              <a:t>June </a:t>
            </a: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19 </a:t>
            </a:r>
            <a:endParaRPr lang="en-US" spc="40" dirty="0">
              <a:solidFill>
                <a:srgbClr val="1466C5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latin typeface="Bookman Old Style"/>
                <a:cs typeface="Bookman Old Style"/>
              </a:rPr>
              <a:t>PPPL </a:t>
            </a:r>
            <a:r>
              <a:rPr lang="en-US" sz="1500" b="1" dirty="0" smtClean="0">
                <a:latin typeface="Bookman Old Style"/>
                <a:cs typeface="Bookman Old Style"/>
              </a:rPr>
              <a:t>Patent Award Dinner </a:t>
            </a:r>
            <a:r>
              <a:rPr lang="en-US" sz="1500" b="1" dirty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6 p.m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Prospect House, Princeton University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  <a:p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Wednesday</a:t>
            </a:r>
            <a:r>
              <a:rPr lang="en-US" spc="40" dirty="0">
                <a:solidFill>
                  <a:srgbClr val="1466C5"/>
                </a:solidFill>
                <a:latin typeface="Gotham-Book"/>
                <a:cs typeface="Gotham-Book"/>
              </a:rPr>
              <a:t>, June </a:t>
            </a: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25 </a:t>
            </a:r>
            <a:endParaRPr lang="en-US" spc="40" dirty="0">
              <a:solidFill>
                <a:srgbClr val="1466C5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4:15 p.m. – MBG Auditorium – “Cosmic Microwave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Background”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Friday</a:t>
            </a:r>
            <a:r>
              <a:rPr lang="en-US" spc="40" dirty="0">
                <a:solidFill>
                  <a:srgbClr val="1466C5"/>
                </a:solidFill>
                <a:latin typeface="Gotham-Book"/>
                <a:cs typeface="Gotham-Boo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July 4 </a:t>
            </a:r>
            <a:endParaRPr lang="en-US" spc="40" dirty="0">
              <a:solidFill>
                <a:srgbClr val="1466C5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Lab Closed </a:t>
            </a:r>
            <a:r>
              <a:rPr lang="en-US" sz="1500" b="1" dirty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Independence Day Holiday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Wed. – Fri., July 9-11 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r>
              <a:rPr lang="en-US" sz="2200" b="1" baseline="30000" dirty="0">
                <a:latin typeface="Bookman Old Style"/>
              </a:rPr>
              <a:t>	Disruption Theory </a:t>
            </a:r>
            <a:r>
              <a:rPr lang="en-US" sz="2200" b="1" baseline="30000" dirty="0" smtClean="0">
                <a:latin typeface="Bookman Old Style"/>
              </a:rPr>
              <a:t>Conference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Friday</a:t>
            </a:r>
            <a:r>
              <a:rPr lang="en-US" spc="40" dirty="0">
                <a:solidFill>
                  <a:srgbClr val="1466C5"/>
                </a:solidFill>
                <a:latin typeface="Gotham-Book"/>
                <a:cs typeface="Gotham-Boo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August 8 </a:t>
            </a:r>
            <a:endParaRPr lang="en-US" spc="40" dirty="0">
              <a:solidFill>
                <a:srgbClr val="1466C5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Annual PPPL </a:t>
            </a:r>
            <a:r>
              <a:rPr lang="en-US" sz="1500" b="1" dirty="0" err="1" smtClean="0">
                <a:latin typeface="Bookman Old Style"/>
                <a:cs typeface="Bookman Old Style"/>
              </a:rPr>
              <a:t>Bluefishing</a:t>
            </a:r>
            <a:r>
              <a:rPr lang="en-US" sz="1500" b="1" dirty="0" smtClean="0">
                <a:latin typeface="Bookman Old Style"/>
                <a:cs typeface="Bookman Old Style"/>
              </a:rPr>
              <a:t> Trip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5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p.m.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Belmar Marina</a:t>
            </a:r>
            <a:endParaRPr lang="en-US" sz="2200" b="1" baseline="30000" dirty="0">
              <a:latin typeface="Bookman Old Style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Click="0" advTm="52779">
        <p14:prism/>
      </p:transition>
    </mc:Choice>
    <mc:Fallback>
      <p:transition xmlns:p14="http://schemas.microsoft.com/office/powerpoint/2010/main" advClick="0" advTm="5277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BF2F"/>
            </a:gs>
            <a:gs pos="100000">
              <a:srgbClr val="45752F"/>
            </a:gs>
            <a:gs pos="5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CU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0"/>
            <a:ext cx="3193948" cy="5143500"/>
          </a:xfrm>
          <a:prstGeom prst="rect">
            <a:avLst/>
          </a:prstGeom>
        </p:spPr>
      </p:pic>
      <p:pic>
        <p:nvPicPr>
          <p:cNvPr id="6" name="Picture 5" descr="Weekly_0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634" y="-19050"/>
            <a:ext cx="9179014" cy="5162550"/>
          </a:xfrm>
          <a:prstGeom prst="rect">
            <a:avLst/>
          </a:prstGeom>
        </p:spPr>
      </p:pic>
      <p:pic>
        <p:nvPicPr>
          <p:cNvPr id="3" name="Picture 2" descr="BAL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96" y="4112381"/>
            <a:ext cx="1031119" cy="1031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occer_18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556" y="-38100"/>
            <a:ext cx="7743824" cy="5162549"/>
          </a:xfrm>
          <a:prstGeom prst="rect">
            <a:avLst/>
          </a:prstGeom>
        </p:spPr>
      </p:pic>
      <p:pic>
        <p:nvPicPr>
          <p:cNvPr id="8" name="Picture 7" descr="slideshow_10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904" y="-19050"/>
            <a:ext cx="4584096" cy="3466193"/>
          </a:xfrm>
          <a:prstGeom prst="rect">
            <a:avLst/>
          </a:prstGeom>
        </p:spPr>
      </p:pic>
      <p:pic>
        <p:nvPicPr>
          <p:cNvPr id="9" name="Picture 8" descr="14A0612_20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634" y="2079529"/>
            <a:ext cx="5380634" cy="3063971"/>
          </a:xfrm>
          <a:prstGeom prst="rect">
            <a:avLst/>
          </a:prstGeom>
        </p:spPr>
      </p:pic>
      <p:pic>
        <p:nvPicPr>
          <p:cNvPr id="12" name="Picture 11" descr="WORLDCU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0"/>
            <a:ext cx="31939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9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7363">
        <p14:prism/>
      </p:transition>
    </mc:Choice>
    <mc:Fallback>
      <p:transition xmlns:p14="http://schemas.microsoft.com/office/powerpoint/2010/main" spd="slow" advClick="0" advTm="4736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" presetClass="exit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37" y="-59267"/>
            <a:ext cx="9220200" cy="52112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22400" y="170736"/>
            <a:ext cx="6366933" cy="3497617"/>
            <a:chOff x="1422400" y="170736"/>
            <a:chExt cx="6366933" cy="3497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6936" y="170736"/>
              <a:ext cx="5673611" cy="32643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422400" y="2898912"/>
              <a:ext cx="6366933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2B"/>
                  </a:solidFill>
                  <a:latin typeface="Krazy Kracks NF"/>
                  <a:cs typeface="Krazy Kracks NF"/>
                </a:rPr>
                <a:t>Aboard the </a:t>
              </a:r>
              <a:r>
                <a:rPr lang="en-US" dirty="0">
                  <a:solidFill>
                    <a:srgbClr val="FFFF2B"/>
                  </a:solidFill>
                  <a:latin typeface="Krazy Kracks NF"/>
                  <a:cs typeface="Krazy Kracks NF"/>
                </a:rPr>
                <a:t>8</a:t>
              </a:r>
              <a:r>
                <a:rPr lang="en-US" dirty="0" smtClean="0">
                  <a:solidFill>
                    <a:srgbClr val="FFFF2B"/>
                  </a:solidFill>
                  <a:latin typeface="Krazy Kracks NF"/>
                  <a:cs typeface="Krazy Kracks NF"/>
                </a:rPr>
                <a:t>0</a:t>
              </a:r>
              <a:r>
                <a:rPr lang="en-US" dirty="0">
                  <a:solidFill>
                    <a:srgbClr val="FFFF2B"/>
                  </a:solidFill>
                  <a:latin typeface="Krazy Kracks NF"/>
                  <a:cs typeface="Krazy Kracks NF"/>
                </a:rPr>
                <a:t>’ </a:t>
              </a:r>
              <a:r>
                <a:rPr lang="en-US" dirty="0" smtClean="0">
                  <a:solidFill>
                    <a:srgbClr val="FFFF2B"/>
                  </a:solidFill>
                  <a:latin typeface="Krazy Kracks NF"/>
                  <a:cs typeface="Krazy Kracks NF"/>
                </a:rPr>
                <a:t>Suzie Girl</a:t>
              </a:r>
              <a:endParaRPr lang="en-US" dirty="0">
                <a:solidFill>
                  <a:srgbClr val="FFFF2B"/>
                </a:solidFill>
                <a:latin typeface="Krazy Kracks NF"/>
                <a:cs typeface="Krazy Kracks NF"/>
              </a:endParaRPr>
            </a:p>
            <a:p>
              <a:pPr algn="ctr"/>
              <a:endParaRPr lang="en-US" sz="2000" i="1" dirty="0">
                <a:solidFill>
                  <a:srgbClr val="FFFF2B"/>
                </a:solidFill>
                <a:latin typeface="Krazy Kracks NF"/>
                <a:cs typeface="Krazy Kracks NF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2337" y="3341326"/>
            <a:ext cx="92202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>
              <a:spcAft>
                <a:spcPts val="600"/>
              </a:spcAft>
            </a:pPr>
            <a:r>
              <a:rPr lang="pl-PL" sz="1600" dirty="0" err="1">
                <a:solidFill>
                  <a:schemeClr val="bg1"/>
                </a:solidFill>
              </a:rPr>
              <a:t>Cost</a:t>
            </a:r>
            <a:r>
              <a:rPr lang="pl-PL" sz="1600" dirty="0">
                <a:solidFill>
                  <a:schemeClr val="bg1"/>
                </a:solidFill>
              </a:rPr>
              <a:t>: $</a:t>
            </a:r>
            <a:r>
              <a:rPr lang="pl-PL" sz="1800" dirty="0">
                <a:solidFill>
                  <a:schemeClr val="bg1"/>
                </a:solidFill>
              </a:rPr>
              <a:t>75 per </a:t>
            </a:r>
            <a:r>
              <a:rPr lang="pl-PL" sz="1800" dirty="0" smtClean="0">
                <a:solidFill>
                  <a:schemeClr val="bg1"/>
                </a:solidFill>
              </a:rPr>
              <a:t>person.  </a:t>
            </a:r>
            <a:r>
              <a:rPr lang="pl-PL" sz="1800" dirty="0" err="1">
                <a:solidFill>
                  <a:schemeClr val="bg1"/>
                </a:solidFill>
              </a:rPr>
              <a:t>All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inclusive. Money </a:t>
            </a:r>
            <a:r>
              <a:rPr lang="pl-PL" sz="1800" dirty="0" err="1">
                <a:solidFill>
                  <a:schemeClr val="bg1"/>
                </a:solidFill>
              </a:rPr>
              <a:t>due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July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25. </a:t>
            </a:r>
            <a:r>
              <a:rPr lang="pl-PL" sz="1800" dirty="0">
                <a:solidFill>
                  <a:schemeClr val="bg1"/>
                </a:solidFill>
              </a:rPr>
              <a:t>NO REFUNDS.</a:t>
            </a:r>
          </a:p>
          <a:p>
            <a:pPr algn="ctr"/>
            <a:r>
              <a:rPr lang="pl-PL" sz="1800" i="1" dirty="0" err="1" smtClean="0">
                <a:solidFill>
                  <a:srgbClr val="FFFF2B"/>
                </a:solidFill>
              </a:rPr>
              <a:t>Cost</a:t>
            </a:r>
            <a:r>
              <a:rPr lang="pl-PL" sz="1800" i="1" dirty="0" smtClean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includes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everything</a:t>
            </a:r>
            <a:r>
              <a:rPr lang="pl-PL" sz="1800" i="1" dirty="0">
                <a:solidFill>
                  <a:srgbClr val="FFFF2B"/>
                </a:solidFill>
              </a:rPr>
              <a:t>. </a:t>
            </a:r>
            <a:r>
              <a:rPr lang="pl-PL" sz="1800" i="1" dirty="0" err="1" smtClean="0">
                <a:solidFill>
                  <a:srgbClr val="FFFF2B"/>
                </a:solidFill>
              </a:rPr>
              <a:t>Rods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bait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fish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cleaning</a:t>
            </a:r>
            <a:r>
              <a:rPr lang="pl-PL" sz="1800" i="1" dirty="0">
                <a:solidFill>
                  <a:srgbClr val="FFFF2B"/>
                </a:solidFill>
              </a:rPr>
              <a:t>, food, </a:t>
            </a:r>
            <a:r>
              <a:rPr lang="pl-PL" sz="1800" i="1" dirty="0" err="1" smtClean="0">
                <a:solidFill>
                  <a:srgbClr val="FFFF2B"/>
                </a:solidFill>
              </a:rPr>
              <a:t>beverages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 err="1" smtClean="0">
                <a:solidFill>
                  <a:srgbClr val="FFFF2B"/>
                </a:solidFill>
              </a:rPr>
              <a:t>prizes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>
                <a:solidFill>
                  <a:srgbClr val="FFFF2B"/>
                </a:solidFill>
              </a:rPr>
              <a:t>etc. </a:t>
            </a:r>
          </a:p>
          <a:p>
            <a:pPr algn="ctr">
              <a:spcAft>
                <a:spcPts val="600"/>
              </a:spcAft>
            </a:pPr>
            <a:r>
              <a:rPr lang="pl-PL" sz="1800" b="1" i="1" u="sng" cap="all" dirty="0" err="1">
                <a:solidFill>
                  <a:srgbClr val="CCFFCC"/>
                </a:solidFill>
              </a:rPr>
              <a:t>All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you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need</a:t>
            </a:r>
            <a:r>
              <a:rPr lang="pl-PL" sz="1800" b="1" i="1" u="sng" cap="all" dirty="0">
                <a:solidFill>
                  <a:srgbClr val="CCFFCC"/>
                </a:solidFill>
              </a:rPr>
              <a:t> to do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is</a:t>
            </a:r>
            <a:r>
              <a:rPr lang="pl-PL" sz="1800" b="1" i="1" u="sng" cap="all" dirty="0">
                <a:solidFill>
                  <a:srgbClr val="CCFFCC"/>
                </a:solidFill>
              </a:rPr>
              <a:t> show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up</a:t>
            </a:r>
            <a:r>
              <a:rPr lang="pl-PL" sz="1800" b="1" i="1" u="sng" cap="all" dirty="0">
                <a:solidFill>
                  <a:srgbClr val="CCFFCC"/>
                </a:solidFill>
              </a:rPr>
              <a:t>!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</a:rPr>
              <a:t>Contact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 err="1">
                <a:solidFill>
                  <a:schemeClr val="bg1"/>
                </a:solidFill>
              </a:rPr>
              <a:t>acarpe</a:t>
            </a:r>
            <a:r>
              <a:rPr lang="pl-PL" sz="1400" b="1" dirty="0" err="1" smtClean="0">
                <a:solidFill>
                  <a:schemeClr val="bg1"/>
                </a:solidFill>
              </a:rPr>
              <a:t>@</a:t>
            </a:r>
            <a:r>
              <a:rPr lang="pl-PL" sz="1400" b="1" dirty="0" err="1" smtClean="0">
                <a:solidFill>
                  <a:srgbClr val="FFFFFF"/>
                </a:solidFill>
              </a:rPr>
              <a:t>pppl.gov</a:t>
            </a:r>
            <a:r>
              <a:rPr lang="pl-PL" sz="1400" b="1" dirty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-25408"/>
            <a:ext cx="8763000" cy="1200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2014 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PPPL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sz="2800" dirty="0" smtClean="0">
                <a:solidFill>
                  <a:srgbClr val="C41D24"/>
                </a:solidFill>
                <a:latin typeface="Cooper Black"/>
                <a:cs typeface="Cooper Black"/>
              </a:rPr>
              <a:t>FRIDAY, </a:t>
            </a:r>
            <a:r>
              <a:rPr lang="en-US" sz="2800" dirty="0" smtClean="0">
                <a:solidFill>
                  <a:srgbClr val="C41D24"/>
                </a:solidFill>
                <a:latin typeface="Cooper Black"/>
                <a:cs typeface="Cooper Black"/>
              </a:rPr>
              <a:t>AUGUST 8</a:t>
            </a:r>
            <a:endParaRPr lang="en-US" sz="2800" dirty="0" smtClean="0">
              <a:solidFill>
                <a:srgbClr val="C41D24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16817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4001">
        <p14:ripple/>
      </p:transition>
    </mc:Choice>
    <mc:Fallback>
      <p:transition xmlns:p14="http://schemas.microsoft.com/office/powerpoint/2010/main" spd="slow" advTm="3400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6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p:transition xmlns:p14="http://schemas.microsoft.com/office/powerpoint/2010/main" spd="slow" advClick="0" advTm="3251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139100</TotalTime>
  <Words>242</Words>
  <Application>Microsoft Macintosh PowerPoint</Application>
  <PresentationFormat>On-screen Show (16:9)</PresentationFormat>
  <Paragraphs>32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2220</cp:revision>
  <cp:lastPrinted>2012-11-12T18:02:51Z</cp:lastPrinted>
  <dcterms:created xsi:type="dcterms:W3CDTF">2012-10-22T15:52:33Z</dcterms:created>
  <dcterms:modified xsi:type="dcterms:W3CDTF">2014-06-13T18:16:58Z</dcterms:modified>
  <cp:category/>
</cp:coreProperties>
</file>