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9"/>
  </p:notesMasterIdLst>
  <p:handoutMasterIdLst>
    <p:handoutMasterId r:id="rId10"/>
  </p:handoutMasterIdLst>
  <p:sldIdLst>
    <p:sldId id="479" r:id="rId2"/>
    <p:sldId id="529" r:id="rId3"/>
    <p:sldId id="439" r:id="rId4"/>
    <p:sldId id="524" r:id="rId5"/>
    <p:sldId id="531" r:id="rId6"/>
    <p:sldId id="530" r:id="rId7"/>
    <p:sldId id="518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1D24"/>
    <a:srgbClr val="45752F"/>
    <a:srgbClr val="E4BF2F"/>
    <a:srgbClr val="009540"/>
    <a:srgbClr val="00AA00"/>
    <a:srgbClr val="F76600"/>
    <a:srgbClr val="B8007F"/>
    <a:srgbClr val="8BB406"/>
    <a:srgbClr val="D90D00"/>
    <a:srgbClr val="377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6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2376" y="-2448"/>
      </p:cViewPr>
      <p:guideLst>
        <p:guide orient="horz" pos="3103"/>
        <p:guide pos="2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-18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6/20/14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6/20/14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6/20/14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6/20/14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6/20/14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6/20/14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6/20/14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6/20/14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6/20/14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6/20/14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6/20/14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6/20/14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6/20/14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6/20/14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6/20/14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6/20/14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6/20/14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6/20/14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30" y="0"/>
            <a:ext cx="9221712" cy="5187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02513"/>
            <a:ext cx="9144000" cy="1102519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36285" y="4551820"/>
            <a:ext cx="9144000" cy="673100"/>
          </a:xfrm>
          <a:prstGeom prst="rect">
            <a:avLst/>
          </a:prstGeom>
          <a:solidFill>
            <a:srgbClr val="CCFFCC">
              <a:alpha val="32000"/>
            </a:srgb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3867965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June 23 - 27, 2014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3867">
        <p14:prism/>
      </p:transition>
    </mc:Choice>
    <mc:Fallback xmlns="">
      <p:transition xmlns:p14="http://schemas.microsoft.com/office/powerpoint/2010/main" spd="slow" advClick="0" advTm="2386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/>
                <a:cs typeface="Arial Black"/>
              </a:rPr>
              <a:t>Wednesday, </a:t>
            </a:r>
            <a:r>
              <a:rPr lang="en-US" sz="3600" b="1" kern="500" spc="-100" smtClean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/>
                <a:cs typeface="Arial Black"/>
              </a:rPr>
              <a:t>June </a:t>
            </a:r>
            <a:r>
              <a:rPr lang="en-US" sz="3600" b="1" kern="500" spc="-100" smtClean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/>
                <a:cs typeface="Arial Black"/>
              </a:rPr>
              <a:t>25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FFFF0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4:15 p.m. </a:t>
            </a:r>
            <a:r>
              <a:rPr lang="en-US" sz="18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• </a:t>
            </a: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M.B.G. Auditorium</a:t>
            </a:r>
            <a:endParaRPr lang="en-US" sz="18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Bookman Old Style"/>
              <a:cs typeface="Bookman Old Styl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04571" y="1893405"/>
            <a:ext cx="4922762" cy="1742015"/>
          </a:xfrm>
          <a:prstGeom prst="rect">
            <a:avLst/>
          </a:prstGeom>
          <a:solidFill>
            <a:schemeClr val="bg1">
              <a:alpha val="73000"/>
            </a:schemeClr>
          </a:solidFill>
          <a:ln w="28575" cmpd="sng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54864" rIns="0" bIns="14630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>
                <a:solidFill>
                  <a:srgbClr val="3366FF"/>
                </a:solidFill>
                <a:latin typeface="Arial Black"/>
                <a:ea typeface="ＭＳ Ｐゴシック" pitchFamily="1" charset="-128"/>
                <a:cs typeface="Arial Black"/>
              </a:rPr>
              <a:t>Cosmic Microwave Background (CMB</a:t>
            </a:r>
            <a:r>
              <a:rPr lang="en-US" sz="3200" dirty="0" smtClean="0">
                <a:solidFill>
                  <a:srgbClr val="3366FF"/>
                </a:solidFill>
                <a:latin typeface="Arial Black"/>
                <a:ea typeface="ＭＳ Ｐゴシック" pitchFamily="1" charset="-128"/>
                <a:cs typeface="Arial Black"/>
              </a:rPr>
              <a:t>)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Dr. Renee </a:t>
            </a:r>
            <a:r>
              <a:rPr lang="en-US" sz="1400" dirty="0" err="1" smtClean="0">
                <a:latin typeface="Arial Black"/>
                <a:ea typeface="ＭＳ Ｐゴシック" pitchFamily="1" charset="-128"/>
                <a:cs typeface="Arial Black"/>
              </a:rPr>
              <a:t>Hlozek</a:t>
            </a:r>
            <a:endParaRPr lang="en-US" sz="1400" dirty="0" smtClean="0">
              <a:latin typeface="Arial Black"/>
              <a:ea typeface="ＭＳ Ｐゴシック" pitchFamily="1" charset="-128"/>
              <a:cs typeface="Arial Black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Princeton University</a:t>
            </a: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92100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9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7301">
        <p:push dir="u"/>
      </p:transition>
    </mc:Choice>
    <mc:Fallback xmlns="">
      <p:transition xmlns:p14="http://schemas.microsoft.com/office/powerpoint/2010/main" spd="slow" advClick="0" advTm="17301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40014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793750"/>
            <a:ext cx="2794000" cy="332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399" y="754247"/>
            <a:ext cx="8375415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Mon. </a:t>
            </a:r>
            <a:r>
              <a:rPr lang="en-US" spc="40" dirty="0">
                <a:solidFill>
                  <a:srgbClr val="1466C5"/>
                </a:solidFill>
                <a:latin typeface="Gotham-Book"/>
                <a:cs typeface="Gotham-Book"/>
              </a:rPr>
              <a:t>– Fri., </a:t>
            </a:r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June 23-27 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  <a:p>
            <a:r>
              <a:rPr lang="en-US" sz="2200" b="1" baseline="30000" dirty="0">
                <a:latin typeface="Bookman Old Style"/>
              </a:rPr>
              <a:t>	</a:t>
            </a:r>
            <a:r>
              <a:rPr lang="en-US" sz="2200" b="1" baseline="30000" dirty="0" smtClean="0">
                <a:latin typeface="Bookman Old Style"/>
              </a:rPr>
              <a:t>Work Planning and Control System Review Team at PPPL</a:t>
            </a:r>
            <a:endParaRPr lang="en-US" sz="2200" b="1" baseline="30000" dirty="0">
              <a:latin typeface="Bookman Old Style"/>
            </a:endParaRPr>
          </a:p>
          <a:p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Wednesday, June 25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 smtClean="0">
                <a:latin typeface="Bookman Old Style"/>
                <a:cs typeface="Bookman Old Style"/>
              </a:rPr>
              <a:t>PPPL </a:t>
            </a:r>
            <a:r>
              <a:rPr lang="en-US" sz="1500" b="1" dirty="0">
                <a:latin typeface="Bookman Old Style"/>
                <a:cs typeface="Bookman Old Style"/>
              </a:rPr>
              <a:t>Colloquium – 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4:15 p.m. – MBG Auditorium – “Cosmic Microwave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Background”</a:t>
            </a:r>
          </a:p>
          <a:p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Friday</a:t>
            </a:r>
            <a:r>
              <a:rPr lang="en-US" spc="40" dirty="0">
                <a:solidFill>
                  <a:srgbClr val="1466C5"/>
                </a:solidFill>
                <a:latin typeface="Gotham-Book"/>
                <a:cs typeface="Gotham-Book"/>
              </a:rPr>
              <a:t>, </a:t>
            </a:r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July 4 </a:t>
            </a:r>
            <a:endParaRPr lang="en-US" spc="40" dirty="0">
              <a:solidFill>
                <a:srgbClr val="1466C5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 smtClean="0">
                <a:latin typeface="Bookman Old Style"/>
                <a:cs typeface="Bookman Old Style"/>
              </a:rPr>
              <a:t>Lab Closed </a:t>
            </a:r>
            <a:r>
              <a:rPr lang="en-US" sz="1500" b="1" dirty="0">
                <a:latin typeface="Bookman Old Style"/>
                <a:cs typeface="Bookman Old Style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Independence Day Holiday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Wed. – Fri., July 9-11 </a:t>
            </a:r>
            <a:endParaRPr lang="en-US" sz="1400" b="1" dirty="0" smtClean="0">
              <a:solidFill>
                <a:srgbClr val="000000"/>
              </a:solidFill>
              <a:latin typeface="Gotham-Book"/>
              <a:cs typeface="Gotham-Book"/>
            </a:endParaRPr>
          </a:p>
          <a:p>
            <a:r>
              <a:rPr lang="en-US" sz="2200" b="1" baseline="30000" dirty="0">
                <a:latin typeface="Bookman Old Style"/>
              </a:rPr>
              <a:t>	Disruption Theory </a:t>
            </a:r>
            <a:r>
              <a:rPr lang="en-US" sz="2200" b="1" baseline="30000" dirty="0" smtClean="0">
                <a:latin typeface="Bookman Old Style"/>
              </a:rPr>
              <a:t>Conference</a:t>
            </a:r>
          </a:p>
          <a:p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Friday</a:t>
            </a:r>
            <a:r>
              <a:rPr lang="en-US" spc="40" dirty="0">
                <a:solidFill>
                  <a:srgbClr val="1466C5"/>
                </a:solidFill>
                <a:latin typeface="Gotham-Book"/>
                <a:cs typeface="Gotham-Book"/>
              </a:rPr>
              <a:t>, </a:t>
            </a:r>
            <a:r>
              <a:rPr lang="en-US" spc="40" dirty="0" smtClean="0">
                <a:solidFill>
                  <a:srgbClr val="1466C5"/>
                </a:solidFill>
                <a:latin typeface="Gotham-Book"/>
                <a:cs typeface="Gotham-Book"/>
              </a:rPr>
              <a:t>August 8 </a:t>
            </a:r>
            <a:endParaRPr lang="en-US" spc="40" dirty="0">
              <a:solidFill>
                <a:srgbClr val="1466C5"/>
              </a:solidFill>
              <a:latin typeface="Gotham-Book"/>
              <a:cs typeface="Gotham-Book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500" b="1" dirty="0" smtClean="0">
                <a:latin typeface="Bookman Old Style"/>
                <a:cs typeface="Bookman Old Style"/>
              </a:rPr>
              <a:t>Annual PPPL </a:t>
            </a:r>
            <a:r>
              <a:rPr lang="en-US" sz="1500" b="1" dirty="0" err="1" smtClean="0">
                <a:latin typeface="Bookman Old Style"/>
                <a:cs typeface="Bookman Old Style"/>
              </a:rPr>
              <a:t>Bluefishing</a:t>
            </a:r>
            <a:r>
              <a:rPr lang="en-US" sz="1500" b="1" dirty="0" smtClean="0">
                <a:latin typeface="Bookman Old Style"/>
                <a:cs typeface="Bookman Old Style"/>
              </a:rPr>
              <a:t> Trip 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5 </a:t>
            </a:r>
            <a:r>
              <a:rPr lang="en-US" sz="1400" b="1" dirty="0">
                <a:solidFill>
                  <a:srgbClr val="000000"/>
                </a:solidFill>
                <a:latin typeface="Gotham-Book"/>
                <a:cs typeface="Gotham-Book"/>
              </a:rPr>
              <a:t>p.m. 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Belmar Marina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200" b="1" baseline="30000" dirty="0">
              <a:latin typeface="Bookman Old Style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400" b="1" dirty="0" smtClean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2779">
        <p:wheel spokes="1"/>
      </p:transition>
    </mc:Choice>
    <mc:Fallback xmlns="">
      <p:transition xmlns:p14="http://schemas.microsoft.com/office/powerpoint/2010/main" spd="slow" advClick="0" advTm="52779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versity Group_F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894" y="-19050"/>
            <a:ext cx="8144858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84196" y="4012379"/>
            <a:ext cx="8043335" cy="13542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2"/>
                </a:solidFill>
                <a:latin typeface="Bookman Old Style"/>
                <a:cs typeface="Bookman Old Style"/>
              </a:rPr>
              <a:t>The PPPL Diversity and </a:t>
            </a:r>
            <a:r>
              <a:rPr lang="en-US" sz="1800" b="1" i="1" dirty="0">
                <a:solidFill>
                  <a:schemeClr val="bg2"/>
                </a:solidFill>
                <a:latin typeface="Bookman Old Style"/>
                <a:cs typeface="Bookman Old Style"/>
              </a:rPr>
              <a:t>Inclusion Group </a:t>
            </a:r>
            <a:endParaRPr lang="en-US" sz="1800" b="1" i="1" dirty="0" smtClean="0">
              <a:solidFill>
                <a:schemeClr val="bg2"/>
              </a:solidFill>
              <a:latin typeface="Bookman Old Style"/>
              <a:cs typeface="Bookman Old Style"/>
            </a:endParaRPr>
          </a:p>
          <a:p>
            <a:r>
              <a:rPr lang="en-US" sz="10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Front 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row, </a:t>
            </a:r>
            <a:r>
              <a:rPr lang="en-US" sz="10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left: 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Bill Davis, Shannon Greco, Marisol </a:t>
            </a:r>
            <a:r>
              <a:rPr lang="en-US" sz="1000" b="1" dirty="0" err="1">
                <a:solidFill>
                  <a:schemeClr val="bg1"/>
                </a:solidFill>
                <a:latin typeface="Bookman Old Style"/>
                <a:cs typeface="Bookman Old Style"/>
              </a:rPr>
              <a:t>Ovalles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, </a:t>
            </a:r>
            <a:r>
              <a:rPr lang="en-US" sz="1000" b="1">
                <a:solidFill>
                  <a:schemeClr val="bg1"/>
                </a:solidFill>
                <a:latin typeface="Bookman Old Style"/>
                <a:cs typeface="Bookman Old Style"/>
              </a:rPr>
              <a:t>Michael </a:t>
            </a:r>
            <a:r>
              <a:rPr lang="en-US" sz="1000" b="1" smtClean="0">
                <a:solidFill>
                  <a:schemeClr val="bg1"/>
                </a:solidFill>
                <a:latin typeface="Bookman Old Style"/>
                <a:cs typeface="Bookman Old Style"/>
              </a:rPr>
              <a:t>Gonzalez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, and Andrea </a:t>
            </a:r>
            <a:r>
              <a:rPr lang="en-US" sz="1000" b="1" dirty="0" err="1">
                <a:solidFill>
                  <a:schemeClr val="bg1"/>
                </a:solidFill>
                <a:latin typeface="Bookman Old Style"/>
                <a:cs typeface="Bookman Old Style"/>
              </a:rPr>
              <a:t>Moten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, the group’s leader. Back row left to right: Luis Delgado-</a:t>
            </a:r>
            <a:r>
              <a:rPr lang="en-US" sz="1000" b="1" dirty="0" err="1">
                <a:solidFill>
                  <a:schemeClr val="bg1"/>
                </a:solidFill>
                <a:latin typeface="Bookman Old Style"/>
                <a:cs typeface="Bookman Old Style"/>
              </a:rPr>
              <a:t>Aparicio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, Barry </a:t>
            </a:r>
            <a:r>
              <a:rPr lang="en-US" sz="1000" b="1" dirty="0" err="1">
                <a:solidFill>
                  <a:schemeClr val="bg1"/>
                </a:solidFill>
                <a:latin typeface="Bookman Old Style"/>
                <a:cs typeface="Bookman Old Style"/>
              </a:rPr>
              <a:t>Jedic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, Jeanne Jackson </a:t>
            </a:r>
            <a:r>
              <a:rPr lang="en-US" sz="1000" b="1" dirty="0" err="1">
                <a:solidFill>
                  <a:schemeClr val="bg1"/>
                </a:solidFill>
                <a:latin typeface="Bookman Old Style"/>
                <a:cs typeface="Bookman Old Style"/>
              </a:rPr>
              <a:t>DeVoe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, Chandra Sanders, and Carol Ann Austin. </a:t>
            </a:r>
            <a:r>
              <a:rPr lang="en-US" sz="10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Members 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not </a:t>
            </a:r>
            <a:r>
              <a:rPr lang="en-US" sz="1000" b="1" dirty="0" smtClean="0">
                <a:solidFill>
                  <a:schemeClr val="bg1"/>
                </a:solidFill>
                <a:latin typeface="Bookman Old Style"/>
                <a:cs typeface="Bookman Old Style"/>
              </a:rPr>
              <a:t>pictured: </a:t>
            </a:r>
            <a:r>
              <a:rPr lang="en-US" sz="1000" b="1" dirty="0" err="1">
                <a:solidFill>
                  <a:schemeClr val="bg1"/>
                </a:solidFill>
                <a:latin typeface="Bookman Old Style"/>
                <a:cs typeface="Bookman Old Style"/>
              </a:rPr>
              <a:t>Neway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Bookman Old Style"/>
                <a:cs typeface="Bookman Old Style"/>
              </a:rPr>
              <a:t>Atnafu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, Hans Schneider, </a:t>
            </a:r>
            <a:r>
              <a:rPr lang="en-US" sz="1000" b="1" dirty="0" err="1">
                <a:solidFill>
                  <a:schemeClr val="bg1"/>
                </a:solidFill>
                <a:latin typeface="Bookman Old Style"/>
                <a:cs typeface="Bookman Old Style"/>
              </a:rPr>
              <a:t>Amitava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Bookman Old Style"/>
                <a:cs typeface="Bookman Old Style"/>
              </a:rPr>
              <a:t>Bhattacharjee</a:t>
            </a:r>
            <a:r>
              <a:rPr lang="en-US" sz="1000" b="1" dirty="0">
                <a:solidFill>
                  <a:schemeClr val="bg1"/>
                </a:solidFill>
                <a:latin typeface="Bookman Old Style"/>
                <a:cs typeface="Bookman Old Style"/>
              </a:rPr>
              <a:t>, Hutch Neilson and Patricia Bruno.</a:t>
            </a:r>
            <a:endParaRPr lang="en-US" sz="1000" b="1" dirty="0" smtClean="0">
              <a:solidFill>
                <a:schemeClr val="bg1"/>
              </a:solidFill>
              <a:latin typeface="Bookman Old Style"/>
              <a:cs typeface="Bookman Old Style"/>
            </a:endParaRPr>
          </a:p>
          <a:p>
            <a:pPr algn="ctr"/>
            <a:endParaRPr lang="en-US" sz="1800" b="1" i="1" dirty="0">
              <a:solidFill>
                <a:schemeClr val="bg2"/>
              </a:solidFill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0616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7363">
        <p:circle/>
      </p:transition>
    </mc:Choice>
    <mc:Fallback xmlns="">
      <p:transition xmlns:p14="http://schemas.microsoft.com/office/powerpoint/2010/main" spd="slow" advClick="0" advTm="47363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1" t="6278" r="3492" b="3575"/>
          <a:stretch/>
        </p:blipFill>
        <p:spPr>
          <a:xfrm>
            <a:off x="262469" y="-5909497"/>
            <a:ext cx="8606561" cy="1109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7363">
        <p:push dir="u"/>
      </p:transition>
    </mc:Choice>
    <mc:Fallback xmlns="">
      <p:transition xmlns:p14="http://schemas.microsoft.com/office/powerpoint/2010/main" spd="slow" advClick="0" advTm="47363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37" y="-59267"/>
            <a:ext cx="9220200" cy="521123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22400" y="736599"/>
            <a:ext cx="6366933" cy="2931754"/>
            <a:chOff x="1422400" y="736599"/>
            <a:chExt cx="6366933" cy="29317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89"/>
            <a:stretch/>
          </p:blipFill>
          <p:spPr>
            <a:xfrm>
              <a:off x="2116667" y="736599"/>
              <a:ext cx="4925307" cy="26047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422400" y="2898912"/>
              <a:ext cx="6366933" cy="7694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2B"/>
                  </a:solidFill>
                  <a:latin typeface="Krazy Kracks NF"/>
                  <a:cs typeface="Krazy Kracks NF"/>
                </a:rPr>
                <a:t>Aboard the 8</a:t>
              </a:r>
              <a:r>
                <a:rPr lang="en-US" dirty="0" smtClean="0">
                  <a:solidFill>
                    <a:srgbClr val="FFFF2B"/>
                  </a:solidFill>
                  <a:latin typeface="Krazy Kracks NF"/>
                  <a:cs typeface="Krazy Kracks NF"/>
                </a:rPr>
                <a:t>0</a:t>
              </a:r>
              <a:r>
                <a:rPr lang="en-US" dirty="0">
                  <a:solidFill>
                    <a:srgbClr val="FFFF2B"/>
                  </a:solidFill>
                  <a:latin typeface="Krazy Kracks NF"/>
                  <a:cs typeface="Krazy Kracks NF"/>
                </a:rPr>
                <a:t>’ </a:t>
              </a:r>
              <a:r>
                <a:rPr lang="en-US" dirty="0" smtClean="0">
                  <a:solidFill>
                    <a:srgbClr val="FFFF2B"/>
                  </a:solidFill>
                  <a:latin typeface="Krazy Kracks NF"/>
                  <a:cs typeface="Krazy Kracks NF"/>
                </a:rPr>
                <a:t>Suzie Girl</a:t>
              </a:r>
              <a:endParaRPr lang="en-US" dirty="0">
                <a:solidFill>
                  <a:srgbClr val="FFFF2B"/>
                </a:solidFill>
                <a:latin typeface="Krazy Kracks NF"/>
                <a:cs typeface="Krazy Kracks NF"/>
              </a:endParaRPr>
            </a:p>
            <a:p>
              <a:pPr algn="ctr"/>
              <a:endParaRPr lang="en-US" sz="2000" i="1" dirty="0">
                <a:solidFill>
                  <a:srgbClr val="FFFF2B"/>
                </a:solidFill>
                <a:latin typeface="Krazy Kracks NF"/>
                <a:cs typeface="Krazy Kracks NF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42337" y="3341326"/>
            <a:ext cx="9220200" cy="1815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Departure: 5 p.m. SHARP!!</a:t>
            </a:r>
            <a:r>
              <a:rPr lang="en-US" sz="1800" b="1" dirty="0" smtClean="0">
                <a:solidFill>
                  <a:schemeClr val="bg1"/>
                </a:solidFill>
              </a:rPr>
              <a:t>!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Belmar </a:t>
            </a:r>
            <a:r>
              <a:rPr lang="en-US" sz="1800" b="1" dirty="0">
                <a:solidFill>
                  <a:schemeClr val="bg1"/>
                </a:solidFill>
              </a:rPr>
              <a:t>Marina, </a:t>
            </a:r>
            <a:r>
              <a:rPr lang="pl-PL" sz="1800" b="1" dirty="0" err="1" smtClean="0">
                <a:solidFill>
                  <a:schemeClr val="bg1"/>
                </a:solidFill>
              </a:rPr>
              <a:t>Hwy</a:t>
            </a:r>
            <a:r>
              <a:rPr lang="pl-PL" sz="1800" b="1" dirty="0">
                <a:solidFill>
                  <a:schemeClr val="bg1"/>
                </a:solidFill>
              </a:rPr>
              <a:t>. 35, </a:t>
            </a:r>
            <a:r>
              <a:rPr lang="pl-PL" sz="1800" b="1" dirty="0" err="1">
                <a:solidFill>
                  <a:schemeClr val="bg1"/>
                </a:solidFill>
              </a:rPr>
              <a:t>Belmar</a:t>
            </a:r>
            <a:r>
              <a:rPr lang="pl-PL" sz="1800" b="1" dirty="0">
                <a:solidFill>
                  <a:schemeClr val="bg1"/>
                </a:solidFill>
              </a:rPr>
              <a:t>, N.J.</a:t>
            </a:r>
          </a:p>
          <a:p>
            <a:pPr algn="ctr">
              <a:spcAft>
                <a:spcPts val="600"/>
              </a:spcAft>
            </a:pPr>
            <a:r>
              <a:rPr lang="pl-PL" sz="1600" dirty="0" err="1">
                <a:solidFill>
                  <a:schemeClr val="bg1"/>
                </a:solidFill>
              </a:rPr>
              <a:t>Cost</a:t>
            </a:r>
            <a:r>
              <a:rPr lang="pl-PL" sz="1600" dirty="0">
                <a:solidFill>
                  <a:schemeClr val="bg1"/>
                </a:solidFill>
              </a:rPr>
              <a:t>: $</a:t>
            </a:r>
            <a:r>
              <a:rPr lang="pl-PL" sz="1800" dirty="0">
                <a:solidFill>
                  <a:schemeClr val="bg1"/>
                </a:solidFill>
              </a:rPr>
              <a:t>75 per </a:t>
            </a:r>
            <a:r>
              <a:rPr lang="pl-PL" sz="1800" dirty="0" smtClean="0">
                <a:solidFill>
                  <a:schemeClr val="bg1"/>
                </a:solidFill>
              </a:rPr>
              <a:t>person.  </a:t>
            </a:r>
            <a:r>
              <a:rPr lang="pl-PL" sz="1800" dirty="0" err="1">
                <a:solidFill>
                  <a:schemeClr val="bg1"/>
                </a:solidFill>
              </a:rPr>
              <a:t>All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smtClean="0">
                <a:solidFill>
                  <a:schemeClr val="bg1"/>
                </a:solidFill>
              </a:rPr>
              <a:t>inclusive. Money </a:t>
            </a:r>
            <a:r>
              <a:rPr lang="pl-PL" sz="1800" dirty="0" err="1">
                <a:solidFill>
                  <a:schemeClr val="bg1"/>
                </a:solidFill>
              </a:rPr>
              <a:t>due</a:t>
            </a:r>
            <a:r>
              <a:rPr lang="pl-PL" sz="1800" dirty="0">
                <a:solidFill>
                  <a:schemeClr val="bg1"/>
                </a:solidFill>
              </a:rPr>
              <a:t> by </a:t>
            </a:r>
            <a:r>
              <a:rPr lang="pl-PL" sz="1800" dirty="0" err="1">
                <a:solidFill>
                  <a:schemeClr val="bg1"/>
                </a:solidFill>
              </a:rPr>
              <a:t>July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smtClean="0">
                <a:solidFill>
                  <a:schemeClr val="bg1"/>
                </a:solidFill>
              </a:rPr>
              <a:t>25. </a:t>
            </a:r>
            <a:r>
              <a:rPr lang="pl-PL" sz="1800" dirty="0">
                <a:solidFill>
                  <a:schemeClr val="bg1"/>
                </a:solidFill>
              </a:rPr>
              <a:t>NO REFUNDS.</a:t>
            </a:r>
          </a:p>
          <a:p>
            <a:pPr algn="ctr"/>
            <a:r>
              <a:rPr lang="pl-PL" sz="1800" i="1" dirty="0" err="1" smtClean="0">
                <a:solidFill>
                  <a:srgbClr val="FFFF2B"/>
                </a:solidFill>
              </a:rPr>
              <a:t>Cost</a:t>
            </a:r>
            <a:r>
              <a:rPr lang="pl-PL" sz="1800" i="1" dirty="0" smtClean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includes</a:t>
            </a:r>
            <a:r>
              <a:rPr lang="pl-PL" sz="1800" i="1" dirty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everything</a:t>
            </a:r>
            <a:r>
              <a:rPr lang="pl-PL" sz="1800" i="1" dirty="0">
                <a:solidFill>
                  <a:srgbClr val="FFFF2B"/>
                </a:solidFill>
              </a:rPr>
              <a:t>. </a:t>
            </a:r>
            <a:r>
              <a:rPr lang="pl-PL" sz="1800" i="1" dirty="0" err="1" smtClean="0">
                <a:solidFill>
                  <a:srgbClr val="FFFF2B"/>
                </a:solidFill>
              </a:rPr>
              <a:t>Rods</a:t>
            </a:r>
            <a:r>
              <a:rPr lang="pl-PL" sz="1800" i="1" dirty="0">
                <a:solidFill>
                  <a:srgbClr val="FFFF2B"/>
                </a:solidFill>
              </a:rPr>
              <a:t>, </a:t>
            </a:r>
            <a:r>
              <a:rPr lang="pl-PL" sz="1800" i="1" dirty="0" err="1">
                <a:solidFill>
                  <a:srgbClr val="FFFF2B"/>
                </a:solidFill>
              </a:rPr>
              <a:t>bait</a:t>
            </a:r>
            <a:r>
              <a:rPr lang="pl-PL" sz="1800" i="1" dirty="0">
                <a:solidFill>
                  <a:srgbClr val="FFFF2B"/>
                </a:solidFill>
              </a:rPr>
              <a:t>, </a:t>
            </a:r>
            <a:r>
              <a:rPr lang="pl-PL" sz="1800" i="1" dirty="0" err="1">
                <a:solidFill>
                  <a:srgbClr val="FFFF2B"/>
                </a:solidFill>
              </a:rPr>
              <a:t>fish</a:t>
            </a:r>
            <a:r>
              <a:rPr lang="pl-PL" sz="1800" i="1" dirty="0">
                <a:solidFill>
                  <a:srgbClr val="FFFF2B"/>
                </a:solidFill>
              </a:rPr>
              <a:t> </a:t>
            </a:r>
            <a:r>
              <a:rPr lang="pl-PL" sz="1800" i="1" dirty="0" err="1">
                <a:solidFill>
                  <a:srgbClr val="FFFF2B"/>
                </a:solidFill>
              </a:rPr>
              <a:t>cleaning</a:t>
            </a:r>
            <a:r>
              <a:rPr lang="pl-PL" sz="1800" i="1" dirty="0">
                <a:solidFill>
                  <a:srgbClr val="FFFF2B"/>
                </a:solidFill>
              </a:rPr>
              <a:t>, food, </a:t>
            </a:r>
            <a:r>
              <a:rPr lang="pl-PL" sz="1800" i="1" dirty="0" err="1" smtClean="0">
                <a:solidFill>
                  <a:srgbClr val="FFFF2B"/>
                </a:solidFill>
              </a:rPr>
              <a:t>beverages</a:t>
            </a:r>
            <a:r>
              <a:rPr lang="pl-PL" sz="1800" i="1" dirty="0" smtClean="0">
                <a:solidFill>
                  <a:srgbClr val="FFFF2B"/>
                </a:solidFill>
              </a:rPr>
              <a:t>, </a:t>
            </a:r>
            <a:r>
              <a:rPr lang="pl-PL" sz="1800" i="1" dirty="0" err="1" smtClean="0">
                <a:solidFill>
                  <a:srgbClr val="FFFF2B"/>
                </a:solidFill>
              </a:rPr>
              <a:t>prizes</a:t>
            </a:r>
            <a:r>
              <a:rPr lang="pl-PL" sz="1800" i="1" dirty="0" smtClean="0">
                <a:solidFill>
                  <a:srgbClr val="FFFF2B"/>
                </a:solidFill>
              </a:rPr>
              <a:t>, </a:t>
            </a:r>
            <a:r>
              <a:rPr lang="pl-PL" sz="1800" i="1" dirty="0">
                <a:solidFill>
                  <a:srgbClr val="FFFF2B"/>
                </a:solidFill>
              </a:rPr>
              <a:t>etc. </a:t>
            </a:r>
          </a:p>
          <a:p>
            <a:pPr algn="ctr">
              <a:spcAft>
                <a:spcPts val="600"/>
              </a:spcAft>
            </a:pPr>
            <a:r>
              <a:rPr lang="pl-PL" sz="1800" b="1" i="1" u="sng" cap="all" dirty="0" err="1">
                <a:solidFill>
                  <a:srgbClr val="CCFFCC"/>
                </a:solidFill>
              </a:rPr>
              <a:t>All</a:t>
            </a:r>
            <a:r>
              <a:rPr lang="pl-PL" sz="1800" b="1" i="1" u="sng" cap="all" dirty="0">
                <a:solidFill>
                  <a:srgbClr val="CCFFCC"/>
                </a:solidFill>
              </a:rPr>
              <a:t>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you</a:t>
            </a:r>
            <a:r>
              <a:rPr lang="pl-PL" sz="1800" b="1" i="1" u="sng" cap="all" dirty="0">
                <a:solidFill>
                  <a:srgbClr val="CCFFCC"/>
                </a:solidFill>
              </a:rPr>
              <a:t>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need</a:t>
            </a:r>
            <a:r>
              <a:rPr lang="pl-PL" sz="1800" b="1" i="1" u="sng" cap="all" dirty="0">
                <a:solidFill>
                  <a:srgbClr val="CCFFCC"/>
                </a:solidFill>
              </a:rPr>
              <a:t> to do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is</a:t>
            </a:r>
            <a:r>
              <a:rPr lang="pl-PL" sz="1800" b="1" i="1" u="sng" cap="all" dirty="0">
                <a:solidFill>
                  <a:srgbClr val="CCFFCC"/>
                </a:solidFill>
              </a:rPr>
              <a:t> show </a:t>
            </a:r>
            <a:r>
              <a:rPr lang="pl-PL" sz="1800" b="1" i="1" u="sng" cap="all" dirty="0" err="1">
                <a:solidFill>
                  <a:srgbClr val="CCFFCC"/>
                </a:solidFill>
              </a:rPr>
              <a:t>up</a:t>
            </a:r>
            <a:r>
              <a:rPr lang="pl-PL" sz="1800" b="1" i="1" u="sng" cap="all" dirty="0">
                <a:solidFill>
                  <a:srgbClr val="CCFFCC"/>
                </a:solidFill>
              </a:rPr>
              <a:t>!</a:t>
            </a:r>
          </a:p>
          <a:p>
            <a:pPr algn="ctr"/>
            <a:r>
              <a:rPr lang="pl-PL" sz="1400" b="1" dirty="0" err="1" smtClean="0">
                <a:solidFill>
                  <a:schemeClr val="bg1"/>
                </a:solidFill>
              </a:rPr>
              <a:t>Contact</a:t>
            </a:r>
            <a:r>
              <a:rPr lang="pl-PL" sz="1400" b="1" dirty="0" smtClean="0">
                <a:solidFill>
                  <a:schemeClr val="bg1"/>
                </a:solidFill>
              </a:rPr>
              <a:t> </a:t>
            </a:r>
            <a:r>
              <a:rPr lang="pl-PL" sz="1400" b="1" dirty="0" smtClean="0">
                <a:solidFill>
                  <a:srgbClr val="FFFF2B"/>
                </a:solidFill>
              </a:rPr>
              <a:t>ANDY CARPE </a:t>
            </a:r>
            <a:r>
              <a:rPr lang="pl-PL" sz="1400" b="1" dirty="0" err="1">
                <a:solidFill>
                  <a:schemeClr val="bg1"/>
                </a:solidFill>
              </a:rPr>
              <a:t>ext</a:t>
            </a:r>
            <a:r>
              <a:rPr lang="pl-PL" sz="1400" b="1" dirty="0">
                <a:solidFill>
                  <a:schemeClr val="bg1"/>
                </a:solidFill>
              </a:rPr>
              <a:t>. 2118 </a:t>
            </a:r>
            <a:r>
              <a:rPr lang="pl-PL" sz="1400" b="1" dirty="0" err="1">
                <a:solidFill>
                  <a:schemeClr val="bg1"/>
                </a:solidFill>
              </a:rPr>
              <a:t>acarpe</a:t>
            </a:r>
            <a:r>
              <a:rPr lang="pl-PL" sz="1400" b="1" dirty="0" err="1" smtClean="0">
                <a:solidFill>
                  <a:schemeClr val="bg1"/>
                </a:solidFill>
              </a:rPr>
              <a:t>@</a:t>
            </a:r>
            <a:r>
              <a:rPr lang="pl-PL" sz="1400" b="1" dirty="0" err="1" smtClean="0">
                <a:solidFill>
                  <a:srgbClr val="FFFFFF"/>
                </a:solidFill>
              </a:rPr>
              <a:t>pppl.gov</a:t>
            </a:r>
            <a:r>
              <a:rPr lang="pl-PL" sz="1400" b="1" dirty="0">
                <a:solidFill>
                  <a:srgbClr val="FFFFFF"/>
                </a:solidFill>
              </a:rPr>
              <a:t> </a:t>
            </a:r>
            <a:r>
              <a:rPr lang="pl-PL" sz="1400" b="1" dirty="0" err="1" smtClean="0">
                <a:solidFill>
                  <a:srgbClr val="FFFFFF"/>
                </a:solidFill>
              </a:rPr>
              <a:t>or</a:t>
            </a:r>
            <a:r>
              <a:rPr lang="pl-PL" sz="1400" b="1" dirty="0" smtClean="0">
                <a:solidFill>
                  <a:srgbClr val="FFFFFF"/>
                </a:solidFill>
              </a:rPr>
              <a:t> </a:t>
            </a:r>
            <a:r>
              <a:rPr lang="pl-PL" sz="1400" b="1" dirty="0" smtClean="0">
                <a:solidFill>
                  <a:srgbClr val="FFFF2B"/>
                </a:solidFill>
              </a:rPr>
              <a:t>BOB TUCKER JR. </a:t>
            </a:r>
            <a:r>
              <a:rPr lang="pl-PL" sz="1400" b="1" dirty="0" err="1">
                <a:solidFill>
                  <a:srgbClr val="FFFFFF"/>
                </a:solidFill>
              </a:rPr>
              <a:t>ext</a:t>
            </a:r>
            <a:r>
              <a:rPr lang="pl-PL" sz="1400" b="1" dirty="0">
                <a:solidFill>
                  <a:srgbClr val="FFFFFF"/>
                </a:solidFill>
              </a:rPr>
              <a:t>. 3190 </a:t>
            </a:r>
            <a:r>
              <a:rPr lang="pl-PL" sz="1400" b="1" dirty="0" err="1">
                <a:solidFill>
                  <a:srgbClr val="FFFFFF"/>
                </a:solidFill>
              </a:rPr>
              <a:t>rltucker@pppl.gov</a:t>
            </a:r>
            <a:endParaRPr lang="pl-PL" sz="1400" b="1" dirty="0">
              <a:solidFill>
                <a:srgbClr val="FFFFFF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-25408"/>
            <a:ext cx="8763000" cy="12003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2014 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PPPL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Bluefishing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FF2B"/>
                </a:solidFill>
                <a:latin typeface="Cooper Black"/>
                <a:cs typeface="Cooper Black"/>
              </a:rPr>
              <a:t> Trip</a:t>
            </a:r>
          </a:p>
          <a:p>
            <a:pPr algn="ctr"/>
            <a:r>
              <a:rPr lang="en-US" sz="2800" dirty="0" smtClean="0">
                <a:solidFill>
                  <a:srgbClr val="C41D24"/>
                </a:solidFill>
                <a:latin typeface="Cooper Black"/>
                <a:cs typeface="Cooper Black"/>
              </a:rPr>
              <a:t>FRIDAY, AUGUST 8</a:t>
            </a:r>
          </a:p>
        </p:txBody>
      </p:sp>
    </p:spTree>
    <p:extLst>
      <p:ext uri="{BB962C8B-B14F-4D97-AF65-F5344CB8AC3E}">
        <p14:creationId xmlns:p14="http://schemas.microsoft.com/office/powerpoint/2010/main" val="41681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4001">
        <p14:ripple/>
      </p:transition>
    </mc:Choice>
    <mc:Fallback xmlns="">
      <p:transition xmlns:p14="http://schemas.microsoft.com/office/powerpoint/2010/main" spd="slow" advTm="3400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2514">
        <p:split orient="vert"/>
      </p:transition>
    </mc:Choice>
    <mc:Fallback xmlns="">
      <p:transition xmlns:p14="http://schemas.microsoft.com/office/powerpoint/2010/main" spd="slow" advClick="0" advTm="32514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140638</TotalTime>
  <Words>235</Words>
  <Application>Microsoft Macintosh PowerPoint</Application>
  <PresentationFormat>On-screen Show (16:9)</PresentationFormat>
  <Paragraphs>31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2237</cp:revision>
  <cp:lastPrinted>2012-11-12T18:02:51Z</cp:lastPrinted>
  <dcterms:created xsi:type="dcterms:W3CDTF">2012-10-22T15:52:33Z</dcterms:created>
  <dcterms:modified xsi:type="dcterms:W3CDTF">2014-06-20T18:15:18Z</dcterms:modified>
  <cp:category/>
</cp:coreProperties>
</file>