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502" r:id="rId1"/>
  </p:sldMasterIdLst>
  <p:notesMasterIdLst>
    <p:notesMasterId r:id="rId10"/>
  </p:notesMasterIdLst>
  <p:handoutMasterIdLst>
    <p:handoutMasterId r:id="rId11"/>
  </p:handoutMasterIdLst>
  <p:sldIdLst>
    <p:sldId id="479" r:id="rId2"/>
    <p:sldId id="529" r:id="rId3"/>
    <p:sldId id="532" r:id="rId4"/>
    <p:sldId id="439" r:id="rId5"/>
    <p:sldId id="524" r:id="rId6"/>
    <p:sldId id="531" r:id="rId7"/>
    <p:sldId id="530" r:id="rId8"/>
    <p:sldId id="518" r:id="rId9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loop="1" showNarration="1">
    <p:kiosk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41D24"/>
    <a:srgbClr val="45752F"/>
    <a:srgbClr val="E4BF2F"/>
    <a:srgbClr val="009540"/>
    <a:srgbClr val="00AA00"/>
    <a:srgbClr val="F76600"/>
    <a:srgbClr val="B8007F"/>
    <a:srgbClr val="8BB406"/>
    <a:srgbClr val="D90D00"/>
    <a:srgbClr val="3771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46" autoAdjust="0"/>
    <p:restoredTop sz="99224" autoAdjust="0"/>
  </p:normalViewPr>
  <p:slideViewPr>
    <p:cSldViewPr snapToGrid="0" snapToObjects="1">
      <p:cViewPr>
        <p:scale>
          <a:sx n="150" d="100"/>
          <a:sy n="150" d="100"/>
        </p:scale>
        <p:origin x="-2376" y="-2448"/>
      </p:cViewPr>
      <p:guideLst>
        <p:guide orient="horz" pos="3103"/>
        <p:guide pos="27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68" d="100"/>
          <a:sy n="168" d="100"/>
        </p:scale>
        <p:origin x="-1880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9C53DCE-FBFC-F342-AFA5-6F077C71EE7E}" type="datetime1">
              <a:rPr lang="en-US"/>
              <a:pPr>
                <a:defRPr/>
              </a:pPr>
              <a:t>6/25/14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583265F-31CD-944B-8C64-F736A64C9A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182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2289EBD-AA38-A342-8F46-4C68F3AC6E62}" type="datetime1">
              <a:rPr lang="en-US"/>
              <a:pPr>
                <a:defRPr/>
              </a:pPr>
              <a:t>6/25/14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8E94F65-F006-F345-BE36-FCD9F8C8FE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0493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pitchFamily="-1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BDF1C20-A47E-5C4A-8AA2-6FF145CB2CE8}" type="slidenum">
              <a:rPr lang="en-US" sz="1200"/>
              <a:pPr eaLnBrk="1" hangingPunct="1"/>
              <a:t>1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7E0F4F6-397A-DB4F-9975-11C0B1C4990A}" type="slidenum">
              <a:rPr lang="en-US" sz="1200"/>
              <a:pPr eaLnBrk="1" hangingPunct="1"/>
              <a:t>8</a:t>
            </a:fld>
            <a:endParaRPr 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71550"/>
            <a:ext cx="8228013" cy="1445419"/>
          </a:xfrm>
          <a:prstGeom prst="rect">
            <a:avLst/>
          </a:prstGeo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80982"/>
            <a:ext cx="8228013" cy="800100"/>
          </a:xfrm>
          <a:prstGeom prst="rect">
            <a:avLst/>
          </a:prstGeo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A24CD3-204F-4468-8EE4-28A6668D006A}" type="datetimeFigureOut">
              <a:rPr lang="en-US" smtClean="0"/>
              <a:pPr/>
              <a:t>6/25/14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B887A7B-5908-014F-8AAE-1F7362F76B68}" type="datetime1">
              <a:rPr lang="en-US" smtClean="0"/>
              <a:pPr>
                <a:defRPr/>
              </a:pPr>
              <a:t>6/25/14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0DE6FA7-0733-CE4A-A70B-A4ED66C227F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1"/>
            <a:ext cx="3509683" cy="1657350"/>
          </a:xfrm>
          <a:prstGeom prst="rect">
            <a:avLst/>
          </a:prstGeo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04788"/>
            <a:ext cx="3657600" cy="43898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6803"/>
            <a:ext cx="3509683" cy="25411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D619CB2-AE81-5D49-BD41-4CCAE826C5B0}" type="datetime1">
              <a:rPr lang="en-US" smtClean="0"/>
              <a:pPr>
                <a:defRPr/>
              </a:pPr>
              <a:t>6/25/14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E3E87A8-B380-BA47-8EA0-406CD7F68FD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6" y="285751"/>
            <a:ext cx="3635375" cy="1657350"/>
          </a:xfrm>
          <a:prstGeom prst="rect">
            <a:avLst/>
          </a:prstGeo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6" y="1986803"/>
            <a:ext cx="3635375" cy="2629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55B178-6897-C846-9FD7-FA8D0F21F626}" type="datetime1">
              <a:rPr lang="en-US" smtClean="0"/>
              <a:pPr>
                <a:defRPr/>
              </a:pPr>
              <a:t>6/25/14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D64EA03-BD01-1343-9DE1-19421FBE563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857250"/>
            <a:ext cx="4267200" cy="32004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6" y="285751"/>
            <a:ext cx="3635375" cy="1657350"/>
          </a:xfrm>
          <a:prstGeom prst="rect">
            <a:avLst/>
          </a:prstGeo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6" y="1986803"/>
            <a:ext cx="3635375" cy="2629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6/25/14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1943100"/>
            <a:ext cx="3505200" cy="26289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6" y="945357"/>
            <a:ext cx="1254125" cy="940594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6" y="571500"/>
            <a:ext cx="2092325" cy="1569244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926292"/>
            <a:ext cx="8228013" cy="2601656"/>
          </a:xfrm>
          <a:prstGeom prst="rect">
            <a:avLst/>
          </a:prstGeo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C80160F-568D-024F-8335-8BD058FDF1FA}" type="datetime1">
              <a:rPr lang="en-US" smtClean="0"/>
              <a:pPr>
                <a:defRPr/>
              </a:pPr>
              <a:t>6/25/14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9E950DD-CB45-0E45-A100-CB472775017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05979"/>
            <a:ext cx="1524000" cy="4388644"/>
          </a:xfrm>
          <a:prstGeom prst="rect">
            <a:avLst/>
          </a:prstGeo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12644"/>
            <a:ext cx="6019800" cy="4211732"/>
          </a:xfrm>
          <a:prstGeom prst="rect">
            <a:avLst/>
          </a:prstGeo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6FC90B1-2386-1D41-85B8-9347A4CBDACA}" type="datetime1">
              <a:rPr lang="en-US" smtClean="0"/>
              <a:pPr>
                <a:defRPr/>
              </a:pPr>
              <a:t>6/25/14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14CE5DB-8480-3D48-BBEA-756594F4CA7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6/25/14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077571"/>
            <a:ext cx="7662864" cy="2450377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C7A8030-0FD6-D246-9B42-DB45DC685505}" type="datetime1">
              <a:rPr lang="en-US" smtClean="0"/>
              <a:pPr>
                <a:defRPr/>
              </a:pPr>
              <a:t>6/25/14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187A894-7C5E-1340-A00F-FF4CD8D1F98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7521"/>
            <a:ext cx="6400800" cy="1021556"/>
          </a:xfrm>
          <a:prstGeom prst="rect">
            <a:avLst/>
          </a:prstGeo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2707272"/>
            <a:ext cx="5181601" cy="1125140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pPr/>
              <a:t>6/25/14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9000" y="4767263"/>
            <a:ext cx="1446213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E4AAA4-6363-4581-962D-1ACCC2D600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088356"/>
            <a:ext cx="3767328" cy="243959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088356"/>
            <a:ext cx="3767328" cy="243959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FA15492-5B9E-6F43-8E60-A4A9FD086FF3}" type="datetime1">
              <a:rPr lang="en-US" smtClean="0"/>
              <a:pPr>
                <a:defRPr/>
              </a:pPr>
              <a:t>6/25/14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47C364D-0116-D647-8F6F-5B1FB640FF9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674158"/>
            <a:ext cx="3767328" cy="5715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2370045"/>
            <a:ext cx="3767328" cy="216861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1674158"/>
            <a:ext cx="3767328" cy="5715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2370045"/>
            <a:ext cx="3767328" cy="216861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63C1875-5082-DB4F-A9B7-B8DACB88AD4E}" type="datetime1">
              <a:rPr lang="en-US" smtClean="0"/>
              <a:pPr>
                <a:defRPr/>
              </a:pPr>
              <a:t>6/25/14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3D352A9-19AB-784E-A79E-208455803D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088356"/>
            <a:ext cx="7656512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6/25/14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3372802"/>
            <a:ext cx="7656512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088356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6/25/14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3372802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088356"/>
            <a:ext cx="3767328" cy="243959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088356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6/25/14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3372802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088356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3372802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9B24F7-4F80-BE4A-B8A0-C30B09B13516}" type="datetime1">
              <a:rPr lang="en-US" smtClean="0"/>
              <a:pPr>
                <a:defRPr/>
              </a:pPr>
              <a:t>6/25/14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4371A92-273D-074E-8CC2-33EBC2DEBFC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503" r:id="rId1"/>
    <p:sldLayoutId id="2147485504" r:id="rId2"/>
    <p:sldLayoutId id="2147485505" r:id="rId3"/>
    <p:sldLayoutId id="2147485506" r:id="rId4"/>
    <p:sldLayoutId id="2147485507" r:id="rId5"/>
    <p:sldLayoutId id="2147485508" r:id="rId6"/>
    <p:sldLayoutId id="2147485509" r:id="rId7"/>
    <p:sldLayoutId id="2147485510" r:id="rId8"/>
    <p:sldLayoutId id="2147485511" r:id="rId9"/>
    <p:sldLayoutId id="2147485512" r:id="rId10"/>
    <p:sldLayoutId id="2147485513" r:id="rId11"/>
    <p:sldLayoutId id="2147485514" r:id="rId12"/>
    <p:sldLayoutId id="2147485515" r:id="rId13"/>
    <p:sldLayoutId id="2147485516" r:id="rId14"/>
    <p:sldLayoutId id="2147485517" r:id="rId15"/>
    <p:sldLayoutId id="2147485518" r:id="rId16"/>
  </p:sldLayoutIdLst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030" y="0"/>
            <a:ext cx="9221712" cy="51872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02513"/>
            <a:ext cx="9144000" cy="1102519"/>
          </a:xfrm>
          <a:ln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76200"/>
          </a:effectLst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b="1" i="1" dirty="0" smtClean="0"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Rockwell"/>
                <a:ea typeface="+mj-ea"/>
                <a:cs typeface="Rockwell"/>
              </a:rPr>
              <a:t>This Week </a:t>
            </a:r>
            <a:r>
              <a:rPr lang="en-US" sz="4400" b="1" i="1" normalizeH="1" dirty="0" smtClean="0"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Rockwell"/>
                <a:ea typeface="+mj-ea"/>
                <a:cs typeface="Rockwell"/>
              </a:rPr>
              <a:t>@</a:t>
            </a:r>
            <a:r>
              <a:rPr lang="en-US" sz="6600" b="1" i="1" dirty="0" smtClean="0"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Rockwell"/>
                <a:ea typeface="+mj-ea"/>
                <a:cs typeface="Rockwell"/>
              </a:rPr>
              <a:t> PPPL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338"/>
          <a:stretch/>
        </p:blipFill>
        <p:spPr bwMode="auto">
          <a:xfrm>
            <a:off x="758249" y="1742899"/>
            <a:ext cx="7634817" cy="1524372"/>
          </a:xfrm>
          <a:prstGeom prst="rect">
            <a:avLst/>
          </a:prstGeom>
          <a:noFill/>
          <a:ln>
            <a:noFill/>
          </a:ln>
          <a:effectLst>
            <a:outerShdw blurRad="50800" dist="114300" dir="2700000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53355" y="-237613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-36285" y="4551820"/>
            <a:ext cx="9144000" cy="673100"/>
          </a:xfrm>
          <a:prstGeom prst="rect">
            <a:avLst/>
          </a:prstGeom>
          <a:solidFill>
            <a:srgbClr val="CCFFCC">
              <a:alpha val="32000"/>
            </a:srgbClr>
          </a:soli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1600" b="1" i="1" dirty="0" smtClean="0">
                <a:ln w="22225" cmpd="sng">
                  <a:solidFill>
                    <a:schemeClr val="tx1">
                      <a:alpha val="0"/>
                    </a:schemeClr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29000"/>
                    </a:srgbClr>
                  </a:outerShdw>
                </a:effectLst>
                <a:latin typeface="Verdana"/>
                <a:cs typeface="Verdana"/>
              </a:rPr>
              <a:t>Brought to you by </a:t>
            </a:r>
            <a:r>
              <a:rPr lang="en-US" sz="1600" b="1" i="1" dirty="0">
                <a:ln w="22225" cmpd="sng">
                  <a:solidFill>
                    <a:schemeClr val="tx1">
                      <a:alpha val="0"/>
                    </a:schemeClr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29000"/>
                    </a:srgbClr>
                  </a:outerShdw>
                </a:effectLst>
                <a:latin typeface="Verdana"/>
                <a:cs typeface="Verdana"/>
              </a:rPr>
              <a:t>the PPPL Office of Communications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-12700" y="3867965"/>
            <a:ext cx="9156700" cy="800100"/>
          </a:xfrm>
          <a:noFill/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3975" dist="25400" dir="2700000" sx="101000" sy="101000" algn="tl" rotWithShape="0">
                    <a:srgbClr val="000000"/>
                  </a:outerShdw>
                </a:effectLst>
                <a:latin typeface="Rockwell"/>
                <a:cs typeface="Rockwell"/>
              </a:rPr>
              <a:t>June 23 - 27, 2014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53975" dist="25400" dir="2700000" sx="101000" sy="101000" algn="tl" rotWithShape="0">
                  <a:srgbClr val="000000"/>
                </a:outerShdw>
              </a:effectLst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406275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3867">
        <p14:prism/>
      </p:transition>
    </mc:Choice>
    <mc:Fallback xmlns="">
      <p:transition xmlns:p14="http://schemas.microsoft.com/office/powerpoint/2010/main" spd="slow" advClick="0" advTm="23867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4"/>
          <p:cNvSpPr>
            <a:spLocks noChangeArrowheads="1"/>
          </p:cNvSpPr>
          <p:nvPr/>
        </p:nvSpPr>
        <p:spPr bwMode="auto">
          <a:xfrm>
            <a:off x="8" y="3939793"/>
            <a:ext cx="914451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kern="500" spc="-100" dirty="0" smtClean="0">
                <a:ln w="63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/>
                <a:cs typeface="Arial Black"/>
              </a:rPr>
              <a:t>Wednesday, </a:t>
            </a:r>
            <a:r>
              <a:rPr lang="en-US" sz="3600" b="1" kern="500" spc="-100" smtClean="0">
                <a:ln w="63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/>
                <a:cs typeface="Arial Black"/>
              </a:rPr>
              <a:t>June 25</a:t>
            </a:r>
            <a:endParaRPr lang="en-US" sz="3600" b="1" kern="500" spc="-100" dirty="0">
              <a:ln w="6350">
                <a:solidFill>
                  <a:schemeClr val="tx1"/>
                </a:solidFill>
              </a:ln>
              <a:solidFill>
                <a:srgbClr val="FFFF00"/>
              </a:solidFill>
              <a:latin typeface="Arial Black"/>
              <a:cs typeface="Arial Black"/>
            </a:endParaRPr>
          </a:p>
          <a:p>
            <a:pPr algn="ctr">
              <a:defRPr/>
            </a:pPr>
            <a:r>
              <a:rPr lang="en-US" sz="1800" b="1" dirty="0" smtClean="0">
                <a:ln w="3175">
                  <a:noFill/>
                </a:ln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Bookman Old Style"/>
                <a:cs typeface="Bookman Old Style"/>
              </a:rPr>
              <a:t>4:15 p.m. </a:t>
            </a:r>
            <a:r>
              <a:rPr lang="en-US" sz="1800" dirty="0" smtClean="0">
                <a:ln w="3175">
                  <a:noFill/>
                </a:ln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Bookman Old Style"/>
                <a:cs typeface="Bookman Old Style"/>
              </a:rPr>
              <a:t>• </a:t>
            </a:r>
            <a:r>
              <a:rPr lang="en-US" sz="1800" b="1" dirty="0" smtClean="0">
                <a:ln w="3175">
                  <a:noFill/>
                </a:ln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Bookman Old Style"/>
                <a:cs typeface="Bookman Old Style"/>
              </a:rPr>
              <a:t>M.B.G. Auditorium</a:t>
            </a:r>
            <a:endParaRPr lang="en-US" sz="1800" b="1" dirty="0">
              <a:ln w="3175">
                <a:noFill/>
              </a:ln>
              <a:effectLst>
                <a:glow rad="101600">
                  <a:schemeClr val="bg1">
                    <a:alpha val="75000"/>
                  </a:schemeClr>
                </a:glow>
              </a:effectLst>
              <a:latin typeface="Bookman Old Style"/>
              <a:cs typeface="Bookman Old Style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104571" y="1893405"/>
            <a:ext cx="4922762" cy="1742015"/>
          </a:xfrm>
          <a:prstGeom prst="rect">
            <a:avLst/>
          </a:prstGeom>
          <a:solidFill>
            <a:schemeClr val="bg1">
              <a:alpha val="73000"/>
            </a:schemeClr>
          </a:solidFill>
          <a:ln w="28575" cmpd="sng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54864" rIns="0" bIns="146304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200" dirty="0">
                <a:solidFill>
                  <a:srgbClr val="3366FF"/>
                </a:solidFill>
                <a:latin typeface="Arial Black"/>
                <a:ea typeface="ＭＳ Ｐゴシック" pitchFamily="1" charset="-128"/>
                <a:cs typeface="Arial Black"/>
              </a:rPr>
              <a:t>Cosmic Microwave Background (CMB</a:t>
            </a:r>
            <a:r>
              <a:rPr lang="en-US" sz="3200" dirty="0" smtClean="0">
                <a:solidFill>
                  <a:srgbClr val="3366FF"/>
                </a:solidFill>
                <a:latin typeface="Arial Black"/>
                <a:ea typeface="ＭＳ Ｐゴシック" pitchFamily="1" charset="-128"/>
                <a:cs typeface="Arial Black"/>
              </a:rPr>
              <a:t>)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Arial Black"/>
                <a:ea typeface="ＭＳ Ｐゴシック" pitchFamily="1" charset="-128"/>
                <a:cs typeface="Arial Black"/>
              </a:rPr>
              <a:t>Dr. Renee </a:t>
            </a:r>
            <a:r>
              <a:rPr lang="en-US" sz="1400" dirty="0" err="1" smtClean="0">
                <a:latin typeface="Arial Black"/>
                <a:ea typeface="ＭＳ Ｐゴシック" pitchFamily="1" charset="-128"/>
                <a:cs typeface="Arial Black"/>
              </a:rPr>
              <a:t>Hlozek</a:t>
            </a:r>
            <a:endParaRPr lang="en-US" sz="1400" dirty="0" smtClean="0">
              <a:latin typeface="Arial Black"/>
              <a:ea typeface="ＭＳ Ｐゴシック" pitchFamily="1" charset="-128"/>
              <a:cs typeface="Arial Black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rgbClr val="010236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Princeton University</a:t>
            </a:r>
          </a:p>
        </p:txBody>
      </p:sp>
      <p:pic>
        <p:nvPicPr>
          <p:cNvPr id="3" name="Picture 2" descr="Colloquium.a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147" y="292100"/>
            <a:ext cx="7329706" cy="1208594"/>
          </a:xfrm>
          <a:prstGeom prst="rect">
            <a:avLst/>
          </a:prstGeom>
          <a:effectLst>
            <a:glow rad="381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396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7301">
        <p:push dir="u"/>
      </p:transition>
    </mc:Choice>
    <mc:Fallback xmlns="">
      <p:transition xmlns:p14="http://schemas.microsoft.com/office/powerpoint/2010/main" spd="slow" advClick="0" advTm="17301">
        <p:push dir="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ASA_HiddenUniverse_1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04" b="20354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 descr="spitzer:PPPL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" t="7046"/>
          <a:stretch/>
        </p:blipFill>
        <p:spPr>
          <a:xfrm>
            <a:off x="1115554" y="-696389"/>
            <a:ext cx="7029379" cy="8401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BW StellaratorSpitz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54" y="12635"/>
            <a:ext cx="6858000" cy="5156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" y="4169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6600"/>
                </a:solidFill>
                <a:latin typeface="Arial"/>
                <a:cs typeface="Arial"/>
              </a:rPr>
              <a:t>June 26, 1914 – June 26, 2014</a:t>
            </a:r>
            <a:endParaRPr lang="en-US" sz="1400" dirty="0">
              <a:solidFill>
                <a:srgbClr val="FF6600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4681835"/>
            <a:ext cx="914400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Black"/>
                <a:cs typeface="Arial Black"/>
              </a:rPr>
              <a:t>HAPPY </a:t>
            </a:r>
            <a:r>
              <a:rPr lang="en-US" dirty="0" smtClean="0">
                <a:solidFill>
                  <a:srgbClr val="FFFF00"/>
                </a:solidFill>
                <a:latin typeface="Arial Black"/>
                <a:cs typeface="Arial Black"/>
              </a:rPr>
              <a:t>100</a:t>
            </a:r>
            <a:r>
              <a:rPr lang="en-US" baseline="30000" dirty="0" smtClean="0">
                <a:solidFill>
                  <a:srgbClr val="FFFF00"/>
                </a:solidFill>
                <a:latin typeface="Arial Black"/>
                <a:cs typeface="Arial Black"/>
              </a:rPr>
              <a:t>th</a:t>
            </a:r>
            <a:r>
              <a:rPr lang="en-US" dirty="0" smtClean="0">
                <a:solidFill>
                  <a:srgbClr val="FFFF00"/>
                </a:solidFill>
                <a:latin typeface="Arial Black"/>
                <a:cs typeface="Arial Black"/>
              </a:rPr>
              <a:t> BIRTHDAY </a:t>
            </a:r>
            <a:r>
              <a:rPr lang="en-US" dirty="0" smtClean="0">
                <a:solidFill>
                  <a:schemeClr val="bg1"/>
                </a:solidFill>
                <a:latin typeface="Arial Black"/>
                <a:cs typeface="Arial Black"/>
              </a:rPr>
              <a:t>LYMAN SPITZER, JR.</a:t>
            </a:r>
            <a:endParaRPr lang="en-US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44690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7363">
        <p:push dir="u"/>
      </p:transition>
    </mc:Choice>
    <mc:Fallback xmlns="">
      <p:transition xmlns:p14="http://schemas.microsoft.com/office/powerpoint/2010/main" spd="slow" advClick="0" advTm="47363">
        <p:push dir="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8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3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9144000" cy="615553"/>
          </a:xfrm>
          <a:prstGeom prst="rect">
            <a:avLst/>
          </a:prstGeom>
          <a:solidFill>
            <a:srgbClr val="FF66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tIns="91440" bIns="91440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cs typeface="Arial Black"/>
              </a:rPr>
              <a:t>UPCOMING EVENTS</a:t>
            </a:r>
            <a:endParaRPr lang="en-US" sz="280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/>
              <a:cs typeface="Arial Black"/>
            </a:endParaRPr>
          </a:p>
        </p:txBody>
      </p:sp>
      <p:pic>
        <p:nvPicPr>
          <p:cNvPr id="11" name="Picture 10" descr="PPPL-LOGO-FNL-158-Y-GRADIENT-KW-LMC_TRANSPARENT.png"/>
          <p:cNvPicPr>
            <a:picLocks noChangeAspect="1"/>
          </p:cNvPicPr>
          <p:nvPr/>
        </p:nvPicPr>
        <p:blipFill rotWithShape="1">
          <a:blip r:embed="rId4" cstate="screen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9017" y="2940014"/>
            <a:ext cx="2112433" cy="21336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000" y="793750"/>
            <a:ext cx="2794000" cy="3327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399" y="754247"/>
            <a:ext cx="8375415" cy="4662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0"/>
              </a:spcBef>
              <a:spcAft>
                <a:spcPts val="600"/>
              </a:spcAft>
            </a:pPr>
            <a:r>
              <a:rPr lang="en-US" b="1" spc="40" dirty="0" smtClean="0">
                <a:solidFill>
                  <a:srgbClr val="1466C5"/>
                </a:solidFill>
                <a:latin typeface="Avenir Black"/>
                <a:cs typeface="Avenir Black"/>
              </a:rPr>
              <a:t>Mon. </a:t>
            </a:r>
            <a:r>
              <a:rPr lang="en-US" b="1" spc="40" dirty="0">
                <a:solidFill>
                  <a:srgbClr val="1466C5"/>
                </a:solidFill>
                <a:latin typeface="Avenir Black"/>
                <a:cs typeface="Avenir Black"/>
              </a:rPr>
              <a:t>– Fri., </a:t>
            </a:r>
            <a:r>
              <a:rPr lang="en-US" b="1" spc="40" dirty="0" smtClean="0">
                <a:solidFill>
                  <a:srgbClr val="1466C5"/>
                </a:solidFill>
                <a:latin typeface="Avenir Black"/>
                <a:cs typeface="Avenir Black"/>
              </a:rPr>
              <a:t>June 23-27 </a:t>
            </a:r>
            <a:endParaRPr lang="en-US" sz="1400" b="1" dirty="0">
              <a:solidFill>
                <a:srgbClr val="000000"/>
              </a:solidFill>
              <a:latin typeface="Avenir Black"/>
              <a:cs typeface="Avenir Black"/>
            </a:endParaRPr>
          </a:p>
          <a:p>
            <a:r>
              <a:rPr lang="en-US" sz="2200" b="1" baseline="30000" dirty="0">
                <a:latin typeface="Bookman Old Style"/>
              </a:rPr>
              <a:t>	</a:t>
            </a:r>
            <a:r>
              <a:rPr lang="en-US" sz="2200" b="1" baseline="30000" dirty="0" smtClean="0">
                <a:latin typeface="Bookman Old Style"/>
              </a:rPr>
              <a:t>Work Planning and Control System Review Team at PPPL</a:t>
            </a:r>
            <a:endParaRPr lang="en-US" sz="2200" b="1" baseline="30000" dirty="0">
              <a:latin typeface="Bookman Old Style"/>
            </a:endParaRPr>
          </a:p>
          <a:p>
            <a:r>
              <a:rPr lang="en-US" spc="40" dirty="0" smtClean="0">
                <a:solidFill>
                  <a:srgbClr val="1466C5"/>
                </a:solidFill>
                <a:latin typeface="Avenir Black"/>
                <a:cs typeface="Avenir Black"/>
              </a:rPr>
              <a:t>Wednesday, June 25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500" b="1" dirty="0" smtClean="0">
                <a:latin typeface="Bookman Old Style"/>
                <a:cs typeface="Bookman Old Style"/>
              </a:rPr>
              <a:t>PPPL </a:t>
            </a:r>
            <a:r>
              <a:rPr lang="en-US" sz="1500" b="1" dirty="0">
                <a:latin typeface="Bookman Old Style"/>
                <a:cs typeface="Bookman Old Style"/>
              </a:rPr>
              <a:t>Colloquium – </a:t>
            </a:r>
            <a:r>
              <a:rPr lang="en-US" sz="1400" b="1" dirty="0">
                <a:solidFill>
                  <a:srgbClr val="000000"/>
                </a:solidFill>
                <a:latin typeface="Gotham-Book"/>
                <a:cs typeface="Gotham-Book"/>
              </a:rPr>
              <a:t>4:15 p.m. – MBG Auditorium – “Cosmic Microwave </a:t>
            </a:r>
            <a:r>
              <a:rPr lang="en-US" sz="1400" b="1" dirty="0" smtClean="0">
                <a:solidFill>
                  <a:srgbClr val="000000"/>
                </a:solidFill>
                <a:latin typeface="Gotham-Book"/>
                <a:cs typeface="Gotham-Book"/>
              </a:rPr>
              <a:t>Background</a:t>
            </a:r>
            <a:r>
              <a:rPr lang="en-US" sz="1400" b="1" dirty="0" smtClean="0">
                <a:solidFill>
                  <a:srgbClr val="000000"/>
                </a:solidFill>
                <a:latin typeface="Gotham-Book"/>
                <a:cs typeface="Gotham-Book"/>
              </a:rPr>
              <a:t>”</a:t>
            </a:r>
          </a:p>
          <a:p>
            <a:r>
              <a:rPr lang="en-US" spc="40" dirty="0" smtClean="0">
                <a:solidFill>
                  <a:srgbClr val="1466C5"/>
                </a:solidFill>
                <a:latin typeface="Avenir Black"/>
                <a:cs typeface="Avenir Black"/>
              </a:rPr>
              <a:t>Thursday</a:t>
            </a:r>
            <a:r>
              <a:rPr lang="en-US" spc="40" dirty="0">
                <a:solidFill>
                  <a:srgbClr val="1466C5"/>
                </a:solidFill>
                <a:latin typeface="Avenir Black"/>
                <a:cs typeface="Avenir Black"/>
              </a:rPr>
              <a:t>, June </a:t>
            </a:r>
            <a:r>
              <a:rPr lang="en-US" spc="40" dirty="0" smtClean="0">
                <a:solidFill>
                  <a:srgbClr val="1466C5"/>
                </a:solidFill>
                <a:latin typeface="Avenir Black"/>
                <a:cs typeface="Avenir Black"/>
              </a:rPr>
              <a:t>26 </a:t>
            </a:r>
            <a:endParaRPr lang="en-US" spc="40" dirty="0">
              <a:solidFill>
                <a:srgbClr val="1466C5"/>
              </a:solidFill>
              <a:latin typeface="Avenir Black"/>
              <a:cs typeface="Avenir Black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500" b="1" dirty="0" smtClean="0">
                <a:latin typeface="Bookman Old Style"/>
                <a:cs typeface="Bookman Old Style"/>
              </a:rPr>
              <a:t>Happy 100</a:t>
            </a:r>
            <a:r>
              <a:rPr lang="en-US" sz="1500" b="1" baseline="30000" dirty="0" smtClean="0">
                <a:latin typeface="Bookman Old Style"/>
                <a:cs typeface="Bookman Old Style"/>
              </a:rPr>
              <a:t>th</a:t>
            </a:r>
            <a:r>
              <a:rPr lang="en-US" sz="1500" b="1" dirty="0" smtClean="0">
                <a:latin typeface="Bookman Old Style"/>
                <a:cs typeface="Bookman Old Style"/>
              </a:rPr>
              <a:t> Birthday Lyman Spitzer, Jr.</a:t>
            </a:r>
            <a:endParaRPr lang="en-US" sz="1400" b="1" dirty="0" smtClean="0">
              <a:solidFill>
                <a:srgbClr val="000000"/>
              </a:solidFill>
              <a:latin typeface="Gotham-Book"/>
              <a:cs typeface="Gotham-Book"/>
            </a:endParaRPr>
          </a:p>
          <a:p>
            <a:r>
              <a:rPr lang="en-US" spc="40" dirty="0" smtClean="0">
                <a:solidFill>
                  <a:srgbClr val="1466C5"/>
                </a:solidFill>
                <a:latin typeface="Avenir Black"/>
                <a:cs typeface="Avenir Black"/>
              </a:rPr>
              <a:t>Friday, July 4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500" b="1" dirty="0" smtClean="0">
                <a:latin typeface="Bookman Old Style"/>
                <a:cs typeface="Bookman Old Style"/>
              </a:rPr>
              <a:t>Lab </a:t>
            </a:r>
            <a:r>
              <a:rPr lang="en-US" sz="1500" b="1" dirty="0" smtClean="0">
                <a:latin typeface="Bookman Old Style"/>
                <a:cs typeface="Bookman Old Style"/>
              </a:rPr>
              <a:t>Closed </a:t>
            </a:r>
            <a:r>
              <a:rPr lang="en-US" sz="1500" b="1" dirty="0">
                <a:latin typeface="Bookman Old Style"/>
                <a:cs typeface="Bookman Old Style"/>
              </a:rPr>
              <a:t>– </a:t>
            </a:r>
            <a:r>
              <a:rPr lang="en-US" sz="1400" b="1" dirty="0" smtClean="0">
                <a:solidFill>
                  <a:srgbClr val="000000"/>
                </a:solidFill>
                <a:latin typeface="Gotham-Book"/>
                <a:cs typeface="Gotham-Book"/>
              </a:rPr>
              <a:t>Independence Day Holiday</a:t>
            </a:r>
            <a:endParaRPr lang="en-US" sz="1400" b="1" dirty="0">
              <a:solidFill>
                <a:srgbClr val="000000"/>
              </a:solidFill>
              <a:latin typeface="Gotham-Book"/>
              <a:cs typeface="Gotham-Book"/>
            </a:endParaRPr>
          </a:p>
          <a:p>
            <a:pPr marL="0" lvl="1">
              <a:spcBef>
                <a:spcPts val="0"/>
              </a:spcBef>
              <a:spcAft>
                <a:spcPts val="600"/>
              </a:spcAft>
            </a:pPr>
            <a:r>
              <a:rPr lang="en-US" spc="40" dirty="0" smtClean="0">
                <a:solidFill>
                  <a:srgbClr val="1466C5"/>
                </a:solidFill>
                <a:latin typeface="Avenir Black"/>
                <a:cs typeface="Avenir Black"/>
              </a:rPr>
              <a:t>Wed. – Fri., July 9-11 </a:t>
            </a:r>
            <a:endParaRPr lang="en-US" sz="1400" b="1" dirty="0" smtClean="0">
              <a:solidFill>
                <a:srgbClr val="000000"/>
              </a:solidFill>
              <a:latin typeface="Avenir Black"/>
              <a:cs typeface="Avenir Black"/>
            </a:endParaRPr>
          </a:p>
          <a:p>
            <a:r>
              <a:rPr lang="en-US" sz="2200" b="1" baseline="30000" dirty="0">
                <a:latin typeface="Bookman Old Style"/>
              </a:rPr>
              <a:t>	Disruption Theory </a:t>
            </a:r>
            <a:r>
              <a:rPr lang="en-US" sz="2200" b="1" baseline="30000" dirty="0" smtClean="0">
                <a:latin typeface="Bookman Old Style"/>
              </a:rPr>
              <a:t>Conference</a:t>
            </a:r>
          </a:p>
          <a:p>
            <a:r>
              <a:rPr lang="en-US" spc="40" dirty="0" smtClean="0">
                <a:solidFill>
                  <a:srgbClr val="1466C5"/>
                </a:solidFill>
                <a:latin typeface="Avenir Black"/>
                <a:cs typeface="Avenir Black"/>
              </a:rPr>
              <a:t>Friday</a:t>
            </a:r>
            <a:r>
              <a:rPr lang="en-US" spc="40" dirty="0">
                <a:solidFill>
                  <a:srgbClr val="1466C5"/>
                </a:solidFill>
                <a:latin typeface="Avenir Black"/>
                <a:cs typeface="Avenir Black"/>
              </a:rPr>
              <a:t>, </a:t>
            </a:r>
            <a:r>
              <a:rPr lang="en-US" spc="40" dirty="0" smtClean="0">
                <a:solidFill>
                  <a:srgbClr val="1466C5"/>
                </a:solidFill>
                <a:latin typeface="Avenir Black"/>
                <a:cs typeface="Avenir Black"/>
              </a:rPr>
              <a:t>August 8 </a:t>
            </a:r>
            <a:endParaRPr lang="en-US" spc="40" dirty="0">
              <a:solidFill>
                <a:srgbClr val="1466C5"/>
              </a:solidFill>
              <a:latin typeface="Avenir Black"/>
              <a:cs typeface="Avenir Black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500" b="1" dirty="0" smtClean="0">
                <a:latin typeface="Bookman Old Style"/>
                <a:cs typeface="Bookman Old Style"/>
              </a:rPr>
              <a:t>Annual PPPL </a:t>
            </a:r>
            <a:r>
              <a:rPr lang="en-US" sz="1500" b="1" dirty="0" err="1" smtClean="0">
                <a:latin typeface="Bookman Old Style"/>
                <a:cs typeface="Bookman Old Style"/>
              </a:rPr>
              <a:t>Bluefishing</a:t>
            </a:r>
            <a:r>
              <a:rPr lang="en-US" sz="1500" b="1" dirty="0" smtClean="0">
                <a:latin typeface="Bookman Old Style"/>
                <a:cs typeface="Bookman Old Style"/>
              </a:rPr>
              <a:t> Trip – </a:t>
            </a:r>
            <a:r>
              <a:rPr lang="en-US" sz="1400" b="1" dirty="0" smtClean="0">
                <a:solidFill>
                  <a:srgbClr val="000000"/>
                </a:solidFill>
                <a:latin typeface="Gotham-Book"/>
                <a:cs typeface="Gotham-Book"/>
              </a:rPr>
              <a:t>5 </a:t>
            </a:r>
            <a:r>
              <a:rPr lang="en-US" sz="1400" b="1" dirty="0">
                <a:solidFill>
                  <a:srgbClr val="000000"/>
                </a:solidFill>
                <a:latin typeface="Gotham-Book"/>
                <a:cs typeface="Gotham-Book"/>
              </a:rPr>
              <a:t>p.m. – </a:t>
            </a:r>
            <a:r>
              <a:rPr lang="en-US" sz="1400" b="1" dirty="0" smtClean="0">
                <a:solidFill>
                  <a:srgbClr val="000000"/>
                </a:solidFill>
                <a:latin typeface="Gotham-Book"/>
                <a:cs typeface="Gotham-Book"/>
              </a:rPr>
              <a:t>Belmar Marina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sz="2200" b="1" baseline="30000" dirty="0">
              <a:latin typeface="Bookman Old Style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sz="1400" b="1" dirty="0" smtClean="0">
              <a:solidFill>
                <a:srgbClr val="000000"/>
              </a:solidFill>
              <a:latin typeface="Gotham-Book"/>
              <a:cs typeface="Gotham-Book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108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2779">
        <p:wheel spokes="1"/>
      </p:transition>
    </mc:Choice>
    <mc:Fallback xmlns="">
      <p:transition xmlns:p14="http://schemas.microsoft.com/office/powerpoint/2010/main" spd="slow" advClick="0" advTm="52779">
        <p:wheel spokes="1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00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7000"/>
                            </p:stCondLst>
                            <p:childTnLst>
                              <p:par>
                                <p:cTn id="67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000"/>
                            </p:stCondLst>
                            <p:childTnLst>
                              <p:par>
                                <p:cTn id="72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versity Group_F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894" y="-19050"/>
            <a:ext cx="8144858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584196" y="4012379"/>
            <a:ext cx="8043335" cy="135421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91440" bIns="91440" rtlCol="0">
            <a:spAutoFit/>
          </a:bodyPr>
          <a:lstStyle/>
          <a:p>
            <a:pPr algn="ctr"/>
            <a:r>
              <a:rPr lang="en-US" sz="1800" b="1" i="1" dirty="0" smtClean="0">
                <a:solidFill>
                  <a:schemeClr val="bg2"/>
                </a:solidFill>
                <a:latin typeface="Bookman Old Style"/>
                <a:cs typeface="Bookman Old Style"/>
              </a:rPr>
              <a:t>The PPPL Diversity and </a:t>
            </a:r>
            <a:r>
              <a:rPr lang="en-US" sz="1800" b="1" i="1" dirty="0">
                <a:solidFill>
                  <a:schemeClr val="bg2"/>
                </a:solidFill>
                <a:latin typeface="Bookman Old Style"/>
                <a:cs typeface="Bookman Old Style"/>
              </a:rPr>
              <a:t>Inclusion Group </a:t>
            </a:r>
            <a:endParaRPr lang="en-US" sz="1800" b="1" i="1" dirty="0" smtClean="0">
              <a:solidFill>
                <a:schemeClr val="bg2"/>
              </a:solidFill>
              <a:latin typeface="Bookman Old Style"/>
              <a:cs typeface="Bookman Old Style"/>
            </a:endParaRPr>
          </a:p>
          <a:p>
            <a:r>
              <a:rPr lang="en-US" sz="1000" b="1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Front </a:t>
            </a:r>
            <a:r>
              <a:rPr lang="en-US" sz="1000" b="1" dirty="0">
                <a:solidFill>
                  <a:schemeClr val="bg1"/>
                </a:solidFill>
                <a:latin typeface="Bookman Old Style"/>
                <a:cs typeface="Bookman Old Style"/>
              </a:rPr>
              <a:t>row, </a:t>
            </a:r>
            <a:r>
              <a:rPr lang="en-US" sz="1000" b="1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left: </a:t>
            </a:r>
            <a:r>
              <a:rPr lang="en-US" sz="1000" b="1" dirty="0">
                <a:solidFill>
                  <a:schemeClr val="bg1"/>
                </a:solidFill>
                <a:latin typeface="Bookman Old Style"/>
                <a:cs typeface="Bookman Old Style"/>
              </a:rPr>
              <a:t>Bill Davis, Shannon Greco, Marisol </a:t>
            </a:r>
            <a:r>
              <a:rPr lang="en-US" sz="1000" b="1" dirty="0" err="1">
                <a:solidFill>
                  <a:schemeClr val="bg1"/>
                </a:solidFill>
                <a:latin typeface="Bookman Old Style"/>
                <a:cs typeface="Bookman Old Style"/>
              </a:rPr>
              <a:t>Ovalles</a:t>
            </a:r>
            <a:r>
              <a:rPr lang="en-US" sz="1000" b="1" dirty="0">
                <a:solidFill>
                  <a:schemeClr val="bg1"/>
                </a:solidFill>
                <a:latin typeface="Bookman Old Style"/>
                <a:cs typeface="Bookman Old Style"/>
              </a:rPr>
              <a:t>, </a:t>
            </a:r>
            <a:r>
              <a:rPr lang="en-US" sz="1000" b="1">
                <a:solidFill>
                  <a:schemeClr val="bg1"/>
                </a:solidFill>
                <a:latin typeface="Bookman Old Style"/>
                <a:cs typeface="Bookman Old Style"/>
              </a:rPr>
              <a:t>Michael </a:t>
            </a:r>
            <a:r>
              <a:rPr lang="en-US" sz="1000" b="1" smtClean="0">
                <a:solidFill>
                  <a:schemeClr val="bg1"/>
                </a:solidFill>
                <a:latin typeface="Bookman Old Style"/>
                <a:cs typeface="Bookman Old Style"/>
              </a:rPr>
              <a:t>Gonzalez</a:t>
            </a:r>
            <a:r>
              <a:rPr lang="en-US" sz="1000" b="1" dirty="0">
                <a:solidFill>
                  <a:schemeClr val="bg1"/>
                </a:solidFill>
                <a:latin typeface="Bookman Old Style"/>
                <a:cs typeface="Bookman Old Style"/>
              </a:rPr>
              <a:t>, and Andrea </a:t>
            </a:r>
            <a:r>
              <a:rPr lang="en-US" sz="1000" b="1" dirty="0" err="1">
                <a:solidFill>
                  <a:schemeClr val="bg1"/>
                </a:solidFill>
                <a:latin typeface="Bookman Old Style"/>
                <a:cs typeface="Bookman Old Style"/>
              </a:rPr>
              <a:t>Moten</a:t>
            </a:r>
            <a:r>
              <a:rPr lang="en-US" sz="1000" b="1" dirty="0">
                <a:solidFill>
                  <a:schemeClr val="bg1"/>
                </a:solidFill>
                <a:latin typeface="Bookman Old Style"/>
                <a:cs typeface="Bookman Old Style"/>
              </a:rPr>
              <a:t>, the group’s leader. Back row left to right: Luis Delgado-</a:t>
            </a:r>
            <a:r>
              <a:rPr lang="en-US" sz="1000" b="1" dirty="0" err="1">
                <a:solidFill>
                  <a:schemeClr val="bg1"/>
                </a:solidFill>
                <a:latin typeface="Bookman Old Style"/>
                <a:cs typeface="Bookman Old Style"/>
              </a:rPr>
              <a:t>Aparicio</a:t>
            </a:r>
            <a:r>
              <a:rPr lang="en-US" sz="1000" b="1" dirty="0">
                <a:solidFill>
                  <a:schemeClr val="bg1"/>
                </a:solidFill>
                <a:latin typeface="Bookman Old Style"/>
                <a:cs typeface="Bookman Old Style"/>
              </a:rPr>
              <a:t>, Barry </a:t>
            </a:r>
            <a:r>
              <a:rPr lang="en-US" sz="1000" b="1" dirty="0" err="1">
                <a:solidFill>
                  <a:schemeClr val="bg1"/>
                </a:solidFill>
                <a:latin typeface="Bookman Old Style"/>
                <a:cs typeface="Bookman Old Style"/>
              </a:rPr>
              <a:t>Jedic</a:t>
            </a:r>
            <a:r>
              <a:rPr lang="en-US" sz="1000" b="1" dirty="0">
                <a:solidFill>
                  <a:schemeClr val="bg1"/>
                </a:solidFill>
                <a:latin typeface="Bookman Old Style"/>
                <a:cs typeface="Bookman Old Style"/>
              </a:rPr>
              <a:t>, Jeanne Jackson </a:t>
            </a:r>
            <a:r>
              <a:rPr lang="en-US" sz="1000" b="1" dirty="0" err="1">
                <a:solidFill>
                  <a:schemeClr val="bg1"/>
                </a:solidFill>
                <a:latin typeface="Bookman Old Style"/>
                <a:cs typeface="Bookman Old Style"/>
              </a:rPr>
              <a:t>DeVoe</a:t>
            </a:r>
            <a:r>
              <a:rPr lang="en-US" sz="1000" b="1" dirty="0">
                <a:solidFill>
                  <a:schemeClr val="bg1"/>
                </a:solidFill>
                <a:latin typeface="Bookman Old Style"/>
                <a:cs typeface="Bookman Old Style"/>
              </a:rPr>
              <a:t>, Chandra Sanders, and Carol Ann Austin. </a:t>
            </a:r>
            <a:r>
              <a:rPr lang="en-US" sz="1000" b="1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Members </a:t>
            </a:r>
            <a:r>
              <a:rPr lang="en-US" sz="1000" b="1" dirty="0">
                <a:solidFill>
                  <a:schemeClr val="bg1"/>
                </a:solidFill>
                <a:latin typeface="Bookman Old Style"/>
                <a:cs typeface="Bookman Old Style"/>
              </a:rPr>
              <a:t>not </a:t>
            </a:r>
            <a:r>
              <a:rPr lang="en-US" sz="1000" b="1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pictured: </a:t>
            </a:r>
            <a:r>
              <a:rPr lang="en-US" sz="1000" b="1" dirty="0" err="1">
                <a:solidFill>
                  <a:schemeClr val="bg1"/>
                </a:solidFill>
                <a:latin typeface="Bookman Old Style"/>
                <a:cs typeface="Bookman Old Style"/>
              </a:rPr>
              <a:t>Neway</a:t>
            </a:r>
            <a:r>
              <a:rPr lang="en-US" sz="1000" b="1" dirty="0">
                <a:solidFill>
                  <a:schemeClr val="bg1"/>
                </a:solidFill>
                <a:latin typeface="Bookman Old Style"/>
                <a:cs typeface="Bookman Old Style"/>
              </a:rPr>
              <a:t> </a:t>
            </a:r>
            <a:r>
              <a:rPr lang="en-US" sz="1000" b="1" dirty="0" err="1">
                <a:solidFill>
                  <a:schemeClr val="bg1"/>
                </a:solidFill>
                <a:latin typeface="Bookman Old Style"/>
                <a:cs typeface="Bookman Old Style"/>
              </a:rPr>
              <a:t>Atnafu</a:t>
            </a:r>
            <a:r>
              <a:rPr lang="en-US" sz="1000" b="1" dirty="0">
                <a:solidFill>
                  <a:schemeClr val="bg1"/>
                </a:solidFill>
                <a:latin typeface="Bookman Old Style"/>
                <a:cs typeface="Bookman Old Style"/>
              </a:rPr>
              <a:t>, Hans Schneider, </a:t>
            </a:r>
            <a:r>
              <a:rPr lang="en-US" sz="1000" b="1" dirty="0" err="1">
                <a:solidFill>
                  <a:schemeClr val="bg1"/>
                </a:solidFill>
                <a:latin typeface="Bookman Old Style"/>
                <a:cs typeface="Bookman Old Style"/>
              </a:rPr>
              <a:t>Amitava</a:t>
            </a:r>
            <a:r>
              <a:rPr lang="en-US" sz="1000" b="1" dirty="0">
                <a:solidFill>
                  <a:schemeClr val="bg1"/>
                </a:solidFill>
                <a:latin typeface="Bookman Old Style"/>
                <a:cs typeface="Bookman Old Style"/>
              </a:rPr>
              <a:t> </a:t>
            </a:r>
            <a:r>
              <a:rPr lang="en-US" sz="1000" b="1" dirty="0" err="1">
                <a:solidFill>
                  <a:schemeClr val="bg1"/>
                </a:solidFill>
                <a:latin typeface="Bookman Old Style"/>
                <a:cs typeface="Bookman Old Style"/>
              </a:rPr>
              <a:t>Bhattacharjee</a:t>
            </a:r>
            <a:r>
              <a:rPr lang="en-US" sz="1000" b="1" dirty="0">
                <a:solidFill>
                  <a:schemeClr val="bg1"/>
                </a:solidFill>
                <a:latin typeface="Bookman Old Style"/>
                <a:cs typeface="Bookman Old Style"/>
              </a:rPr>
              <a:t>, Hutch Neilson and Patricia Bruno.</a:t>
            </a:r>
            <a:endParaRPr lang="en-US" sz="1000" b="1" dirty="0" smtClean="0">
              <a:solidFill>
                <a:schemeClr val="bg1"/>
              </a:solidFill>
              <a:latin typeface="Bookman Old Style"/>
              <a:cs typeface="Bookman Old Style"/>
            </a:endParaRPr>
          </a:p>
          <a:p>
            <a:pPr algn="ctr"/>
            <a:endParaRPr lang="en-US" sz="1800" b="1" i="1" dirty="0">
              <a:solidFill>
                <a:schemeClr val="bg2"/>
              </a:solidFill>
              <a:latin typeface="Bookman Old Style"/>
              <a:cs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206169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7363">
        <p:circle/>
      </p:transition>
    </mc:Choice>
    <mc:Fallback xmlns="">
      <p:transition xmlns:p14="http://schemas.microsoft.com/office/powerpoint/2010/main" spd="slow" advClick="0" advTm="47363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91" t="6278" r="3492" b="3575"/>
          <a:stretch/>
        </p:blipFill>
        <p:spPr>
          <a:xfrm>
            <a:off x="262469" y="-5909497"/>
            <a:ext cx="8606561" cy="1109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80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7363">
        <p:push dir="u"/>
      </p:transition>
    </mc:Choice>
    <mc:Fallback xmlns="">
      <p:transition xmlns:p14="http://schemas.microsoft.com/office/powerpoint/2010/main" spd="slow" advClick="0" advTm="47363">
        <p:push dir="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2337" y="-59267"/>
            <a:ext cx="9220200" cy="521123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422400" y="736599"/>
            <a:ext cx="6366933" cy="2931754"/>
            <a:chOff x="1422400" y="736599"/>
            <a:chExt cx="6366933" cy="293175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589"/>
            <a:stretch/>
          </p:blipFill>
          <p:spPr>
            <a:xfrm>
              <a:off x="2116667" y="736599"/>
              <a:ext cx="4925307" cy="26047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1422400" y="2898912"/>
              <a:ext cx="6366933" cy="76944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FF2B"/>
                  </a:solidFill>
                  <a:latin typeface="Krazy Kracks NF"/>
                  <a:cs typeface="Krazy Kracks NF"/>
                </a:rPr>
                <a:t>Aboard the 8</a:t>
              </a:r>
              <a:r>
                <a:rPr lang="en-US" dirty="0" smtClean="0">
                  <a:solidFill>
                    <a:srgbClr val="FFFF2B"/>
                  </a:solidFill>
                  <a:latin typeface="Krazy Kracks NF"/>
                  <a:cs typeface="Krazy Kracks NF"/>
                </a:rPr>
                <a:t>0</a:t>
              </a:r>
              <a:r>
                <a:rPr lang="en-US" dirty="0">
                  <a:solidFill>
                    <a:srgbClr val="FFFF2B"/>
                  </a:solidFill>
                  <a:latin typeface="Krazy Kracks NF"/>
                  <a:cs typeface="Krazy Kracks NF"/>
                </a:rPr>
                <a:t>’ </a:t>
              </a:r>
              <a:r>
                <a:rPr lang="en-US" dirty="0" smtClean="0">
                  <a:solidFill>
                    <a:srgbClr val="FFFF2B"/>
                  </a:solidFill>
                  <a:latin typeface="Krazy Kracks NF"/>
                  <a:cs typeface="Krazy Kracks NF"/>
                </a:rPr>
                <a:t>Suzie Girl</a:t>
              </a:r>
              <a:endParaRPr lang="en-US" dirty="0">
                <a:solidFill>
                  <a:srgbClr val="FFFF2B"/>
                </a:solidFill>
                <a:latin typeface="Krazy Kracks NF"/>
                <a:cs typeface="Krazy Kracks NF"/>
              </a:endParaRPr>
            </a:p>
            <a:p>
              <a:pPr algn="ctr"/>
              <a:endParaRPr lang="en-US" sz="2000" i="1" dirty="0">
                <a:solidFill>
                  <a:srgbClr val="FFFF2B"/>
                </a:solidFill>
                <a:latin typeface="Krazy Kracks NF"/>
                <a:cs typeface="Krazy Kracks NF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-42337" y="3341326"/>
            <a:ext cx="9220200" cy="18158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Departure: 5 p.m. SHARP!!</a:t>
            </a:r>
            <a:r>
              <a:rPr lang="en-US" sz="1800" b="1" dirty="0" smtClean="0">
                <a:solidFill>
                  <a:schemeClr val="bg1"/>
                </a:solidFill>
              </a:rPr>
              <a:t>!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smtClean="0">
                <a:solidFill>
                  <a:schemeClr val="bg1"/>
                </a:solidFill>
              </a:rPr>
              <a:t>Belmar </a:t>
            </a:r>
            <a:r>
              <a:rPr lang="en-US" sz="1800" b="1" dirty="0">
                <a:solidFill>
                  <a:schemeClr val="bg1"/>
                </a:solidFill>
              </a:rPr>
              <a:t>Marina, </a:t>
            </a:r>
            <a:r>
              <a:rPr lang="pl-PL" sz="1800" b="1" dirty="0" err="1" smtClean="0">
                <a:solidFill>
                  <a:schemeClr val="bg1"/>
                </a:solidFill>
              </a:rPr>
              <a:t>Hwy</a:t>
            </a:r>
            <a:r>
              <a:rPr lang="pl-PL" sz="1800" b="1" dirty="0">
                <a:solidFill>
                  <a:schemeClr val="bg1"/>
                </a:solidFill>
              </a:rPr>
              <a:t>. 35, </a:t>
            </a:r>
            <a:r>
              <a:rPr lang="pl-PL" sz="1800" b="1" dirty="0" err="1">
                <a:solidFill>
                  <a:schemeClr val="bg1"/>
                </a:solidFill>
              </a:rPr>
              <a:t>Belmar</a:t>
            </a:r>
            <a:r>
              <a:rPr lang="pl-PL" sz="1800" b="1" dirty="0">
                <a:solidFill>
                  <a:schemeClr val="bg1"/>
                </a:solidFill>
              </a:rPr>
              <a:t>, N.J.</a:t>
            </a:r>
          </a:p>
          <a:p>
            <a:pPr algn="ctr">
              <a:spcAft>
                <a:spcPts val="600"/>
              </a:spcAft>
            </a:pPr>
            <a:r>
              <a:rPr lang="pl-PL" sz="1600" dirty="0" err="1">
                <a:solidFill>
                  <a:schemeClr val="bg1"/>
                </a:solidFill>
              </a:rPr>
              <a:t>Cost</a:t>
            </a:r>
            <a:r>
              <a:rPr lang="pl-PL" sz="1600" dirty="0">
                <a:solidFill>
                  <a:schemeClr val="bg1"/>
                </a:solidFill>
              </a:rPr>
              <a:t>: $</a:t>
            </a:r>
            <a:r>
              <a:rPr lang="pl-PL" sz="1800" dirty="0">
                <a:solidFill>
                  <a:schemeClr val="bg1"/>
                </a:solidFill>
              </a:rPr>
              <a:t>75 per </a:t>
            </a:r>
            <a:r>
              <a:rPr lang="pl-PL" sz="1800" dirty="0" smtClean="0">
                <a:solidFill>
                  <a:schemeClr val="bg1"/>
                </a:solidFill>
              </a:rPr>
              <a:t>person.  </a:t>
            </a:r>
            <a:r>
              <a:rPr lang="pl-PL" sz="1800" dirty="0" err="1">
                <a:solidFill>
                  <a:schemeClr val="bg1"/>
                </a:solidFill>
              </a:rPr>
              <a:t>All</a:t>
            </a:r>
            <a:r>
              <a:rPr lang="pl-PL" sz="1800" dirty="0">
                <a:solidFill>
                  <a:schemeClr val="bg1"/>
                </a:solidFill>
              </a:rPr>
              <a:t> </a:t>
            </a:r>
            <a:r>
              <a:rPr lang="pl-PL" sz="1800" dirty="0" smtClean="0">
                <a:solidFill>
                  <a:schemeClr val="bg1"/>
                </a:solidFill>
              </a:rPr>
              <a:t>inclusive. Money </a:t>
            </a:r>
            <a:r>
              <a:rPr lang="pl-PL" sz="1800" dirty="0" err="1">
                <a:solidFill>
                  <a:schemeClr val="bg1"/>
                </a:solidFill>
              </a:rPr>
              <a:t>due</a:t>
            </a:r>
            <a:r>
              <a:rPr lang="pl-PL" sz="1800" dirty="0">
                <a:solidFill>
                  <a:schemeClr val="bg1"/>
                </a:solidFill>
              </a:rPr>
              <a:t> by </a:t>
            </a:r>
            <a:r>
              <a:rPr lang="pl-PL" sz="1800" dirty="0" err="1">
                <a:solidFill>
                  <a:schemeClr val="bg1"/>
                </a:solidFill>
              </a:rPr>
              <a:t>July</a:t>
            </a:r>
            <a:r>
              <a:rPr lang="pl-PL" sz="1800" dirty="0">
                <a:solidFill>
                  <a:schemeClr val="bg1"/>
                </a:solidFill>
              </a:rPr>
              <a:t> </a:t>
            </a:r>
            <a:r>
              <a:rPr lang="pl-PL" sz="1800" dirty="0" smtClean="0">
                <a:solidFill>
                  <a:schemeClr val="bg1"/>
                </a:solidFill>
              </a:rPr>
              <a:t>25. </a:t>
            </a:r>
            <a:r>
              <a:rPr lang="pl-PL" sz="1800" dirty="0">
                <a:solidFill>
                  <a:schemeClr val="bg1"/>
                </a:solidFill>
              </a:rPr>
              <a:t>NO REFUNDS.</a:t>
            </a:r>
          </a:p>
          <a:p>
            <a:pPr algn="ctr"/>
            <a:r>
              <a:rPr lang="pl-PL" sz="1800" i="1" dirty="0" err="1" smtClean="0">
                <a:solidFill>
                  <a:srgbClr val="FFFF2B"/>
                </a:solidFill>
              </a:rPr>
              <a:t>Cost</a:t>
            </a:r>
            <a:r>
              <a:rPr lang="pl-PL" sz="1800" i="1" dirty="0" smtClean="0">
                <a:solidFill>
                  <a:srgbClr val="FFFF2B"/>
                </a:solidFill>
              </a:rPr>
              <a:t> </a:t>
            </a:r>
            <a:r>
              <a:rPr lang="pl-PL" sz="1800" i="1" dirty="0" err="1">
                <a:solidFill>
                  <a:srgbClr val="FFFF2B"/>
                </a:solidFill>
              </a:rPr>
              <a:t>includes</a:t>
            </a:r>
            <a:r>
              <a:rPr lang="pl-PL" sz="1800" i="1" dirty="0">
                <a:solidFill>
                  <a:srgbClr val="FFFF2B"/>
                </a:solidFill>
              </a:rPr>
              <a:t> </a:t>
            </a:r>
            <a:r>
              <a:rPr lang="pl-PL" sz="1800" i="1" dirty="0" err="1">
                <a:solidFill>
                  <a:srgbClr val="FFFF2B"/>
                </a:solidFill>
              </a:rPr>
              <a:t>everything</a:t>
            </a:r>
            <a:r>
              <a:rPr lang="pl-PL" sz="1800" i="1" dirty="0">
                <a:solidFill>
                  <a:srgbClr val="FFFF2B"/>
                </a:solidFill>
              </a:rPr>
              <a:t>. </a:t>
            </a:r>
            <a:r>
              <a:rPr lang="pl-PL" sz="1800" i="1" dirty="0" err="1" smtClean="0">
                <a:solidFill>
                  <a:srgbClr val="FFFF2B"/>
                </a:solidFill>
              </a:rPr>
              <a:t>Rods</a:t>
            </a:r>
            <a:r>
              <a:rPr lang="pl-PL" sz="1800" i="1" dirty="0">
                <a:solidFill>
                  <a:srgbClr val="FFFF2B"/>
                </a:solidFill>
              </a:rPr>
              <a:t>, </a:t>
            </a:r>
            <a:r>
              <a:rPr lang="pl-PL" sz="1800" i="1" dirty="0" err="1">
                <a:solidFill>
                  <a:srgbClr val="FFFF2B"/>
                </a:solidFill>
              </a:rPr>
              <a:t>bait</a:t>
            </a:r>
            <a:r>
              <a:rPr lang="pl-PL" sz="1800" i="1" dirty="0">
                <a:solidFill>
                  <a:srgbClr val="FFFF2B"/>
                </a:solidFill>
              </a:rPr>
              <a:t>, </a:t>
            </a:r>
            <a:r>
              <a:rPr lang="pl-PL" sz="1800" i="1" dirty="0" err="1">
                <a:solidFill>
                  <a:srgbClr val="FFFF2B"/>
                </a:solidFill>
              </a:rPr>
              <a:t>fish</a:t>
            </a:r>
            <a:r>
              <a:rPr lang="pl-PL" sz="1800" i="1" dirty="0">
                <a:solidFill>
                  <a:srgbClr val="FFFF2B"/>
                </a:solidFill>
              </a:rPr>
              <a:t> </a:t>
            </a:r>
            <a:r>
              <a:rPr lang="pl-PL" sz="1800" i="1" dirty="0" err="1">
                <a:solidFill>
                  <a:srgbClr val="FFFF2B"/>
                </a:solidFill>
              </a:rPr>
              <a:t>cleaning</a:t>
            </a:r>
            <a:r>
              <a:rPr lang="pl-PL" sz="1800" i="1" dirty="0">
                <a:solidFill>
                  <a:srgbClr val="FFFF2B"/>
                </a:solidFill>
              </a:rPr>
              <a:t>, food, </a:t>
            </a:r>
            <a:r>
              <a:rPr lang="pl-PL" sz="1800" i="1" dirty="0" err="1" smtClean="0">
                <a:solidFill>
                  <a:srgbClr val="FFFF2B"/>
                </a:solidFill>
              </a:rPr>
              <a:t>beverages</a:t>
            </a:r>
            <a:r>
              <a:rPr lang="pl-PL" sz="1800" i="1" dirty="0" smtClean="0">
                <a:solidFill>
                  <a:srgbClr val="FFFF2B"/>
                </a:solidFill>
              </a:rPr>
              <a:t>, </a:t>
            </a:r>
            <a:r>
              <a:rPr lang="pl-PL" sz="1800" i="1" dirty="0" err="1" smtClean="0">
                <a:solidFill>
                  <a:srgbClr val="FFFF2B"/>
                </a:solidFill>
              </a:rPr>
              <a:t>prizes</a:t>
            </a:r>
            <a:r>
              <a:rPr lang="pl-PL" sz="1800" i="1" dirty="0" smtClean="0">
                <a:solidFill>
                  <a:srgbClr val="FFFF2B"/>
                </a:solidFill>
              </a:rPr>
              <a:t>, </a:t>
            </a:r>
            <a:r>
              <a:rPr lang="pl-PL" sz="1800" i="1" dirty="0">
                <a:solidFill>
                  <a:srgbClr val="FFFF2B"/>
                </a:solidFill>
              </a:rPr>
              <a:t>etc. </a:t>
            </a:r>
          </a:p>
          <a:p>
            <a:pPr algn="ctr">
              <a:spcAft>
                <a:spcPts val="600"/>
              </a:spcAft>
            </a:pPr>
            <a:r>
              <a:rPr lang="pl-PL" sz="1800" b="1" i="1" u="sng" cap="all" dirty="0" err="1">
                <a:solidFill>
                  <a:srgbClr val="CCFFCC"/>
                </a:solidFill>
              </a:rPr>
              <a:t>All</a:t>
            </a:r>
            <a:r>
              <a:rPr lang="pl-PL" sz="1800" b="1" i="1" u="sng" cap="all" dirty="0">
                <a:solidFill>
                  <a:srgbClr val="CCFFCC"/>
                </a:solidFill>
              </a:rPr>
              <a:t> </a:t>
            </a:r>
            <a:r>
              <a:rPr lang="pl-PL" sz="1800" b="1" i="1" u="sng" cap="all" dirty="0" err="1">
                <a:solidFill>
                  <a:srgbClr val="CCFFCC"/>
                </a:solidFill>
              </a:rPr>
              <a:t>you</a:t>
            </a:r>
            <a:r>
              <a:rPr lang="pl-PL" sz="1800" b="1" i="1" u="sng" cap="all" dirty="0">
                <a:solidFill>
                  <a:srgbClr val="CCFFCC"/>
                </a:solidFill>
              </a:rPr>
              <a:t> </a:t>
            </a:r>
            <a:r>
              <a:rPr lang="pl-PL" sz="1800" b="1" i="1" u="sng" cap="all" dirty="0" err="1">
                <a:solidFill>
                  <a:srgbClr val="CCFFCC"/>
                </a:solidFill>
              </a:rPr>
              <a:t>need</a:t>
            </a:r>
            <a:r>
              <a:rPr lang="pl-PL" sz="1800" b="1" i="1" u="sng" cap="all" dirty="0">
                <a:solidFill>
                  <a:srgbClr val="CCFFCC"/>
                </a:solidFill>
              </a:rPr>
              <a:t> to do </a:t>
            </a:r>
            <a:r>
              <a:rPr lang="pl-PL" sz="1800" b="1" i="1" u="sng" cap="all" dirty="0" err="1">
                <a:solidFill>
                  <a:srgbClr val="CCFFCC"/>
                </a:solidFill>
              </a:rPr>
              <a:t>is</a:t>
            </a:r>
            <a:r>
              <a:rPr lang="pl-PL" sz="1800" b="1" i="1" u="sng" cap="all" dirty="0">
                <a:solidFill>
                  <a:srgbClr val="CCFFCC"/>
                </a:solidFill>
              </a:rPr>
              <a:t> show </a:t>
            </a:r>
            <a:r>
              <a:rPr lang="pl-PL" sz="1800" b="1" i="1" u="sng" cap="all" dirty="0" err="1">
                <a:solidFill>
                  <a:srgbClr val="CCFFCC"/>
                </a:solidFill>
              </a:rPr>
              <a:t>up</a:t>
            </a:r>
            <a:r>
              <a:rPr lang="pl-PL" sz="1800" b="1" i="1" u="sng" cap="all" dirty="0">
                <a:solidFill>
                  <a:srgbClr val="CCFFCC"/>
                </a:solidFill>
              </a:rPr>
              <a:t>!</a:t>
            </a:r>
          </a:p>
          <a:p>
            <a:pPr algn="ctr"/>
            <a:r>
              <a:rPr lang="pl-PL" sz="1400" b="1" dirty="0" err="1" smtClean="0">
                <a:solidFill>
                  <a:schemeClr val="bg1"/>
                </a:solidFill>
              </a:rPr>
              <a:t>Contact</a:t>
            </a:r>
            <a:r>
              <a:rPr lang="pl-PL" sz="1400" b="1" dirty="0" smtClean="0">
                <a:solidFill>
                  <a:schemeClr val="bg1"/>
                </a:solidFill>
              </a:rPr>
              <a:t> </a:t>
            </a:r>
            <a:r>
              <a:rPr lang="pl-PL" sz="1400" b="1" dirty="0" smtClean="0">
                <a:solidFill>
                  <a:srgbClr val="FFFF2B"/>
                </a:solidFill>
              </a:rPr>
              <a:t>ANDY CARPE </a:t>
            </a:r>
            <a:r>
              <a:rPr lang="pl-PL" sz="1400" b="1" dirty="0" err="1">
                <a:solidFill>
                  <a:schemeClr val="bg1"/>
                </a:solidFill>
              </a:rPr>
              <a:t>ext</a:t>
            </a:r>
            <a:r>
              <a:rPr lang="pl-PL" sz="1400" b="1" dirty="0">
                <a:solidFill>
                  <a:schemeClr val="bg1"/>
                </a:solidFill>
              </a:rPr>
              <a:t>. 2118 </a:t>
            </a:r>
            <a:r>
              <a:rPr lang="pl-PL" sz="1400" b="1" dirty="0" err="1">
                <a:solidFill>
                  <a:schemeClr val="bg1"/>
                </a:solidFill>
              </a:rPr>
              <a:t>acarpe</a:t>
            </a:r>
            <a:r>
              <a:rPr lang="pl-PL" sz="1400" b="1" dirty="0" err="1" smtClean="0">
                <a:solidFill>
                  <a:schemeClr val="bg1"/>
                </a:solidFill>
              </a:rPr>
              <a:t>@</a:t>
            </a:r>
            <a:r>
              <a:rPr lang="pl-PL" sz="1400" b="1" dirty="0" err="1" smtClean="0">
                <a:solidFill>
                  <a:srgbClr val="FFFFFF"/>
                </a:solidFill>
              </a:rPr>
              <a:t>pppl.gov</a:t>
            </a:r>
            <a:r>
              <a:rPr lang="pl-PL" sz="1400" b="1" dirty="0">
                <a:solidFill>
                  <a:srgbClr val="FFFFFF"/>
                </a:solidFill>
              </a:rPr>
              <a:t> </a:t>
            </a:r>
            <a:r>
              <a:rPr lang="pl-PL" sz="1400" b="1" dirty="0" err="1" smtClean="0">
                <a:solidFill>
                  <a:srgbClr val="FFFFFF"/>
                </a:solidFill>
              </a:rPr>
              <a:t>or</a:t>
            </a:r>
            <a:r>
              <a:rPr lang="pl-PL" sz="1400" b="1" dirty="0" smtClean="0">
                <a:solidFill>
                  <a:srgbClr val="FFFFFF"/>
                </a:solidFill>
              </a:rPr>
              <a:t> </a:t>
            </a:r>
            <a:r>
              <a:rPr lang="pl-PL" sz="1400" b="1" dirty="0" smtClean="0">
                <a:solidFill>
                  <a:srgbClr val="FFFF2B"/>
                </a:solidFill>
              </a:rPr>
              <a:t>BOB TUCKER JR. </a:t>
            </a:r>
            <a:r>
              <a:rPr lang="pl-PL" sz="1400" b="1" dirty="0" err="1">
                <a:solidFill>
                  <a:srgbClr val="FFFFFF"/>
                </a:solidFill>
              </a:rPr>
              <a:t>ext</a:t>
            </a:r>
            <a:r>
              <a:rPr lang="pl-PL" sz="1400" b="1" dirty="0">
                <a:solidFill>
                  <a:srgbClr val="FFFFFF"/>
                </a:solidFill>
              </a:rPr>
              <a:t>. 3190 </a:t>
            </a:r>
            <a:r>
              <a:rPr lang="pl-PL" sz="1400" b="1" dirty="0" err="1">
                <a:solidFill>
                  <a:srgbClr val="FFFFFF"/>
                </a:solidFill>
              </a:rPr>
              <a:t>rltucker@pppl.gov</a:t>
            </a:r>
            <a:endParaRPr lang="pl-PL" sz="1400" b="1" dirty="0">
              <a:solidFill>
                <a:srgbClr val="FFFFFF"/>
              </a:solidFill>
            </a:endParaRPr>
          </a:p>
          <a:p>
            <a:pPr algn="ctr"/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-25408"/>
            <a:ext cx="8763000" cy="120032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rgbClr val="FFFF2B"/>
                </a:solidFill>
                <a:latin typeface="Cooper Black"/>
                <a:cs typeface="Cooper Black"/>
              </a:rPr>
              <a:t>2014 </a:t>
            </a:r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rgbClr val="FFFF2B"/>
                </a:solidFill>
                <a:latin typeface="Cooper Black"/>
                <a:cs typeface="Cooper Black"/>
              </a:rPr>
              <a:t>PPPL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solidFill>
                  <a:srgbClr val="FFFF2B"/>
                </a:solidFill>
                <a:latin typeface="Cooper Black"/>
                <a:cs typeface="Cooper Black"/>
              </a:rPr>
              <a:t>Bluefishing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rgbClr val="FFFF2B"/>
                </a:solidFill>
                <a:latin typeface="Cooper Black"/>
                <a:cs typeface="Cooper Black"/>
              </a:rPr>
              <a:t> Trip</a:t>
            </a:r>
          </a:p>
          <a:p>
            <a:pPr algn="ctr"/>
            <a:r>
              <a:rPr lang="en-US" sz="2800" dirty="0" smtClean="0">
                <a:solidFill>
                  <a:srgbClr val="C41D24"/>
                </a:solidFill>
                <a:latin typeface="Cooper Black"/>
                <a:cs typeface="Cooper Black"/>
              </a:rPr>
              <a:t>FRIDAY, AUGUST 8</a:t>
            </a:r>
          </a:p>
        </p:txBody>
      </p:sp>
    </p:spTree>
    <p:extLst>
      <p:ext uri="{BB962C8B-B14F-4D97-AF65-F5344CB8AC3E}">
        <p14:creationId xmlns:p14="http://schemas.microsoft.com/office/powerpoint/2010/main" val="416817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4001">
        <p14:ripple/>
      </p:transition>
    </mc:Choice>
    <mc:Fallback xmlns="">
      <p:transition xmlns:p14="http://schemas.microsoft.com/office/powerpoint/2010/main" spd="slow" advTm="34001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4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2514">
        <p:split orient="vert"/>
      </p:transition>
    </mc:Choice>
    <mc:Fallback xmlns="">
      <p:transition xmlns:p14="http://schemas.microsoft.com/office/powerpoint/2010/main" spd="slow" advClick="0" advTm="32514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3.6|8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140675</TotalTime>
  <Words>252</Words>
  <Application>Microsoft Macintosh PowerPoint</Application>
  <PresentationFormat>On-screen Show (16:9)</PresentationFormat>
  <Paragraphs>35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Genesis</vt:lpstr>
      <vt:lpstr>This Week @ PPPL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Princeton Plasma Physics Lab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Week @ PPPL</dc:title>
  <dc:subject/>
  <dc:creator>Gregory J. Czechowicz</dc:creator>
  <cp:keywords/>
  <dc:description/>
  <cp:lastModifiedBy>Gregory J. Czechowicz</cp:lastModifiedBy>
  <cp:revision>2241</cp:revision>
  <cp:lastPrinted>2012-11-12T18:02:51Z</cp:lastPrinted>
  <dcterms:created xsi:type="dcterms:W3CDTF">2012-10-22T15:52:33Z</dcterms:created>
  <dcterms:modified xsi:type="dcterms:W3CDTF">2014-06-25T12:54:52Z</dcterms:modified>
  <cp:category/>
</cp:coreProperties>
</file>