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02" r:id="rId1"/>
  </p:sldMasterIdLst>
  <p:notesMasterIdLst>
    <p:notesMasterId r:id="rId12"/>
  </p:notesMasterIdLst>
  <p:handoutMasterIdLst>
    <p:handoutMasterId r:id="rId13"/>
  </p:handoutMasterIdLst>
  <p:sldIdLst>
    <p:sldId id="256" r:id="rId2"/>
    <p:sldId id="389" r:id="rId3"/>
    <p:sldId id="398" r:id="rId4"/>
    <p:sldId id="402" r:id="rId5"/>
    <p:sldId id="403" r:id="rId6"/>
    <p:sldId id="404" r:id="rId7"/>
    <p:sldId id="405" r:id="rId8"/>
    <p:sldId id="401" r:id="rId9"/>
    <p:sldId id="406" r:id="rId10"/>
    <p:sldId id="340" r:id="rId1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2D2"/>
    <a:srgbClr val="009FDF"/>
    <a:srgbClr val="0080DF"/>
    <a:srgbClr val="FFFFF7"/>
    <a:srgbClr val="FFCE00"/>
    <a:srgbClr val="FFFF99"/>
    <a:srgbClr val="FFFF2B"/>
    <a:srgbClr val="005200"/>
    <a:srgbClr val="009297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8" autoAdjust="0"/>
    <p:restoredTop sz="99224" autoAdjust="0"/>
  </p:normalViewPr>
  <p:slideViewPr>
    <p:cSldViewPr snapToGrid="0" snapToObjects="1">
      <p:cViewPr>
        <p:scale>
          <a:sx n="150" d="100"/>
          <a:sy n="150" d="100"/>
        </p:scale>
        <p:origin x="-2488" y="-2608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6/28/13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6/28/13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1550"/>
            <a:ext cx="8228013" cy="1445419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480982"/>
            <a:ext cx="8228013" cy="8001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1A24CD3-204F-4468-8EE4-28A6668D006A}" type="datetimeFigureOut">
              <a:rPr lang="en-US" smtClean="0"/>
              <a:pPr/>
              <a:t>6/28/13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1"/>
            <a:ext cx="3509683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04788"/>
            <a:ext cx="365760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6803"/>
            <a:ext cx="3509683" cy="25411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857250"/>
            <a:ext cx="4267200" cy="32004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6" y="285751"/>
            <a:ext cx="3635375" cy="165735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6" y="1986803"/>
            <a:ext cx="3635375" cy="262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1943100"/>
            <a:ext cx="3505200" cy="26289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6" y="945357"/>
            <a:ext cx="1254125" cy="94059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6" y="571500"/>
            <a:ext cx="2092325" cy="156924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926292"/>
            <a:ext cx="8228013" cy="2601656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05979"/>
            <a:ext cx="1524000" cy="4388644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12644"/>
            <a:ext cx="6019800" cy="4211732"/>
          </a:xfrm>
          <a:prstGeom prst="rect">
            <a:avLst/>
          </a:prstGeo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077571"/>
            <a:ext cx="7662864" cy="2450377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7521"/>
            <a:ext cx="6400800" cy="1021556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2707272"/>
            <a:ext cx="5181601" cy="1125140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A24CD3-204F-4468-8EE4-28A6668D006A}" type="datetimeFigureOut">
              <a:rPr lang="en-US" smtClean="0"/>
              <a:pPr/>
              <a:t>6/28/13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4767263"/>
            <a:ext cx="1446213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1674158"/>
            <a:ext cx="3767328" cy="5715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2370045"/>
            <a:ext cx="3767328" cy="21686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088356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3372802"/>
            <a:ext cx="7656512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088356"/>
            <a:ext cx="3767328" cy="24395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088356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3372802"/>
            <a:ext cx="3767328" cy="11658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85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6/28/13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789613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05300" y="4767263"/>
            <a:ext cx="5334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503" r:id="rId1"/>
    <p:sldLayoutId id="2147485504" r:id="rId2"/>
    <p:sldLayoutId id="2147485505" r:id="rId3"/>
    <p:sldLayoutId id="2147485506" r:id="rId4"/>
    <p:sldLayoutId id="2147485507" r:id="rId5"/>
    <p:sldLayoutId id="2147485508" r:id="rId6"/>
    <p:sldLayoutId id="2147485509" r:id="rId7"/>
    <p:sldLayoutId id="2147485510" r:id="rId8"/>
    <p:sldLayoutId id="2147485511" r:id="rId9"/>
    <p:sldLayoutId id="2147485512" r:id="rId10"/>
    <p:sldLayoutId id="2147485513" r:id="rId11"/>
    <p:sldLayoutId id="2147485514" r:id="rId12"/>
    <p:sldLayoutId id="2147485515" r:id="rId13"/>
    <p:sldLayoutId id="2147485516" r:id="rId14"/>
    <p:sldLayoutId id="2147485517" r:id="rId15"/>
    <p:sldLayoutId id="2147485518" r:id="rId16"/>
  </p:sldLayoutIdLst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emf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Relationship Id="rId3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5000"/>
                    </a14:imgEffect>
                    <a14:imgEffect>
                      <a14:colorTemperature colorTemp="7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13" b="8863"/>
          <a:stretch/>
        </p:blipFill>
        <p:spPr>
          <a:xfrm>
            <a:off x="0" y="0"/>
            <a:ext cx="9135914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9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</a:t>
            </a:r>
            <a:r>
              <a:rPr lang="en-US" sz="3600" b="1" i="1" normalizeH="1" dirty="0" smtClean="0">
                <a:ln w="1905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DA00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@</a:t>
            </a: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DA00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DA00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38"/>
          <a:stretch/>
        </p:blipFill>
        <p:spPr bwMode="auto">
          <a:xfrm>
            <a:off x="789508" y="1491878"/>
            <a:ext cx="7634817" cy="152437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0" y="5494866"/>
            <a:ext cx="9156696" cy="808567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22225" cmpd="sng"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3518515"/>
            <a:ext cx="9156700" cy="800100"/>
          </a:xfr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July 1-5,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effectLst>
                  <a:outerShdw blurRad="53975" dist="25400" dir="2700000" sx="101000" sy="101000" algn="tl" rotWithShape="0">
                    <a:srgbClr val="000000"/>
                  </a:outerShdw>
                </a:effectLst>
                <a:latin typeface="Rockwell"/>
                <a:cs typeface="Rockwell"/>
              </a:rPr>
              <a:t>2013</a:t>
            </a:r>
            <a:endParaRPr lang="en-US" sz="4400" b="1" dirty="0">
              <a:ln>
                <a:solidFill>
                  <a:schemeClr val="tx1"/>
                </a:solidFill>
              </a:ln>
              <a:effectLst>
                <a:outerShdw blurRad="53975" dist="25400" dir="2700000" sx="101000" sy="101000" algn="tl" rotWithShape="0">
                  <a:srgbClr val="000000"/>
                </a:outerShdw>
              </a:effectLst>
              <a:latin typeface="Rockwell"/>
              <a:cs typeface="Rockwel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4292792"/>
            <a:ext cx="9144000" cy="854950"/>
            <a:chOff x="0" y="4292792"/>
            <a:chExt cx="9144000" cy="854950"/>
          </a:xfrm>
        </p:grpSpPr>
        <p:pic>
          <p:nvPicPr>
            <p:cNvPr id="3" name="Picture 2" descr="usa-birthday-banner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065"/>
            <a:stretch/>
          </p:blipFill>
          <p:spPr>
            <a:xfrm>
              <a:off x="0" y="4292792"/>
              <a:ext cx="9144000" cy="85495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397931" y="4631262"/>
              <a:ext cx="4284133" cy="3385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FFFF"/>
                  </a:solidFill>
                  <a:latin typeface="Helvetica Neue"/>
                  <a:cs typeface="Helvetica Neue"/>
                </a:rPr>
                <a:t>From the PPPL Office of Communications</a:t>
              </a:r>
              <a:endParaRPr lang="en-US" sz="1600" b="1" i="1" dirty="0">
                <a:solidFill>
                  <a:srgbClr val="FFFFFF"/>
                </a:solidFill>
                <a:latin typeface="Helvetica Neue"/>
                <a:cs typeface="Helvetica Neue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4350">
        <p:fade/>
      </p:transition>
    </mc:Choice>
    <mc:Fallback>
      <p:transition xmlns:p14="http://schemas.microsoft.com/office/powerpoint/2010/main" spd="med" advClick="0" advTm="2435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 b="14743"/>
          <a:stretch/>
        </p:blipFill>
        <p:spPr>
          <a:xfrm>
            <a:off x="-228599" y="0"/>
            <a:ext cx="953683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890598" y="4642969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rgbClr val="0000FF"/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rgbClr val="0000FF"/>
                </a:solidFill>
                <a:latin typeface="Calibri" charset="0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1337">
        <p14:ripple/>
      </p:transition>
    </mc:Choice>
    <mc:Fallback>
      <p:transition xmlns:p14="http://schemas.microsoft.com/office/powerpoint/2010/main" spd="slow" advClick="0" advTm="31337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ky_107.bmp"/>
          <p:cNvPicPr>
            <a:picLocks noChangeAspect="1"/>
          </p:cNvPicPr>
          <p:nvPr/>
        </p:nvPicPr>
        <p:blipFill rotWithShape="1">
          <a:blip r:embed="rId2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2"/>
          <a:stretch/>
        </p:blipFill>
        <p:spPr>
          <a:xfrm>
            <a:off x="-1" y="0"/>
            <a:ext cx="9185891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049859"/>
            <a:ext cx="9144523" cy="1099991"/>
            <a:chOff x="0" y="4043509"/>
            <a:chExt cx="9144523" cy="1099991"/>
          </a:xfrm>
          <a:effectLst/>
        </p:grpSpPr>
        <p:sp>
          <p:nvSpPr>
            <p:cNvPr id="2" name="Rectangle 1"/>
            <p:cNvSpPr/>
            <p:nvPr/>
          </p:nvSpPr>
          <p:spPr>
            <a:xfrm>
              <a:off x="0" y="4043509"/>
              <a:ext cx="9144000" cy="109999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14" name="Rectangle 4"/>
            <p:cNvSpPr>
              <a:spLocks noChangeArrowheads="1"/>
            </p:cNvSpPr>
            <p:nvPr/>
          </p:nvSpPr>
          <p:spPr bwMode="auto">
            <a:xfrm>
              <a:off x="8" y="4060443"/>
              <a:ext cx="9144515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b="1" cap="all" dirty="0" smtClean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 Black"/>
                  <a:ea typeface="ＭＳ Ｐゴシック" pitchFamily="1" charset="-128"/>
                  <a:cs typeface="Arial Black"/>
                </a:rPr>
                <a:t>WEDNESDAY</a:t>
              </a:r>
              <a:r>
                <a:rPr lang="en-US" sz="2800" b="1" cap="all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 Black"/>
                  <a:ea typeface="ＭＳ Ｐゴシック" pitchFamily="1" charset="-128"/>
                  <a:cs typeface="Arial Black"/>
                </a:rPr>
                <a:t>, JUNE 12</a:t>
              </a:r>
              <a:endParaRPr 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charset="0"/>
                <a:cs typeface="Arial Black" charset="0"/>
              </a:endParaRPr>
            </a:p>
            <a:p>
              <a:pPr algn="ctr">
                <a:defRPr/>
              </a:pPr>
              <a:r>
                <a:rPr lang="en-US" sz="1400" b="1" dirty="0" smtClean="0">
                  <a:solidFill>
                    <a:schemeClr val="bg1"/>
                  </a:solidFill>
                  <a:latin typeface="Bookman Old Style"/>
                  <a:cs typeface="Bookman Old Style"/>
                </a:rPr>
                <a:t>4:15 </a:t>
              </a:r>
              <a:r>
                <a:rPr lang="en-US" sz="1400" b="1" dirty="0">
                  <a:solidFill>
                    <a:schemeClr val="bg1"/>
                  </a:solidFill>
                  <a:latin typeface="Bookman Old Style"/>
                  <a:cs typeface="Bookman Old Style"/>
                </a:rPr>
                <a:t>p</a:t>
              </a:r>
              <a:r>
                <a:rPr lang="en-US" sz="1400" b="1" dirty="0" smtClean="0">
                  <a:solidFill>
                    <a:schemeClr val="bg1"/>
                  </a:solidFill>
                  <a:effectLst/>
                  <a:latin typeface="Bookman Old Style"/>
                  <a:cs typeface="Bookman Old Style"/>
                </a:rPr>
                <a:t>.m.  (Coffee/Tea at 3 p.m.) • M.B.G. Auditorium, Lyman Spitzer Building</a:t>
              </a:r>
              <a:endParaRPr lang="en-US" sz="1400" b="1" dirty="0">
                <a:solidFill>
                  <a:schemeClr val="bg1"/>
                </a:solidFill>
                <a:effectLst/>
                <a:latin typeface="Bookman Old Style"/>
                <a:cs typeface="Bookman Old Style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8651" y="1727758"/>
            <a:ext cx="7931150" cy="2084593"/>
            <a:chOff x="628651" y="1727758"/>
            <a:chExt cx="7931150" cy="20845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6" y="1727758"/>
              <a:ext cx="3867139" cy="20770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559301" y="2028144"/>
              <a:ext cx="3860800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anchor="ctr" anchorCtr="1">
              <a:spAutoFit/>
            </a:bodyPr>
            <a:lstStyle/>
            <a:p>
              <a:pPr algn="ctr">
                <a:spcAft>
                  <a:spcPts val="0"/>
                </a:spcAft>
                <a:defRPr/>
              </a:pPr>
              <a:r>
                <a:rPr lang="en-US" sz="2800" dirty="0">
                  <a:ln>
                    <a:solidFill>
                      <a:schemeClr val="bg1"/>
                    </a:solidFill>
                  </a:ln>
                  <a:solidFill>
                    <a:srgbClr val="2E47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The European Roadmap for </a:t>
              </a:r>
              <a:r>
                <a:rPr lang="en-US" sz="2800" dirty="0" smtClean="0">
                  <a:ln>
                    <a:solidFill>
                      <a:schemeClr val="bg1"/>
                    </a:solidFill>
                  </a:ln>
                  <a:solidFill>
                    <a:srgbClr val="2E47FF"/>
                  </a:solidFill>
                  <a:latin typeface="Abadi MT Condensed Extra Bold"/>
                  <a:ea typeface="ＭＳ Ｐゴシック" pitchFamily="1" charset="-128"/>
                  <a:cs typeface="Abadi MT Condensed Extra Bold"/>
                </a:rPr>
                <a:t>MFE</a:t>
              </a:r>
            </a:p>
            <a:p>
              <a:pPr algn="ctr">
                <a:spcAft>
                  <a:spcPts val="0"/>
                </a:spcAft>
                <a:defRPr/>
              </a:pPr>
              <a:r>
                <a:rPr lang="en-US" sz="1800" dirty="0">
                  <a:latin typeface="Arial Black"/>
                  <a:ea typeface="ＭＳ Ｐゴシック" pitchFamily="1" charset="-128"/>
                  <a:cs typeface="Arial Black"/>
                </a:rPr>
                <a:t>Francesco </a:t>
              </a:r>
              <a:r>
                <a:rPr lang="en-US" sz="1800" dirty="0" err="1" smtClean="0">
                  <a:latin typeface="Arial Black"/>
                  <a:ea typeface="ＭＳ Ｐゴシック" pitchFamily="1" charset="-128"/>
                  <a:cs typeface="Arial Black"/>
                </a:rPr>
                <a:t>Romanelli</a:t>
              </a:r>
              <a:endParaRPr lang="en-US" sz="1800" dirty="0" smtClean="0">
                <a:latin typeface="Arial Black"/>
                <a:ea typeface="ＭＳ Ｐゴシック" pitchFamily="1" charset="-128"/>
                <a:cs typeface="Arial Black"/>
              </a:endParaRPr>
            </a:p>
            <a:p>
              <a:pPr algn="ctr"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010236"/>
                  </a:solidFill>
                  <a:latin typeface="Arial" pitchFamily="1" charset="0"/>
                  <a:ea typeface="ＭＳ Ｐゴシック" pitchFamily="1" charset="-128"/>
                  <a:cs typeface="ＭＳ Ｐゴシック" pitchFamily="1" charset="-128"/>
                </a:rPr>
                <a:t>JET and EFDA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28651" y="1727758"/>
              <a:ext cx="7931150" cy="2084593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 descr="Colloquium.a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50" y="440267"/>
            <a:ext cx="6341301" cy="1045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261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3849">
        <p:split orient="vert"/>
      </p:transition>
    </mc:Choice>
    <mc:Fallback>
      <p:transition xmlns:p14="http://schemas.microsoft.com/office/powerpoint/2010/main" spd="slow" advClick="0" advTm="13849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unshine_medit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4" b="8542"/>
          <a:stretch/>
        </p:blipFill>
        <p:spPr>
          <a:xfrm>
            <a:off x="1" y="0"/>
            <a:ext cx="9147222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5720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17780" cmpd="sng">
                  <a:noFill/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Narrow"/>
                <a:cs typeface="Arial Narrow"/>
              </a:rPr>
              <a:t>Work when it’s cool, ventilate your workspace, take frequent breaks, remain hydrated!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067" y="177800"/>
            <a:ext cx="835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glow rad="177800">
                    <a:schemeClr val="bg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HEAT STRESS</a:t>
            </a:r>
          </a:p>
          <a:p>
            <a:pPr algn="ctr"/>
            <a:r>
              <a:rPr lang="en-US" sz="2000" i="1" dirty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Arial Black"/>
                <a:cs typeface="Arial Black"/>
              </a:rPr>
              <a:t>Protect yourself from these heat-related disorders</a:t>
            </a:r>
          </a:p>
        </p:txBody>
      </p:sp>
      <p:pic>
        <p:nvPicPr>
          <p:cNvPr id="12" name="Picture 11" descr="SNOTM - July 2013 - Heat Stress re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3"/>
          <a:stretch/>
        </p:blipFill>
        <p:spPr>
          <a:xfrm>
            <a:off x="922849" y="150281"/>
            <a:ext cx="7340600" cy="42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15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8820">
        <p14:reveal/>
      </p:transition>
    </mc:Choice>
    <mc:Fallback>
      <p:transition xmlns:p14="http://schemas.microsoft.com/office/powerpoint/2010/main" spd="slow" advTm="4882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6000">
              <a:schemeClr val="accent5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 Patent Award Grou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 b="11964"/>
          <a:stretch/>
        </p:blipFill>
        <p:spPr>
          <a:xfrm>
            <a:off x="0" y="0"/>
            <a:ext cx="9144000" cy="5156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5533" y="228597"/>
            <a:ext cx="868679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PrincetonMontiBD"/>
                <a:cs typeface="PrincetonMontiBD"/>
              </a:rPr>
              <a:t>PPPL Inventors Honored at Prospect House Dinner</a:t>
            </a:r>
            <a:endParaRPr lang="en-US" dirty="0">
              <a:solidFill>
                <a:srgbClr val="FFFF00"/>
              </a:solidFill>
              <a:latin typeface="PrincetonMontiBD"/>
              <a:cs typeface="PrincetonMontiBD"/>
            </a:endParaRPr>
          </a:p>
        </p:txBody>
      </p:sp>
    </p:spTree>
    <p:extLst>
      <p:ext uri="{BB962C8B-B14F-4D97-AF65-F5344CB8AC3E}">
        <p14:creationId xmlns:p14="http://schemas.microsoft.com/office/powerpoint/2010/main" val="261779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481">
        <p14:reveal/>
      </p:transition>
    </mc:Choice>
    <mc:Fallback>
      <p:transition xmlns:p14="http://schemas.microsoft.com/office/powerpoint/2010/main" spd="slow" advTm="21481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533" y="228597"/>
            <a:ext cx="868679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PrincetonMontiOS"/>
                <a:cs typeface="PrincetonMontiOS"/>
              </a:rPr>
              <a:t>PPPL Inventors Honored at Prospect House Dinner</a:t>
            </a:r>
            <a:endParaRPr lang="en-US" dirty="0">
              <a:solidFill>
                <a:srgbClr val="FFFFFF"/>
              </a:solidFill>
              <a:latin typeface="PrincetonMontiOS"/>
              <a:cs typeface="PrincetonMontiOS"/>
            </a:endParaRPr>
          </a:p>
        </p:txBody>
      </p:sp>
      <p:pic>
        <p:nvPicPr>
          <p:cNvPr id="2" name="Picture 1" descr="13A0624_06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r="3847"/>
          <a:stretch/>
        </p:blipFill>
        <p:spPr>
          <a:xfrm>
            <a:off x="203203" y="1286933"/>
            <a:ext cx="5825067" cy="36576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3" name="Picture 2" descr="Igor K_17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1" r="18210"/>
          <a:stretch/>
        </p:blipFill>
        <p:spPr>
          <a:xfrm>
            <a:off x="6198795" y="787399"/>
            <a:ext cx="2733534" cy="315595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4" name="Picture 3" descr="ProspectHouseEx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488" y="4095750"/>
            <a:ext cx="1356148" cy="9461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149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114">
        <p14:reveal/>
      </p:transition>
    </mc:Choice>
    <mc:Fallback>
      <p:transition xmlns:p14="http://schemas.microsoft.com/office/powerpoint/2010/main" spd="slow" advTm="2111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533" y="228597"/>
            <a:ext cx="868679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PrincetonMontiOS"/>
                <a:cs typeface="PrincetonMontiOS"/>
              </a:rPr>
              <a:t>PPPL Inventors Honored at Prospect House Dinner</a:t>
            </a:r>
            <a:endParaRPr lang="en-US" dirty="0">
              <a:solidFill>
                <a:srgbClr val="FFFFFF"/>
              </a:solidFill>
              <a:latin typeface="PrincetonMontiOS"/>
              <a:cs typeface="PrincetonMontiO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5" y="1286933"/>
            <a:ext cx="4182425" cy="2805711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r="6194"/>
          <a:stretch/>
        </p:blipFill>
        <p:spPr>
          <a:xfrm>
            <a:off x="4819689" y="930602"/>
            <a:ext cx="4112641" cy="3927148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5" name="Picture 4" descr="ProspectHouseEx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08" y="3562350"/>
            <a:ext cx="1965960" cy="13716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638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824">
        <p14:reveal/>
      </p:transition>
    </mc:Choice>
    <mc:Fallback>
      <p:transition xmlns:p14="http://schemas.microsoft.com/office/powerpoint/2010/main" spd="slow" advTm="20824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533" y="228597"/>
            <a:ext cx="8686796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PrincetonMontiOS"/>
                <a:cs typeface="PrincetonMontiOS"/>
              </a:rPr>
              <a:t>PPPL Inventors Honored at Prospect House Dinner</a:t>
            </a:r>
            <a:endParaRPr lang="en-US" dirty="0">
              <a:solidFill>
                <a:schemeClr val="bg1"/>
              </a:solidFill>
              <a:latin typeface="PrincetonMontiOS"/>
              <a:cs typeface="PrincetonMontiO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4" y="824424"/>
            <a:ext cx="5020625" cy="2703621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87" y="2010060"/>
            <a:ext cx="4112641" cy="2801165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5" name="Picture 4" descr="ProspectHouseEx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62" y="3689350"/>
            <a:ext cx="1771792" cy="12361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8528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1143">
        <p14:reveal/>
      </p:transition>
    </mc:Choice>
    <mc:Fallback>
      <p:transition xmlns:p14="http://schemas.microsoft.com/office/powerpoint/2010/main" spd="slow" advTm="2114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" b="22314"/>
          <a:stretch/>
        </p:blipFill>
        <p:spPr>
          <a:xfrm>
            <a:off x="-42337" y="-59267"/>
            <a:ext cx="9220200" cy="5211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2"/>
          <a:stretch/>
        </p:blipFill>
        <p:spPr>
          <a:xfrm>
            <a:off x="1913462" y="-83258"/>
            <a:ext cx="5379510" cy="307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-25408"/>
            <a:ext cx="8763000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FF2B"/>
                </a:solidFill>
                <a:latin typeface="Cooper Black"/>
                <a:cs typeface="Cooper Black"/>
              </a:rPr>
              <a:t>2013 PPPL </a:t>
            </a:r>
            <a:r>
              <a:rPr lang="en-US" sz="4000" dirty="0" err="1" smtClean="0">
                <a:ln>
                  <a:solidFill>
                    <a:schemeClr val="tx1"/>
                  </a:solidFill>
                </a:ln>
                <a:solidFill>
                  <a:srgbClr val="FFFF2B"/>
                </a:solidFill>
                <a:latin typeface="Cooper Black"/>
                <a:cs typeface="Cooper Black"/>
              </a:rPr>
              <a:t>Bluefishing</a:t>
            </a:r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rgbClr val="FFFF2B"/>
                </a:solidFill>
                <a:latin typeface="Cooper Black"/>
                <a:cs typeface="Cooper Black"/>
              </a:rPr>
              <a:t> Trip</a:t>
            </a:r>
          </a:p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/>
                <a:cs typeface="Cooper Black"/>
              </a:rPr>
              <a:t>FRIDAY, JULY 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2400" y="2898912"/>
            <a:ext cx="636693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FF2B"/>
                </a:solidFill>
                <a:latin typeface="Krazy Kracks NF"/>
                <a:cs typeface="Krazy Kracks NF"/>
              </a:rPr>
              <a:t>Aboard the 120’ </a:t>
            </a:r>
            <a:r>
              <a:rPr lang="en-US" sz="2000" i="1" dirty="0" smtClean="0">
                <a:solidFill>
                  <a:srgbClr val="FFFF2B"/>
                </a:solidFill>
                <a:latin typeface="Krazy Kracks NF"/>
                <a:cs typeface="Krazy Kracks NF"/>
              </a:rPr>
              <a:t>Miss </a:t>
            </a:r>
            <a:r>
              <a:rPr lang="en-US" sz="2000" i="1" dirty="0">
                <a:solidFill>
                  <a:srgbClr val="FFFF2B"/>
                </a:solidFill>
                <a:latin typeface="Krazy Kracks NF"/>
                <a:cs typeface="Krazy Kracks NF"/>
              </a:rPr>
              <a:t>Belmar Princess</a:t>
            </a:r>
          </a:p>
          <a:p>
            <a:pPr algn="ctr"/>
            <a:endParaRPr lang="en-US" sz="2000" i="1" dirty="0">
              <a:solidFill>
                <a:srgbClr val="FFFF2B"/>
              </a:solidFill>
              <a:latin typeface="Krazy Kracks NF"/>
              <a:cs typeface="Krazy Kracks NF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2337" y="3341326"/>
            <a:ext cx="9220200" cy="18158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Departure: 5 p.m. SHARP!!</a:t>
            </a:r>
            <a:r>
              <a:rPr lang="en-US" sz="1800" b="1" dirty="0" smtClean="0">
                <a:solidFill>
                  <a:schemeClr val="bg1"/>
                </a:solidFill>
              </a:rPr>
              <a:t>!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Belmar </a:t>
            </a:r>
            <a:r>
              <a:rPr lang="en-US" sz="1800" b="1" dirty="0">
                <a:solidFill>
                  <a:schemeClr val="bg1"/>
                </a:solidFill>
              </a:rPr>
              <a:t>Marina, </a:t>
            </a:r>
            <a:r>
              <a:rPr lang="pl-PL" sz="1800" b="1" dirty="0" err="1" smtClean="0">
                <a:solidFill>
                  <a:schemeClr val="bg1"/>
                </a:solidFill>
              </a:rPr>
              <a:t>Hwy</a:t>
            </a:r>
            <a:r>
              <a:rPr lang="pl-PL" sz="1800" b="1" dirty="0">
                <a:solidFill>
                  <a:schemeClr val="bg1"/>
                </a:solidFill>
              </a:rPr>
              <a:t>. 35, </a:t>
            </a:r>
            <a:r>
              <a:rPr lang="pl-PL" sz="1800" b="1" dirty="0" err="1">
                <a:solidFill>
                  <a:schemeClr val="bg1"/>
                </a:solidFill>
              </a:rPr>
              <a:t>Belmar</a:t>
            </a:r>
            <a:r>
              <a:rPr lang="pl-PL" sz="1800" b="1" dirty="0">
                <a:solidFill>
                  <a:schemeClr val="bg1"/>
                </a:solidFill>
              </a:rPr>
              <a:t>, N.J.</a:t>
            </a:r>
          </a:p>
          <a:p>
            <a:pPr algn="ctr">
              <a:spcAft>
                <a:spcPts val="600"/>
              </a:spcAft>
            </a:pPr>
            <a:r>
              <a:rPr lang="pl-PL" sz="1600" dirty="0" err="1">
                <a:solidFill>
                  <a:schemeClr val="bg1"/>
                </a:solidFill>
              </a:rPr>
              <a:t>Cost</a:t>
            </a:r>
            <a:r>
              <a:rPr lang="pl-PL" sz="1600" dirty="0">
                <a:solidFill>
                  <a:schemeClr val="bg1"/>
                </a:solidFill>
              </a:rPr>
              <a:t>: $</a:t>
            </a:r>
            <a:r>
              <a:rPr lang="pl-PL" sz="1800" dirty="0">
                <a:solidFill>
                  <a:schemeClr val="bg1"/>
                </a:solidFill>
              </a:rPr>
              <a:t>75 per </a:t>
            </a:r>
            <a:r>
              <a:rPr lang="pl-PL" sz="1800" dirty="0" smtClean="0">
                <a:solidFill>
                  <a:schemeClr val="bg1"/>
                </a:solidFill>
              </a:rPr>
              <a:t>person.  </a:t>
            </a:r>
            <a:r>
              <a:rPr lang="pl-PL" sz="1800" dirty="0" err="1">
                <a:solidFill>
                  <a:schemeClr val="bg1"/>
                </a:solidFill>
              </a:rPr>
              <a:t>All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dirty="0" smtClean="0">
                <a:solidFill>
                  <a:schemeClr val="bg1"/>
                </a:solidFill>
              </a:rPr>
              <a:t>inclusive. Money </a:t>
            </a:r>
            <a:r>
              <a:rPr lang="pl-PL" sz="1800" dirty="0" err="1">
                <a:solidFill>
                  <a:schemeClr val="bg1"/>
                </a:solidFill>
              </a:rPr>
              <a:t>due</a:t>
            </a:r>
            <a:r>
              <a:rPr lang="pl-PL" sz="1800" dirty="0">
                <a:solidFill>
                  <a:schemeClr val="bg1"/>
                </a:solidFill>
              </a:rPr>
              <a:t> by </a:t>
            </a:r>
            <a:r>
              <a:rPr lang="pl-PL" sz="1800" dirty="0" err="1">
                <a:solidFill>
                  <a:schemeClr val="bg1"/>
                </a:solidFill>
              </a:rPr>
              <a:t>July</a:t>
            </a:r>
            <a:r>
              <a:rPr lang="pl-PL" sz="1800" dirty="0">
                <a:solidFill>
                  <a:schemeClr val="bg1"/>
                </a:solidFill>
              </a:rPr>
              <a:t> 19. NO REFUNDS.</a:t>
            </a:r>
          </a:p>
          <a:p>
            <a:pPr algn="ctr"/>
            <a:r>
              <a:rPr lang="pl-PL" sz="1800" i="1" dirty="0" err="1" smtClean="0">
                <a:solidFill>
                  <a:srgbClr val="FFFF2B"/>
                </a:solidFill>
              </a:rPr>
              <a:t>Cost</a:t>
            </a:r>
            <a:r>
              <a:rPr lang="pl-PL" sz="1800" i="1" dirty="0" smtClean="0">
                <a:solidFill>
                  <a:srgbClr val="FFFF2B"/>
                </a:solidFill>
              </a:rPr>
              <a:t> </a:t>
            </a:r>
            <a:r>
              <a:rPr lang="pl-PL" sz="1800" i="1" dirty="0" err="1">
                <a:solidFill>
                  <a:srgbClr val="FFFF2B"/>
                </a:solidFill>
              </a:rPr>
              <a:t>includes</a:t>
            </a:r>
            <a:r>
              <a:rPr lang="pl-PL" sz="1800" i="1" dirty="0">
                <a:solidFill>
                  <a:srgbClr val="FFFF2B"/>
                </a:solidFill>
              </a:rPr>
              <a:t> </a:t>
            </a:r>
            <a:r>
              <a:rPr lang="pl-PL" sz="1800" i="1" dirty="0" err="1">
                <a:solidFill>
                  <a:srgbClr val="FFFF2B"/>
                </a:solidFill>
              </a:rPr>
              <a:t>everything</a:t>
            </a:r>
            <a:r>
              <a:rPr lang="pl-PL" sz="1800" i="1" dirty="0">
                <a:solidFill>
                  <a:srgbClr val="FFFF2B"/>
                </a:solidFill>
              </a:rPr>
              <a:t>. </a:t>
            </a:r>
            <a:r>
              <a:rPr lang="pl-PL" sz="1800" i="1" dirty="0" err="1" smtClean="0">
                <a:solidFill>
                  <a:srgbClr val="FFFF2B"/>
                </a:solidFill>
              </a:rPr>
              <a:t>Rods</a:t>
            </a:r>
            <a:r>
              <a:rPr lang="pl-PL" sz="1800" i="1" dirty="0">
                <a:solidFill>
                  <a:srgbClr val="FFFF2B"/>
                </a:solidFill>
              </a:rPr>
              <a:t>, </a:t>
            </a:r>
            <a:r>
              <a:rPr lang="pl-PL" sz="1800" i="1" dirty="0" err="1">
                <a:solidFill>
                  <a:srgbClr val="FFFF2B"/>
                </a:solidFill>
              </a:rPr>
              <a:t>bait</a:t>
            </a:r>
            <a:r>
              <a:rPr lang="pl-PL" sz="1800" i="1" dirty="0">
                <a:solidFill>
                  <a:srgbClr val="FFFF2B"/>
                </a:solidFill>
              </a:rPr>
              <a:t>, </a:t>
            </a:r>
            <a:r>
              <a:rPr lang="pl-PL" sz="1800" i="1" dirty="0" err="1">
                <a:solidFill>
                  <a:srgbClr val="FFFF2B"/>
                </a:solidFill>
              </a:rPr>
              <a:t>fish</a:t>
            </a:r>
            <a:r>
              <a:rPr lang="pl-PL" sz="1800" i="1" dirty="0">
                <a:solidFill>
                  <a:srgbClr val="FFFF2B"/>
                </a:solidFill>
              </a:rPr>
              <a:t> </a:t>
            </a:r>
            <a:r>
              <a:rPr lang="pl-PL" sz="1800" i="1" dirty="0" err="1">
                <a:solidFill>
                  <a:srgbClr val="FFFF2B"/>
                </a:solidFill>
              </a:rPr>
              <a:t>cleaning</a:t>
            </a:r>
            <a:r>
              <a:rPr lang="pl-PL" sz="1800" i="1" dirty="0">
                <a:solidFill>
                  <a:srgbClr val="FFFF2B"/>
                </a:solidFill>
              </a:rPr>
              <a:t>, food, </a:t>
            </a:r>
            <a:r>
              <a:rPr lang="pl-PL" sz="1800" i="1" dirty="0" err="1" smtClean="0">
                <a:solidFill>
                  <a:srgbClr val="FFFF2B"/>
                </a:solidFill>
              </a:rPr>
              <a:t>beverages</a:t>
            </a:r>
            <a:r>
              <a:rPr lang="pl-PL" sz="1800" i="1" dirty="0" smtClean="0">
                <a:solidFill>
                  <a:srgbClr val="FFFF2B"/>
                </a:solidFill>
              </a:rPr>
              <a:t>, </a:t>
            </a:r>
            <a:r>
              <a:rPr lang="pl-PL" sz="1800" i="1" dirty="0">
                <a:solidFill>
                  <a:srgbClr val="FFFF2B"/>
                </a:solidFill>
              </a:rPr>
              <a:t>etc. </a:t>
            </a:r>
          </a:p>
          <a:p>
            <a:pPr algn="ctr">
              <a:spcAft>
                <a:spcPts val="600"/>
              </a:spcAft>
            </a:pPr>
            <a:r>
              <a:rPr lang="pl-PL" sz="1800" b="1" i="1" u="sng" cap="all" dirty="0" err="1">
                <a:solidFill>
                  <a:srgbClr val="CCFFCC"/>
                </a:solidFill>
              </a:rPr>
              <a:t>All</a:t>
            </a:r>
            <a:r>
              <a:rPr lang="pl-PL" sz="1800" b="1" i="1" u="sng" cap="all" dirty="0">
                <a:solidFill>
                  <a:srgbClr val="CCFFCC"/>
                </a:solidFill>
              </a:rPr>
              <a:t> </a:t>
            </a:r>
            <a:r>
              <a:rPr lang="pl-PL" sz="1800" b="1" i="1" u="sng" cap="all" dirty="0" err="1">
                <a:solidFill>
                  <a:srgbClr val="CCFFCC"/>
                </a:solidFill>
              </a:rPr>
              <a:t>you</a:t>
            </a:r>
            <a:r>
              <a:rPr lang="pl-PL" sz="1800" b="1" i="1" u="sng" cap="all" dirty="0">
                <a:solidFill>
                  <a:srgbClr val="CCFFCC"/>
                </a:solidFill>
              </a:rPr>
              <a:t> </a:t>
            </a:r>
            <a:r>
              <a:rPr lang="pl-PL" sz="1800" b="1" i="1" u="sng" cap="all" dirty="0" err="1">
                <a:solidFill>
                  <a:srgbClr val="CCFFCC"/>
                </a:solidFill>
              </a:rPr>
              <a:t>need</a:t>
            </a:r>
            <a:r>
              <a:rPr lang="pl-PL" sz="1800" b="1" i="1" u="sng" cap="all" dirty="0">
                <a:solidFill>
                  <a:srgbClr val="CCFFCC"/>
                </a:solidFill>
              </a:rPr>
              <a:t> to do </a:t>
            </a:r>
            <a:r>
              <a:rPr lang="pl-PL" sz="1800" b="1" i="1" u="sng" cap="all" dirty="0" err="1">
                <a:solidFill>
                  <a:srgbClr val="CCFFCC"/>
                </a:solidFill>
              </a:rPr>
              <a:t>is</a:t>
            </a:r>
            <a:r>
              <a:rPr lang="pl-PL" sz="1800" b="1" i="1" u="sng" cap="all" dirty="0">
                <a:solidFill>
                  <a:srgbClr val="CCFFCC"/>
                </a:solidFill>
              </a:rPr>
              <a:t> show </a:t>
            </a:r>
            <a:r>
              <a:rPr lang="pl-PL" sz="1800" b="1" i="1" u="sng" cap="all" dirty="0" err="1">
                <a:solidFill>
                  <a:srgbClr val="CCFFCC"/>
                </a:solidFill>
              </a:rPr>
              <a:t>up</a:t>
            </a:r>
            <a:r>
              <a:rPr lang="pl-PL" sz="1800" b="1" i="1" u="sng" cap="all" dirty="0">
                <a:solidFill>
                  <a:srgbClr val="CCFFCC"/>
                </a:solidFill>
              </a:rPr>
              <a:t>!</a:t>
            </a:r>
          </a:p>
          <a:p>
            <a:pPr algn="ctr"/>
            <a:r>
              <a:rPr lang="pl-PL" sz="1400" b="1" dirty="0" err="1" smtClean="0">
                <a:solidFill>
                  <a:schemeClr val="bg1"/>
                </a:solidFill>
              </a:rPr>
              <a:t>Contact</a:t>
            </a:r>
            <a:r>
              <a:rPr lang="pl-PL" sz="1400" b="1" dirty="0" smtClean="0">
                <a:solidFill>
                  <a:schemeClr val="bg1"/>
                </a:solidFill>
              </a:rPr>
              <a:t> </a:t>
            </a:r>
            <a:r>
              <a:rPr lang="pl-PL" sz="1400" b="1" dirty="0" smtClean="0">
                <a:solidFill>
                  <a:srgbClr val="FFFF2B"/>
                </a:solidFill>
              </a:rPr>
              <a:t>ANDY CARPE </a:t>
            </a:r>
            <a:r>
              <a:rPr lang="pl-PL" sz="1400" b="1" dirty="0" err="1">
                <a:solidFill>
                  <a:schemeClr val="bg1"/>
                </a:solidFill>
              </a:rPr>
              <a:t>ext</a:t>
            </a:r>
            <a:r>
              <a:rPr lang="pl-PL" sz="1400" b="1" dirty="0">
                <a:solidFill>
                  <a:schemeClr val="bg1"/>
                </a:solidFill>
              </a:rPr>
              <a:t>. 2118 </a:t>
            </a:r>
            <a:r>
              <a:rPr lang="pl-PL" sz="1400" b="1" dirty="0" err="1">
                <a:solidFill>
                  <a:schemeClr val="bg1"/>
                </a:solidFill>
              </a:rPr>
              <a:t>acarpe</a:t>
            </a:r>
            <a:r>
              <a:rPr lang="pl-PL" sz="1400" b="1" dirty="0" err="1" smtClean="0">
                <a:solidFill>
                  <a:schemeClr val="bg1"/>
                </a:solidFill>
              </a:rPr>
              <a:t>@</a:t>
            </a:r>
            <a:r>
              <a:rPr lang="pl-PL" sz="1400" b="1" dirty="0" err="1" smtClean="0">
                <a:solidFill>
                  <a:srgbClr val="FFFFFF"/>
                </a:solidFill>
              </a:rPr>
              <a:t>pppl.gov</a:t>
            </a:r>
            <a:r>
              <a:rPr lang="pl-PL" sz="1400" b="1" dirty="0">
                <a:solidFill>
                  <a:srgbClr val="FFFFFF"/>
                </a:solidFill>
              </a:rPr>
              <a:t> </a:t>
            </a:r>
            <a:r>
              <a:rPr lang="pl-PL" sz="1400" b="1" dirty="0" err="1" smtClean="0">
                <a:solidFill>
                  <a:srgbClr val="FFFFFF"/>
                </a:solidFill>
              </a:rPr>
              <a:t>or</a:t>
            </a:r>
            <a:r>
              <a:rPr lang="pl-PL" sz="1400" b="1" dirty="0" smtClean="0">
                <a:solidFill>
                  <a:srgbClr val="FFFFFF"/>
                </a:solidFill>
              </a:rPr>
              <a:t> </a:t>
            </a:r>
            <a:r>
              <a:rPr lang="pl-PL" sz="1400" b="1" dirty="0" smtClean="0">
                <a:solidFill>
                  <a:srgbClr val="FFFF2B"/>
                </a:solidFill>
              </a:rPr>
              <a:t>BOB TUCKER JR. </a:t>
            </a:r>
            <a:r>
              <a:rPr lang="pl-PL" sz="1400" b="1" dirty="0" err="1">
                <a:solidFill>
                  <a:srgbClr val="FFFFFF"/>
                </a:solidFill>
              </a:rPr>
              <a:t>ext</a:t>
            </a:r>
            <a:r>
              <a:rPr lang="pl-PL" sz="1400" b="1" dirty="0">
                <a:solidFill>
                  <a:srgbClr val="FFFFFF"/>
                </a:solidFill>
              </a:rPr>
              <a:t>. 3190 </a:t>
            </a:r>
            <a:r>
              <a:rPr lang="pl-PL" sz="1400" b="1" dirty="0" err="1">
                <a:solidFill>
                  <a:srgbClr val="FFFFFF"/>
                </a:solidFill>
              </a:rPr>
              <a:t>rltucker@pppl.gov</a:t>
            </a:r>
            <a:endParaRPr lang="pl-PL" sz="1400" b="1" dirty="0">
              <a:solidFill>
                <a:srgbClr val="FFFFFF"/>
              </a:solidFill>
            </a:endParaRP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4049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6683">
        <p14:ripple/>
      </p:transition>
    </mc:Choice>
    <mc:Fallback>
      <p:transition xmlns:p14="http://schemas.microsoft.com/office/powerpoint/2010/main" spd="slow" advTm="3668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th-of-July-Sale-July-4th-Sale-Fourth-of-July-Parades-4th-of-July-Fireworks-Independence-Day-Sales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8"/>
          <a:stretch/>
        </p:blipFill>
        <p:spPr>
          <a:xfrm>
            <a:off x="0" y="0"/>
            <a:ext cx="9258300" cy="520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9333" y="4089400"/>
            <a:ext cx="268393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Happy 4</a:t>
            </a:r>
            <a:r>
              <a:rPr lang="en-US" b="1" baseline="30000" dirty="0" smtClean="0">
                <a:solidFill>
                  <a:srgbClr val="000090"/>
                </a:solidFill>
              </a:rPr>
              <a:t>th</a:t>
            </a:r>
            <a:r>
              <a:rPr lang="en-US" b="1" dirty="0" smtClean="0">
                <a:solidFill>
                  <a:srgbClr val="000090"/>
                </a:solidFill>
              </a:rPr>
              <a:t> of July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6" name="Picture 5" descr="Pinwhe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973667"/>
            <a:ext cx="37846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37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6683">
        <p14:ripple/>
      </p:transition>
    </mc:Choice>
    <mc:Fallback>
      <p:transition xmlns:p14="http://schemas.microsoft.com/office/powerpoint/2010/main" spd="slow" advTm="36683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65630</TotalTime>
  <Words>225</Words>
  <Application>Microsoft Macintosh PowerPoint</Application>
  <PresentationFormat>On-screen Show (16:9)</PresentationFormat>
  <Paragraphs>28</Paragraphs>
  <Slides>10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Genesis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1302</cp:revision>
  <cp:lastPrinted>2012-11-12T18:02:51Z</cp:lastPrinted>
  <dcterms:created xsi:type="dcterms:W3CDTF">2012-10-22T15:52:33Z</dcterms:created>
  <dcterms:modified xsi:type="dcterms:W3CDTF">2013-06-28T16:37:19Z</dcterms:modified>
  <cp:category/>
</cp:coreProperties>
</file>