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502" r:id="rId1"/>
  </p:sldMasterIdLst>
  <p:notesMasterIdLst>
    <p:notesMasterId r:id="rId9"/>
  </p:notesMasterIdLst>
  <p:handoutMasterIdLst>
    <p:handoutMasterId r:id="rId10"/>
  </p:handoutMasterIdLst>
  <p:sldIdLst>
    <p:sldId id="256" r:id="rId2"/>
    <p:sldId id="403" r:id="rId3"/>
    <p:sldId id="405" r:id="rId4"/>
    <p:sldId id="404" r:id="rId5"/>
    <p:sldId id="406" r:id="rId6"/>
    <p:sldId id="401" r:id="rId7"/>
    <p:sldId id="340" r:id="rId8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loop="1" showNarration="1">
    <p:kiosk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6A"/>
    <a:srgbClr val="C9006A"/>
    <a:srgbClr val="0092D2"/>
    <a:srgbClr val="009FDF"/>
    <a:srgbClr val="0080DF"/>
    <a:srgbClr val="FFFFF7"/>
    <a:srgbClr val="FFCE00"/>
    <a:srgbClr val="FFFF99"/>
    <a:srgbClr val="FFFF2B"/>
    <a:srgbClr val="005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8" autoAdjust="0"/>
    <p:restoredTop sz="99224" autoAdjust="0"/>
  </p:normalViewPr>
  <p:slideViewPr>
    <p:cSldViewPr snapToGrid="0" snapToObjects="1">
      <p:cViewPr>
        <p:scale>
          <a:sx n="150" d="100"/>
          <a:sy n="150" d="100"/>
        </p:scale>
        <p:origin x="-2488" y="-2608"/>
      </p:cViewPr>
      <p:guideLst>
        <p:guide orient="horz" pos="3239"/>
        <p:guide pos="28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376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9C53DCE-FBFC-F342-AFA5-6F077C71EE7E}" type="datetime1">
              <a:rPr lang="en-US"/>
              <a:pPr>
                <a:defRPr/>
              </a:pPr>
              <a:t>7/5/13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583265F-31CD-944B-8C64-F736A64C9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82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2289EBD-AA38-A342-8F46-4C68F3AC6E62}" type="datetime1">
              <a:rPr lang="en-US"/>
              <a:pPr>
                <a:defRPr/>
              </a:pPr>
              <a:t>7/5/13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8E94F65-F006-F345-BE36-FCD9F8C8F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49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pitchFamily="-1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BDF1C20-A47E-5C4A-8AA2-6FF145CB2CE8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7E0F4F6-397A-DB4F-9975-11C0B1C4990A}" type="slidenum">
              <a:rPr lang="en-US" sz="1200"/>
              <a:pPr eaLnBrk="1" hangingPunct="1"/>
              <a:t>7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71550"/>
            <a:ext cx="8228013" cy="1445419"/>
          </a:xfrm>
          <a:prstGeom prst="rect">
            <a:avLst/>
          </a:prstGeo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80982"/>
            <a:ext cx="8228013" cy="800100"/>
          </a:xfrm>
          <a:prstGeom prst="rect">
            <a:avLst/>
          </a:prstGeo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A24CD3-204F-4468-8EE4-28A6668D006A}" type="datetimeFigureOut">
              <a:rPr lang="en-US" smtClean="0"/>
              <a:pPr/>
              <a:t>7/5/13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B887A7B-5908-014F-8AAE-1F7362F76B68}" type="datetime1">
              <a:rPr lang="en-US" smtClean="0"/>
              <a:pPr>
                <a:defRPr/>
              </a:pPr>
              <a:t>7/5/13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0DE6FA7-0733-CE4A-A70B-A4ED66C227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1"/>
            <a:ext cx="3509683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04788"/>
            <a:ext cx="3657600" cy="43898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6803"/>
            <a:ext cx="3509683" cy="25411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D619CB2-AE81-5D49-BD41-4CCAE826C5B0}" type="datetime1">
              <a:rPr lang="en-US" smtClean="0"/>
              <a:pPr>
                <a:defRPr/>
              </a:pPr>
              <a:t>7/5/13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3E87A8-B380-BA47-8EA0-406CD7F68F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285751"/>
            <a:ext cx="3635375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1986803"/>
            <a:ext cx="3635375" cy="2629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55B178-6897-C846-9FD7-FA8D0F21F626}" type="datetime1">
              <a:rPr lang="en-US" smtClean="0"/>
              <a:pPr>
                <a:defRPr/>
              </a:pPr>
              <a:t>7/5/13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D64EA03-BD01-1343-9DE1-19421FBE56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857250"/>
            <a:ext cx="4267200" cy="32004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285751"/>
            <a:ext cx="3635375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1986803"/>
            <a:ext cx="3635375" cy="2629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7/5/13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1943100"/>
            <a:ext cx="3505200" cy="26289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6" y="945357"/>
            <a:ext cx="1254125" cy="94059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6" y="571500"/>
            <a:ext cx="2092325" cy="156924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926292"/>
            <a:ext cx="8228013" cy="2601656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C80160F-568D-024F-8335-8BD058FDF1FA}" type="datetime1">
              <a:rPr lang="en-US" smtClean="0"/>
              <a:pPr>
                <a:defRPr/>
              </a:pPr>
              <a:t>7/5/13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9E950DD-CB45-0E45-A100-CB47277501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05979"/>
            <a:ext cx="1524000" cy="4388644"/>
          </a:xfrm>
          <a:prstGeom prst="rect">
            <a:avLst/>
          </a:prstGeo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2644"/>
            <a:ext cx="6019800" cy="4211732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6FC90B1-2386-1D41-85B8-9347A4CBDACA}" type="datetime1">
              <a:rPr lang="en-US" smtClean="0"/>
              <a:pPr>
                <a:defRPr/>
              </a:pPr>
              <a:t>7/5/13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14CE5DB-8480-3D48-BBEA-756594F4CA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7/5/13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99F63-4D18-4135-849B-4ABDABEECD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3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077571"/>
            <a:ext cx="7662864" cy="2450377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C7A8030-0FD6-D246-9B42-DB45DC685505}" type="datetime1">
              <a:rPr lang="en-US" smtClean="0"/>
              <a:pPr>
                <a:defRPr/>
              </a:pPr>
              <a:t>7/5/13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187A894-7C5E-1340-A00F-FF4CD8D1F9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7521"/>
            <a:ext cx="6400800" cy="1021556"/>
          </a:xfrm>
          <a:prstGeom prst="rect">
            <a:avLst/>
          </a:prstGeo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2707272"/>
            <a:ext cx="5181601" cy="1125140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pPr/>
              <a:t>7/5/13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4767263"/>
            <a:ext cx="144621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FA15492-5B9E-6F43-8E60-A4A9FD086FF3}" type="datetime1">
              <a:rPr lang="en-US" smtClean="0"/>
              <a:pPr>
                <a:defRPr/>
              </a:pPr>
              <a:t>7/5/13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47C364D-0116-D647-8F6F-5B1FB640FF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674158"/>
            <a:ext cx="3767328" cy="5715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2370045"/>
            <a:ext cx="3767328" cy="216861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1674158"/>
            <a:ext cx="3767328" cy="5715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2370045"/>
            <a:ext cx="3767328" cy="216861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63C1875-5082-DB4F-A9B7-B8DACB88AD4E}" type="datetime1">
              <a:rPr lang="en-US" smtClean="0"/>
              <a:pPr>
                <a:defRPr/>
              </a:pPr>
              <a:t>7/5/13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3D352A9-19AB-784E-A79E-208455803D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088356"/>
            <a:ext cx="7656512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7/5/13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3372802"/>
            <a:ext cx="7656512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7/5/13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7/5/13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9B24F7-4F80-BE4A-B8A0-C30B09B13516}" type="datetime1">
              <a:rPr lang="en-US" smtClean="0"/>
              <a:pPr>
                <a:defRPr/>
              </a:pPr>
              <a:t>7/5/13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4371A92-273D-074E-8CC2-33EBC2DEBF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503" r:id="rId1"/>
    <p:sldLayoutId id="2147485504" r:id="rId2"/>
    <p:sldLayoutId id="2147485505" r:id="rId3"/>
    <p:sldLayoutId id="2147485506" r:id="rId4"/>
    <p:sldLayoutId id="2147485507" r:id="rId5"/>
    <p:sldLayoutId id="2147485508" r:id="rId6"/>
    <p:sldLayoutId id="2147485509" r:id="rId7"/>
    <p:sldLayoutId id="2147485510" r:id="rId8"/>
    <p:sldLayoutId id="2147485511" r:id="rId9"/>
    <p:sldLayoutId id="2147485512" r:id="rId10"/>
    <p:sldLayoutId id="2147485513" r:id="rId11"/>
    <p:sldLayoutId id="2147485514" r:id="rId12"/>
    <p:sldLayoutId id="2147485515" r:id="rId13"/>
    <p:sldLayoutId id="2147485516" r:id="rId14"/>
    <p:sldLayoutId id="2147485517" r:id="rId15"/>
    <p:sldLayoutId id="2147485518" r:id="rId16"/>
    <p:sldLayoutId id="2147485519" r:id="rId17"/>
  </p:sldLayoutIdLst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microsoft.com/office/2007/relationships/hdphoto" Target="../media/hdphoto1.wdp"/><Relationship Id="rId5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gif"/><Relationship Id="rId3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alphaModFix amt="8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  <a14:imgEffect>
                      <a14:colorTemperature colorTemp="72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613" b="8863"/>
          <a:stretch/>
        </p:blipFill>
        <p:spPr>
          <a:xfrm>
            <a:off x="0" y="0"/>
            <a:ext cx="9135914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2278"/>
            <a:ext cx="9156700" cy="1102519"/>
          </a:xfrm>
          <a:ln>
            <a:miter lim="800000"/>
            <a:headEnd/>
            <a:tailEnd/>
          </a:ln>
          <a:effectLst>
            <a:softEdge rad="76200"/>
          </a:effectLst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b="1" i="1" dirty="0" smtClean="0"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6600"/>
                </a:solidFill>
                <a:effectLst>
                  <a:outerShdw blurRad="50800" dist="38100" dir="2700000">
                    <a:srgbClr val="000000">
                      <a:alpha val="95000"/>
                    </a:srgbClr>
                  </a:outerShdw>
                </a:effectLst>
                <a:latin typeface="Rockwell"/>
                <a:ea typeface="+mj-ea"/>
                <a:cs typeface="Rockwell"/>
              </a:rPr>
              <a:t>This Week </a:t>
            </a:r>
            <a:r>
              <a:rPr lang="en-US" sz="3600" b="1" i="1" normalizeH="1" dirty="0" smtClean="0">
                <a:ln w="1905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6600"/>
                </a:solidFill>
                <a:effectLst>
                  <a:outerShdw blurRad="50800" dist="38100" dir="2700000">
                    <a:srgbClr val="000000">
                      <a:alpha val="95000"/>
                    </a:srgbClr>
                  </a:outerShdw>
                </a:effectLst>
                <a:latin typeface="Rockwell"/>
                <a:ea typeface="+mj-ea"/>
                <a:cs typeface="Rockwell"/>
              </a:rPr>
              <a:t>@</a:t>
            </a:r>
            <a:r>
              <a:rPr lang="en-US" sz="6600" b="1" i="1" dirty="0" smtClean="0"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6600"/>
                </a:solidFill>
                <a:effectLst>
                  <a:outerShdw blurRad="50800" dist="38100" dir="2700000">
                    <a:srgbClr val="000000">
                      <a:alpha val="95000"/>
                    </a:srgbClr>
                  </a:outerShdw>
                </a:effectLst>
                <a:latin typeface="Rockwell"/>
                <a:ea typeface="+mj-ea"/>
                <a:cs typeface="Rockwell"/>
              </a:rPr>
              <a:t> </a:t>
            </a:r>
            <a:r>
              <a:rPr lang="en-US" b="1" i="1" dirty="0" smtClean="0"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6600"/>
                </a:solidFill>
                <a:effectLst>
                  <a:outerShdw blurRad="50800" dist="38100" dir="2700000">
                    <a:srgbClr val="000000">
                      <a:alpha val="95000"/>
                    </a:srgbClr>
                  </a:outerShdw>
                </a:effectLst>
                <a:latin typeface="Rockwell"/>
                <a:ea typeface="+mj-ea"/>
                <a:cs typeface="Rockwell"/>
              </a:rPr>
              <a:t>PPPL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338"/>
          <a:stretch/>
        </p:blipFill>
        <p:spPr bwMode="auto">
          <a:xfrm>
            <a:off x="789508" y="1491878"/>
            <a:ext cx="7634817" cy="1524372"/>
          </a:xfrm>
          <a:prstGeom prst="rect">
            <a:avLst/>
          </a:prstGeom>
          <a:noFill/>
          <a:ln>
            <a:noFill/>
          </a:ln>
          <a:effectLst>
            <a:outerShdw blurRad="50800" dist="114300" dir="2700000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53355" y="-237613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0" y="4334933"/>
            <a:ext cx="9156696" cy="808567"/>
          </a:xfrm>
          <a:prstGeom prst="rect">
            <a:avLst/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600" b="1" i="1" dirty="0">
                <a:ln w="22225" cmpd="sng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29000"/>
                    </a:srgbClr>
                  </a:outerShdw>
                </a:effectLst>
                <a:latin typeface="Verdana"/>
                <a:cs typeface="Verdana"/>
              </a:rPr>
              <a:t>From the PPPL Office of Communications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3518515"/>
            <a:ext cx="9156700" cy="800100"/>
          </a:xfrm>
          <a:noFill/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sz="4400" b="1" dirty="0" smtClean="0">
                <a:ln>
                  <a:solidFill>
                    <a:schemeClr val="tx1"/>
                  </a:solidFill>
                </a:ln>
                <a:effectLst>
                  <a:outerShdw blurRad="53975" dist="25400" dir="2700000" sx="101000" sy="101000" algn="tl" rotWithShape="0">
                    <a:srgbClr val="000000"/>
                  </a:outerShdw>
                </a:effectLst>
                <a:latin typeface="Rockwell"/>
                <a:cs typeface="Rockwell"/>
              </a:rPr>
              <a:t>July 8-12, 2013</a:t>
            </a:r>
            <a:endParaRPr lang="en-US" sz="4400" b="1" dirty="0">
              <a:ln>
                <a:solidFill>
                  <a:schemeClr val="tx1"/>
                </a:solidFill>
              </a:ln>
              <a:effectLst>
                <a:outerShdw blurRad="53975" dist="25400" dir="2700000" sx="101000" sy="101000" algn="tl" rotWithShape="0">
                  <a:srgbClr val="000000"/>
                </a:outerShdw>
              </a:effectLst>
              <a:latin typeface="Rockwell"/>
              <a:cs typeface="Rockwel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5868">
        <p:fade/>
      </p:transition>
    </mc:Choice>
    <mc:Fallback>
      <p:transition xmlns:p14="http://schemas.microsoft.com/office/powerpoint/2010/main" spd="med" advClick="0" advTm="25868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1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chemeClr val="bg1"/>
            </a:gs>
            <a:gs pos="100000">
              <a:srgbClr val="FF6600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41" y="-1328932"/>
            <a:ext cx="8975928" cy="69317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45533" y="1084991"/>
            <a:ext cx="2489200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PrincetonMontiBD"/>
                <a:cs typeface="PrincetonMontiBD"/>
              </a:rPr>
              <a:t>Welcome PPPL New Hires</a:t>
            </a:r>
          </a:p>
        </p:txBody>
      </p:sp>
      <p:pic>
        <p:nvPicPr>
          <p:cNvPr id="4" name="Picture 3" descr="PPPL-ONLY-BLACK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83" y="2204376"/>
            <a:ext cx="1981200" cy="69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768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23874">
        <p14:reveal/>
      </p:transition>
    </mc:Choice>
    <mc:Fallback>
      <p:transition xmlns:p14="http://schemas.microsoft.com/office/powerpoint/2010/main" spd="slow" advTm="23874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R6A055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" t="3729" r="1984" b="3020"/>
          <a:stretch/>
        </p:blipFill>
        <p:spPr>
          <a:xfrm>
            <a:off x="448730" y="778929"/>
            <a:ext cx="8238067" cy="35560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65" y="4493212"/>
            <a:ext cx="915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n w="0">
                  <a:noFill/>
                </a:ln>
                <a:solidFill>
                  <a:schemeClr val="bg1"/>
                </a:solidFill>
              </a:rPr>
              <a:t>THE PLASMA HUTCH is open </a:t>
            </a:r>
            <a:r>
              <a:rPr lang="en-US" sz="1200" dirty="0" smtClean="0">
                <a:ln w="0">
                  <a:noFill/>
                </a:ln>
                <a:solidFill>
                  <a:schemeClr val="bg1"/>
                </a:solidFill>
              </a:rPr>
              <a:t>on </a:t>
            </a:r>
            <a:r>
              <a:rPr lang="en-US" sz="1200" dirty="0">
                <a:ln w="0">
                  <a:noFill/>
                </a:ln>
                <a:solidFill>
                  <a:schemeClr val="bg1"/>
                </a:solidFill>
              </a:rPr>
              <a:t>Fridays from 11:30 </a:t>
            </a:r>
            <a:r>
              <a:rPr lang="en-US" sz="1200" dirty="0" smtClean="0">
                <a:ln w="0">
                  <a:noFill/>
                </a:ln>
                <a:solidFill>
                  <a:schemeClr val="bg1"/>
                </a:solidFill>
              </a:rPr>
              <a:t>a.m. to noon</a:t>
            </a:r>
            <a:r>
              <a:rPr lang="en-US" sz="1200" dirty="0">
                <a:ln w="0">
                  <a:noFill/>
                </a:ln>
                <a:solidFill>
                  <a:schemeClr val="bg1"/>
                </a:solidFill>
              </a:rPr>
              <a:t>. </a:t>
            </a:r>
            <a:endParaRPr lang="en-US" sz="1200" dirty="0" smtClean="0">
              <a:ln w="0">
                <a:noFill/>
              </a:ln>
              <a:solidFill>
                <a:schemeClr val="bg1"/>
              </a:solidFill>
            </a:endParaRP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Pick up </a:t>
            </a:r>
            <a:r>
              <a:rPr lang="en-US" sz="1200" dirty="0">
                <a:solidFill>
                  <a:schemeClr val="bg1"/>
                </a:solidFill>
              </a:rPr>
              <a:t>an order form or download one from the HR website at </a:t>
            </a:r>
            <a:r>
              <a:rPr lang="en-US" sz="1200" dirty="0" err="1">
                <a:solidFill>
                  <a:schemeClr val="bg1"/>
                </a:solidFill>
              </a:rPr>
              <a:t>hr.pppl.gov</a:t>
            </a:r>
            <a:r>
              <a:rPr lang="en-US" sz="1200" dirty="0">
                <a:solidFill>
                  <a:schemeClr val="bg1"/>
                </a:solidFill>
              </a:rPr>
              <a:t> and send it via email to Kim at </a:t>
            </a:r>
            <a:r>
              <a:rPr lang="en-US" sz="1200" dirty="0" err="1">
                <a:solidFill>
                  <a:schemeClr val="bg1"/>
                </a:solidFill>
              </a:rPr>
              <a:t>kmastrom@</a:t>
            </a:r>
            <a:r>
              <a:rPr lang="en-US" sz="1200" dirty="0" err="1" smtClean="0">
                <a:solidFill>
                  <a:schemeClr val="bg1"/>
                </a:solidFill>
              </a:rPr>
              <a:t>pppl.gov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  <a:endParaRPr lang="en-US" sz="1200" dirty="0" smtClean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9270"/>
            <a:ext cx="9160926" cy="113877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Now </a:t>
            </a: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available at </a:t>
            </a:r>
          </a:p>
          <a:p>
            <a:pPr algn="ctr"/>
            <a:r>
              <a:rPr lang="en-US" sz="4400" dirty="0" smtClean="0">
                <a:ln>
                  <a:solidFill>
                    <a:schemeClr val="bg1"/>
                  </a:solidFill>
                </a:ln>
                <a:solidFill>
                  <a:srgbClr val="C9006A"/>
                </a:solidFill>
                <a:latin typeface="Snappy Patter NF"/>
                <a:cs typeface="Snappy Patter NF"/>
              </a:rPr>
              <a:t>The Plasma Hutch</a:t>
            </a:r>
            <a:endParaRPr lang="en-US" sz="4400" dirty="0">
              <a:ln>
                <a:solidFill>
                  <a:schemeClr val="bg1"/>
                </a:solidFill>
              </a:ln>
              <a:solidFill>
                <a:srgbClr val="C9006A"/>
              </a:solidFill>
              <a:latin typeface="Snappy Patter NF"/>
              <a:cs typeface="Snappy Patter NF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3439217"/>
            <a:ext cx="8864600" cy="121571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137160" bIns="13716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rgbClr val="DA0000"/>
                </a:solidFill>
                <a:latin typeface="Arial Black"/>
                <a:cs typeface="Arial Black"/>
              </a:rPr>
              <a:t>100% </a:t>
            </a:r>
            <a:r>
              <a:rPr lang="en-US" b="1" cap="all" dirty="0">
                <a:ln>
                  <a:solidFill>
                    <a:schemeClr val="tx1"/>
                  </a:solidFill>
                </a:ln>
                <a:solidFill>
                  <a:srgbClr val="DA0000"/>
                </a:solidFill>
                <a:latin typeface="Arial Black"/>
                <a:cs typeface="Arial Black"/>
              </a:rPr>
              <a:t>Cotton </a:t>
            </a:r>
            <a:r>
              <a:rPr lang="en-US" b="1" cap="all" dirty="0" err="1">
                <a:ln>
                  <a:solidFill>
                    <a:schemeClr val="tx1"/>
                  </a:solidFill>
                </a:ln>
                <a:solidFill>
                  <a:srgbClr val="DA0000"/>
                </a:solidFill>
                <a:latin typeface="Arial Black"/>
                <a:cs typeface="Arial Black"/>
              </a:rPr>
              <a:t>Polos</a:t>
            </a:r>
            <a:r>
              <a:rPr lang="en-US" b="1" cap="all" dirty="0">
                <a:ln>
                  <a:solidFill>
                    <a:schemeClr val="tx1"/>
                  </a:solidFill>
                </a:ln>
                <a:solidFill>
                  <a:srgbClr val="DA0000"/>
                </a:solidFill>
                <a:latin typeface="Arial Black"/>
                <a:cs typeface="Arial Black"/>
              </a:rPr>
              <a:t> </a:t>
            </a:r>
            <a:endParaRPr lang="en-US" b="1" cap="all" dirty="0" smtClean="0">
              <a:ln>
                <a:solidFill>
                  <a:schemeClr val="tx1"/>
                </a:solidFill>
              </a:ln>
              <a:solidFill>
                <a:srgbClr val="DA0000"/>
              </a:solidFill>
              <a:latin typeface="Arial Black"/>
              <a:cs typeface="Arial Black"/>
            </a:endParaRPr>
          </a:p>
          <a:p>
            <a:pPr algn="ctr">
              <a:spcBef>
                <a:spcPts val="0"/>
              </a:spcBef>
            </a:pPr>
            <a:r>
              <a:rPr lang="en-US" sz="1600" b="1" i="1" dirty="0" smtClean="0">
                <a:solidFill>
                  <a:srgbClr val="DA0000"/>
                </a:solidFill>
              </a:rPr>
              <a:t>with embroidered logo </a:t>
            </a:r>
            <a:r>
              <a:rPr lang="en-US" sz="1600" b="1" i="1" dirty="0">
                <a:solidFill>
                  <a:srgbClr val="DA0000"/>
                </a:solidFill>
              </a:rPr>
              <a:t>in ash grey, sand, </a:t>
            </a:r>
            <a:r>
              <a:rPr lang="en-US" sz="1600" b="1" i="1" dirty="0" smtClean="0">
                <a:solidFill>
                  <a:srgbClr val="DA0000"/>
                </a:solidFill>
              </a:rPr>
              <a:t>yellow, </a:t>
            </a:r>
            <a:r>
              <a:rPr lang="en-US" sz="1600" b="1" i="1" dirty="0">
                <a:solidFill>
                  <a:srgbClr val="DA0000"/>
                </a:solidFill>
              </a:rPr>
              <a:t>haze, light blue &amp; light </a:t>
            </a:r>
            <a:r>
              <a:rPr lang="en-US" sz="1600" b="1" i="1" dirty="0" smtClean="0">
                <a:solidFill>
                  <a:srgbClr val="DA0000"/>
                </a:solidFill>
              </a:rPr>
              <a:t>pink</a:t>
            </a:r>
            <a:endParaRPr lang="en-US" sz="1600" b="1" i="1" dirty="0">
              <a:solidFill>
                <a:srgbClr val="DA0000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US" sz="1600" dirty="0" smtClean="0">
                <a:solidFill>
                  <a:srgbClr val="FFFF99"/>
                </a:solidFill>
              </a:rPr>
              <a:t>Prices: S</a:t>
            </a:r>
            <a:r>
              <a:rPr lang="en-US" sz="1600" dirty="0">
                <a:solidFill>
                  <a:srgbClr val="FFFF99"/>
                </a:solidFill>
              </a:rPr>
              <a:t>-XL $</a:t>
            </a:r>
            <a:r>
              <a:rPr lang="en-US" sz="1600" dirty="0" smtClean="0">
                <a:solidFill>
                  <a:srgbClr val="FFFF99"/>
                </a:solidFill>
              </a:rPr>
              <a:t>16 • </a:t>
            </a:r>
            <a:r>
              <a:rPr lang="en-US" sz="1600" dirty="0" smtClean="0">
                <a:solidFill>
                  <a:srgbClr val="FFFF99"/>
                </a:solidFill>
              </a:rPr>
              <a:t>2XL-3XL </a:t>
            </a:r>
            <a:r>
              <a:rPr lang="en-US" sz="1600" dirty="0">
                <a:solidFill>
                  <a:srgbClr val="FFFF99"/>
                </a:solidFill>
              </a:rPr>
              <a:t>$20</a:t>
            </a:r>
          </a:p>
        </p:txBody>
      </p:sp>
    </p:spTree>
    <p:extLst>
      <p:ext uri="{BB962C8B-B14F-4D97-AF65-F5344CB8AC3E}">
        <p14:creationId xmlns:p14="http://schemas.microsoft.com/office/powerpoint/2010/main" val="1023772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7142">
        <p14:gallery dir="l"/>
      </p:transition>
    </mc:Choice>
    <mc:Fallback>
      <p:transition xmlns:p14="http://schemas.microsoft.com/office/powerpoint/2010/main" spd="slow" advTm="27142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chemeClr val="bg1"/>
            </a:gs>
            <a:gs pos="100000">
              <a:srgbClr val="FF6600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tirement-Ahe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78" y="-19050"/>
            <a:ext cx="9211734" cy="518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8474" y="203196"/>
            <a:ext cx="4089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2B"/>
                </a:solidFill>
              </a:rPr>
              <a:t>Pre-Retirement </a:t>
            </a:r>
            <a:r>
              <a:rPr lang="en-US" sz="3600" b="1" dirty="0" smtClean="0">
                <a:solidFill>
                  <a:srgbClr val="FFFF2B"/>
                </a:solidFill>
              </a:rPr>
              <a:t>Seminar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Tuesday, July 23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11</a:t>
            </a:r>
            <a:r>
              <a:rPr lang="en-US" b="1" dirty="0">
                <a:solidFill>
                  <a:schemeClr val="bg1"/>
                </a:solidFill>
              </a:rPr>
              <a:t>:00 </a:t>
            </a:r>
            <a:r>
              <a:rPr lang="en-US" b="1" dirty="0" smtClean="0">
                <a:solidFill>
                  <a:schemeClr val="bg1"/>
                </a:solidFill>
              </a:rPr>
              <a:t>a.m.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LSB Auditorium</a:t>
            </a:r>
          </a:p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400" b="1" cap="all" dirty="0" smtClean="0">
                <a:solidFill>
                  <a:schemeClr val="bg1"/>
                </a:solidFill>
              </a:rPr>
              <a:t>David </a:t>
            </a:r>
            <a:r>
              <a:rPr lang="en-US" sz="1400" b="1" cap="all" dirty="0" err="1" smtClean="0">
                <a:solidFill>
                  <a:schemeClr val="bg1"/>
                </a:solidFill>
              </a:rPr>
              <a:t>Vinokurov</a:t>
            </a:r>
            <a:endParaRPr lang="en-US" sz="1400" b="1" cap="all" dirty="0" smtClean="0">
              <a:solidFill>
                <a:schemeClr val="bg1"/>
              </a:solidFill>
            </a:endParaRP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District Manager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Trenton </a:t>
            </a:r>
            <a:r>
              <a:rPr lang="en-US" sz="1200" dirty="0">
                <a:solidFill>
                  <a:schemeClr val="bg1"/>
                </a:solidFill>
              </a:rPr>
              <a:t>Social </a:t>
            </a:r>
            <a:r>
              <a:rPr lang="en-US" sz="1200" dirty="0" smtClean="0">
                <a:solidFill>
                  <a:schemeClr val="bg1"/>
                </a:solidFill>
              </a:rPr>
              <a:t>Security Office </a:t>
            </a:r>
          </a:p>
          <a:p>
            <a:pPr algn="ctr"/>
            <a:r>
              <a:rPr lang="en-US" sz="1400" b="1" cap="all" dirty="0" smtClean="0">
                <a:solidFill>
                  <a:schemeClr val="bg1"/>
                </a:solidFill>
              </a:rPr>
              <a:t>Carl Robinson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Public </a:t>
            </a:r>
            <a:r>
              <a:rPr lang="en-US" sz="1200" dirty="0">
                <a:solidFill>
                  <a:schemeClr val="bg1"/>
                </a:solidFill>
              </a:rPr>
              <a:t>Affairs Specialist for </a:t>
            </a:r>
            <a:r>
              <a:rPr lang="en-US" sz="1200" dirty="0" smtClean="0">
                <a:solidFill>
                  <a:schemeClr val="bg1"/>
                </a:solidFill>
              </a:rPr>
              <a:t>Social Security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064" y="4140449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FFFF2B"/>
                </a:solidFill>
              </a:rPr>
              <a:t>The discussion will include how to plan, calculate, </a:t>
            </a:r>
            <a:endParaRPr lang="en-US" sz="1600" i="1" dirty="0" smtClean="0">
              <a:solidFill>
                <a:srgbClr val="FFFF2B"/>
              </a:solidFill>
            </a:endParaRPr>
          </a:p>
          <a:p>
            <a:r>
              <a:rPr lang="en-US" sz="1600" i="1" dirty="0" smtClean="0">
                <a:solidFill>
                  <a:srgbClr val="FFFF2B"/>
                </a:solidFill>
              </a:rPr>
              <a:t>and </a:t>
            </a:r>
            <a:r>
              <a:rPr lang="en-US" sz="1600" i="1" dirty="0">
                <a:solidFill>
                  <a:srgbClr val="FFFF2B"/>
                </a:solidFill>
              </a:rPr>
              <a:t>apply for Social Security benefits. Please join David </a:t>
            </a:r>
            <a:r>
              <a:rPr lang="en-US" sz="1600" i="1" dirty="0" smtClean="0">
                <a:solidFill>
                  <a:srgbClr val="FFFF2B"/>
                </a:solidFill>
              </a:rPr>
              <a:t>and </a:t>
            </a:r>
            <a:r>
              <a:rPr lang="en-US" sz="1600" i="1" dirty="0">
                <a:solidFill>
                  <a:srgbClr val="FFFF2B"/>
                </a:solidFill>
              </a:rPr>
              <a:t>Carl with your questions</a:t>
            </a:r>
            <a:r>
              <a:rPr lang="en-US" sz="1600" i="1" dirty="0" smtClean="0">
                <a:solidFill>
                  <a:srgbClr val="FFFF2B"/>
                </a:solidFill>
              </a:rPr>
              <a:t>. </a:t>
            </a:r>
            <a:r>
              <a:rPr lang="en-US" sz="1600" i="1" cap="all" dirty="0" smtClean="0">
                <a:solidFill>
                  <a:srgbClr val="FFFF2B"/>
                </a:solidFill>
              </a:rPr>
              <a:t>It </a:t>
            </a:r>
            <a:r>
              <a:rPr lang="en-US" sz="1600" i="1" cap="all" dirty="0">
                <a:solidFill>
                  <a:srgbClr val="FFFF2B"/>
                </a:solidFill>
              </a:rPr>
              <a:t>is never too early to plan!</a:t>
            </a:r>
            <a:endParaRPr lang="en-US" sz="1600" cap="all" dirty="0">
              <a:solidFill>
                <a:srgbClr val="FFFF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329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22341">
        <p14:reveal/>
      </p:transition>
    </mc:Choice>
    <mc:Fallback>
      <p:transition xmlns:p14="http://schemas.microsoft.com/office/powerpoint/2010/main" spd="slow" advTm="22341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S Luncheon Group 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735" y="978225"/>
            <a:ext cx="4754330" cy="274499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5" name="Picture 4" descr="Group HS Interns w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7" y="0"/>
            <a:ext cx="4011930" cy="51435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147734" y="3903133"/>
            <a:ext cx="3572933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b="1" i="1" dirty="0" smtClean="0">
                <a:solidFill>
                  <a:srgbClr val="FFFF99"/>
                </a:solidFill>
                <a:latin typeface="Arial Black"/>
                <a:cs typeface="Arial Black"/>
              </a:rPr>
              <a:t>High School student interns at PPPL</a:t>
            </a:r>
            <a:endParaRPr lang="en-US" b="1" i="1" dirty="0">
              <a:solidFill>
                <a:srgbClr val="FFFF99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031093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6141">
        <p14:gallery dir="l"/>
      </p:transition>
    </mc:Choice>
    <mc:Fallback>
      <p:transition xmlns:p14="http://schemas.microsoft.com/office/powerpoint/2010/main" spd="slow" advTm="26141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" b="22314"/>
          <a:stretch/>
        </p:blipFill>
        <p:spPr>
          <a:xfrm>
            <a:off x="-42337" y="-59267"/>
            <a:ext cx="9220200" cy="52112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42"/>
          <a:stretch/>
        </p:blipFill>
        <p:spPr>
          <a:xfrm>
            <a:off x="1913462" y="-83258"/>
            <a:ext cx="5379510" cy="3071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28600" y="-25408"/>
            <a:ext cx="8763000" cy="10772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FFFF2B"/>
                </a:solidFill>
                <a:latin typeface="Cooper Black"/>
                <a:cs typeface="Cooper Black"/>
              </a:rPr>
              <a:t>2013 PPPL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rgbClr val="FFFF2B"/>
                </a:solidFill>
                <a:latin typeface="Cooper Black"/>
                <a:cs typeface="Cooper Black"/>
              </a:rPr>
              <a:t>Bluefishing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rgbClr val="FFFF2B"/>
                </a:solidFill>
                <a:latin typeface="Cooper Black"/>
                <a:cs typeface="Cooper Black"/>
              </a:rPr>
              <a:t> Trip</a:t>
            </a:r>
          </a:p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oper Black"/>
                <a:cs typeface="Cooper Black"/>
              </a:rPr>
              <a:t>FRIDAY, JULY 26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2400" y="2898912"/>
            <a:ext cx="636693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FFFF2B"/>
                </a:solidFill>
                <a:latin typeface="Krazy Kracks NF"/>
                <a:cs typeface="Krazy Kracks NF"/>
              </a:rPr>
              <a:t>Aboard the 120’ </a:t>
            </a:r>
            <a:r>
              <a:rPr lang="en-US" sz="2000" i="1" dirty="0" smtClean="0">
                <a:solidFill>
                  <a:srgbClr val="FFFF2B"/>
                </a:solidFill>
                <a:latin typeface="Krazy Kracks NF"/>
                <a:cs typeface="Krazy Kracks NF"/>
              </a:rPr>
              <a:t>Miss </a:t>
            </a:r>
            <a:r>
              <a:rPr lang="en-US" sz="2000" i="1" dirty="0">
                <a:solidFill>
                  <a:srgbClr val="FFFF2B"/>
                </a:solidFill>
                <a:latin typeface="Krazy Kracks NF"/>
                <a:cs typeface="Krazy Kracks NF"/>
              </a:rPr>
              <a:t>Belmar Princess</a:t>
            </a:r>
          </a:p>
          <a:p>
            <a:pPr algn="ctr"/>
            <a:endParaRPr lang="en-US" sz="2000" i="1" dirty="0">
              <a:solidFill>
                <a:srgbClr val="FFFF2B"/>
              </a:solidFill>
              <a:latin typeface="Krazy Kracks NF"/>
              <a:cs typeface="Krazy Kracks NF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42337" y="3341326"/>
            <a:ext cx="9220200" cy="18158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Departure: 5 p.m. SHARP!!</a:t>
            </a:r>
            <a:r>
              <a:rPr lang="en-US" sz="1800" b="1" dirty="0" smtClean="0">
                <a:solidFill>
                  <a:schemeClr val="bg1"/>
                </a:solidFill>
              </a:rPr>
              <a:t>!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</a:rPr>
              <a:t>Belmar </a:t>
            </a:r>
            <a:r>
              <a:rPr lang="en-US" sz="1800" b="1" dirty="0">
                <a:solidFill>
                  <a:schemeClr val="bg1"/>
                </a:solidFill>
              </a:rPr>
              <a:t>Marina, </a:t>
            </a:r>
            <a:r>
              <a:rPr lang="pl-PL" sz="1800" b="1" dirty="0" err="1" smtClean="0">
                <a:solidFill>
                  <a:schemeClr val="bg1"/>
                </a:solidFill>
              </a:rPr>
              <a:t>Hwy</a:t>
            </a:r>
            <a:r>
              <a:rPr lang="pl-PL" sz="1800" b="1" dirty="0">
                <a:solidFill>
                  <a:schemeClr val="bg1"/>
                </a:solidFill>
              </a:rPr>
              <a:t>. 35, </a:t>
            </a:r>
            <a:r>
              <a:rPr lang="pl-PL" sz="1800" b="1" dirty="0" err="1">
                <a:solidFill>
                  <a:schemeClr val="bg1"/>
                </a:solidFill>
              </a:rPr>
              <a:t>Belmar</a:t>
            </a:r>
            <a:r>
              <a:rPr lang="pl-PL" sz="1800" b="1" dirty="0">
                <a:solidFill>
                  <a:schemeClr val="bg1"/>
                </a:solidFill>
              </a:rPr>
              <a:t>, N.J.</a:t>
            </a:r>
          </a:p>
          <a:p>
            <a:pPr algn="ctr">
              <a:spcAft>
                <a:spcPts val="600"/>
              </a:spcAft>
            </a:pPr>
            <a:r>
              <a:rPr lang="pl-PL" sz="1600" dirty="0" err="1">
                <a:solidFill>
                  <a:schemeClr val="bg1"/>
                </a:solidFill>
              </a:rPr>
              <a:t>Cost</a:t>
            </a:r>
            <a:r>
              <a:rPr lang="pl-PL" sz="1600" dirty="0">
                <a:solidFill>
                  <a:schemeClr val="bg1"/>
                </a:solidFill>
              </a:rPr>
              <a:t>: $</a:t>
            </a:r>
            <a:r>
              <a:rPr lang="pl-PL" sz="1800" dirty="0">
                <a:solidFill>
                  <a:schemeClr val="bg1"/>
                </a:solidFill>
              </a:rPr>
              <a:t>75 per </a:t>
            </a:r>
            <a:r>
              <a:rPr lang="pl-PL" sz="1800" dirty="0" smtClean="0">
                <a:solidFill>
                  <a:schemeClr val="bg1"/>
                </a:solidFill>
              </a:rPr>
              <a:t>person.  </a:t>
            </a:r>
            <a:r>
              <a:rPr lang="pl-PL" sz="1800" dirty="0" err="1">
                <a:solidFill>
                  <a:schemeClr val="bg1"/>
                </a:solidFill>
              </a:rPr>
              <a:t>All</a:t>
            </a:r>
            <a:r>
              <a:rPr lang="pl-PL" sz="1800" dirty="0">
                <a:solidFill>
                  <a:schemeClr val="bg1"/>
                </a:solidFill>
              </a:rPr>
              <a:t> </a:t>
            </a:r>
            <a:r>
              <a:rPr lang="pl-PL" sz="1800" dirty="0" smtClean="0">
                <a:solidFill>
                  <a:schemeClr val="bg1"/>
                </a:solidFill>
              </a:rPr>
              <a:t>inclusive. Money </a:t>
            </a:r>
            <a:r>
              <a:rPr lang="pl-PL" sz="1800" dirty="0" err="1">
                <a:solidFill>
                  <a:schemeClr val="bg1"/>
                </a:solidFill>
              </a:rPr>
              <a:t>due</a:t>
            </a:r>
            <a:r>
              <a:rPr lang="pl-PL" sz="1800" dirty="0">
                <a:solidFill>
                  <a:schemeClr val="bg1"/>
                </a:solidFill>
              </a:rPr>
              <a:t> by </a:t>
            </a:r>
            <a:r>
              <a:rPr lang="pl-PL" sz="1800" dirty="0" err="1">
                <a:solidFill>
                  <a:schemeClr val="bg1"/>
                </a:solidFill>
              </a:rPr>
              <a:t>July</a:t>
            </a:r>
            <a:r>
              <a:rPr lang="pl-PL" sz="1800" dirty="0">
                <a:solidFill>
                  <a:schemeClr val="bg1"/>
                </a:solidFill>
              </a:rPr>
              <a:t> 19. NO REFUNDS.</a:t>
            </a:r>
          </a:p>
          <a:p>
            <a:pPr algn="ctr"/>
            <a:r>
              <a:rPr lang="pl-PL" sz="1800" i="1" dirty="0" err="1" smtClean="0">
                <a:solidFill>
                  <a:srgbClr val="FFFF2B"/>
                </a:solidFill>
              </a:rPr>
              <a:t>Cost</a:t>
            </a:r>
            <a:r>
              <a:rPr lang="pl-PL" sz="1800" i="1" dirty="0" smtClean="0">
                <a:solidFill>
                  <a:srgbClr val="FFFF2B"/>
                </a:solidFill>
              </a:rPr>
              <a:t> </a:t>
            </a:r>
            <a:r>
              <a:rPr lang="pl-PL" sz="1800" i="1" dirty="0" err="1">
                <a:solidFill>
                  <a:srgbClr val="FFFF2B"/>
                </a:solidFill>
              </a:rPr>
              <a:t>includes</a:t>
            </a:r>
            <a:r>
              <a:rPr lang="pl-PL" sz="1800" i="1" dirty="0">
                <a:solidFill>
                  <a:srgbClr val="FFFF2B"/>
                </a:solidFill>
              </a:rPr>
              <a:t> </a:t>
            </a:r>
            <a:r>
              <a:rPr lang="pl-PL" sz="1800" i="1" dirty="0" err="1">
                <a:solidFill>
                  <a:srgbClr val="FFFF2B"/>
                </a:solidFill>
              </a:rPr>
              <a:t>everything</a:t>
            </a:r>
            <a:r>
              <a:rPr lang="pl-PL" sz="1800" i="1" dirty="0">
                <a:solidFill>
                  <a:srgbClr val="FFFF2B"/>
                </a:solidFill>
              </a:rPr>
              <a:t>. </a:t>
            </a:r>
            <a:r>
              <a:rPr lang="pl-PL" sz="1800" i="1" dirty="0" err="1" smtClean="0">
                <a:solidFill>
                  <a:srgbClr val="FFFF2B"/>
                </a:solidFill>
              </a:rPr>
              <a:t>Rods</a:t>
            </a:r>
            <a:r>
              <a:rPr lang="pl-PL" sz="1800" i="1" dirty="0">
                <a:solidFill>
                  <a:srgbClr val="FFFF2B"/>
                </a:solidFill>
              </a:rPr>
              <a:t>, </a:t>
            </a:r>
            <a:r>
              <a:rPr lang="pl-PL" sz="1800" i="1" dirty="0" err="1">
                <a:solidFill>
                  <a:srgbClr val="FFFF2B"/>
                </a:solidFill>
              </a:rPr>
              <a:t>bait</a:t>
            </a:r>
            <a:r>
              <a:rPr lang="pl-PL" sz="1800" i="1" dirty="0">
                <a:solidFill>
                  <a:srgbClr val="FFFF2B"/>
                </a:solidFill>
              </a:rPr>
              <a:t>, </a:t>
            </a:r>
            <a:r>
              <a:rPr lang="pl-PL" sz="1800" i="1" dirty="0" err="1">
                <a:solidFill>
                  <a:srgbClr val="FFFF2B"/>
                </a:solidFill>
              </a:rPr>
              <a:t>fish</a:t>
            </a:r>
            <a:r>
              <a:rPr lang="pl-PL" sz="1800" i="1" dirty="0">
                <a:solidFill>
                  <a:srgbClr val="FFFF2B"/>
                </a:solidFill>
              </a:rPr>
              <a:t> </a:t>
            </a:r>
            <a:r>
              <a:rPr lang="pl-PL" sz="1800" i="1" dirty="0" err="1">
                <a:solidFill>
                  <a:srgbClr val="FFFF2B"/>
                </a:solidFill>
              </a:rPr>
              <a:t>cleaning</a:t>
            </a:r>
            <a:r>
              <a:rPr lang="pl-PL" sz="1800" i="1" dirty="0">
                <a:solidFill>
                  <a:srgbClr val="FFFF2B"/>
                </a:solidFill>
              </a:rPr>
              <a:t>, food, </a:t>
            </a:r>
            <a:r>
              <a:rPr lang="pl-PL" sz="1800" i="1" dirty="0" err="1" smtClean="0">
                <a:solidFill>
                  <a:srgbClr val="FFFF2B"/>
                </a:solidFill>
              </a:rPr>
              <a:t>beverages</a:t>
            </a:r>
            <a:r>
              <a:rPr lang="pl-PL" sz="1800" i="1" dirty="0" smtClean="0">
                <a:solidFill>
                  <a:srgbClr val="FFFF2B"/>
                </a:solidFill>
              </a:rPr>
              <a:t>, </a:t>
            </a:r>
            <a:r>
              <a:rPr lang="pl-PL" sz="1800" i="1" dirty="0">
                <a:solidFill>
                  <a:srgbClr val="FFFF2B"/>
                </a:solidFill>
              </a:rPr>
              <a:t>etc. </a:t>
            </a:r>
          </a:p>
          <a:p>
            <a:pPr algn="ctr">
              <a:spcAft>
                <a:spcPts val="600"/>
              </a:spcAft>
            </a:pPr>
            <a:r>
              <a:rPr lang="pl-PL" sz="1800" b="1" i="1" u="sng" cap="all" dirty="0" err="1">
                <a:solidFill>
                  <a:srgbClr val="CCFFCC"/>
                </a:solidFill>
              </a:rPr>
              <a:t>All</a:t>
            </a:r>
            <a:r>
              <a:rPr lang="pl-PL" sz="1800" b="1" i="1" u="sng" cap="all" dirty="0">
                <a:solidFill>
                  <a:srgbClr val="CCFFCC"/>
                </a:solidFill>
              </a:rPr>
              <a:t> </a:t>
            </a:r>
            <a:r>
              <a:rPr lang="pl-PL" sz="1800" b="1" i="1" u="sng" cap="all" dirty="0" err="1">
                <a:solidFill>
                  <a:srgbClr val="CCFFCC"/>
                </a:solidFill>
              </a:rPr>
              <a:t>you</a:t>
            </a:r>
            <a:r>
              <a:rPr lang="pl-PL" sz="1800" b="1" i="1" u="sng" cap="all" dirty="0">
                <a:solidFill>
                  <a:srgbClr val="CCFFCC"/>
                </a:solidFill>
              </a:rPr>
              <a:t> </a:t>
            </a:r>
            <a:r>
              <a:rPr lang="pl-PL" sz="1800" b="1" i="1" u="sng" cap="all" dirty="0" err="1">
                <a:solidFill>
                  <a:srgbClr val="CCFFCC"/>
                </a:solidFill>
              </a:rPr>
              <a:t>need</a:t>
            </a:r>
            <a:r>
              <a:rPr lang="pl-PL" sz="1800" b="1" i="1" u="sng" cap="all" dirty="0">
                <a:solidFill>
                  <a:srgbClr val="CCFFCC"/>
                </a:solidFill>
              </a:rPr>
              <a:t> to do </a:t>
            </a:r>
            <a:r>
              <a:rPr lang="pl-PL" sz="1800" b="1" i="1" u="sng" cap="all" dirty="0" err="1">
                <a:solidFill>
                  <a:srgbClr val="CCFFCC"/>
                </a:solidFill>
              </a:rPr>
              <a:t>is</a:t>
            </a:r>
            <a:r>
              <a:rPr lang="pl-PL" sz="1800" b="1" i="1" u="sng" cap="all" dirty="0">
                <a:solidFill>
                  <a:srgbClr val="CCFFCC"/>
                </a:solidFill>
              </a:rPr>
              <a:t> show </a:t>
            </a:r>
            <a:r>
              <a:rPr lang="pl-PL" sz="1800" b="1" i="1" u="sng" cap="all" dirty="0" err="1">
                <a:solidFill>
                  <a:srgbClr val="CCFFCC"/>
                </a:solidFill>
              </a:rPr>
              <a:t>up</a:t>
            </a:r>
            <a:r>
              <a:rPr lang="pl-PL" sz="1800" b="1" i="1" u="sng" cap="all" dirty="0">
                <a:solidFill>
                  <a:srgbClr val="CCFFCC"/>
                </a:solidFill>
              </a:rPr>
              <a:t>!</a:t>
            </a:r>
          </a:p>
          <a:p>
            <a:pPr algn="ctr"/>
            <a:r>
              <a:rPr lang="pl-PL" sz="1400" b="1" dirty="0" err="1" smtClean="0">
                <a:solidFill>
                  <a:schemeClr val="bg1"/>
                </a:solidFill>
              </a:rPr>
              <a:t>Contact</a:t>
            </a:r>
            <a:r>
              <a:rPr lang="pl-PL" sz="1400" b="1" dirty="0" smtClean="0">
                <a:solidFill>
                  <a:schemeClr val="bg1"/>
                </a:solidFill>
              </a:rPr>
              <a:t> </a:t>
            </a:r>
            <a:r>
              <a:rPr lang="pl-PL" sz="1400" b="1" dirty="0" smtClean="0">
                <a:solidFill>
                  <a:srgbClr val="FFFF2B"/>
                </a:solidFill>
              </a:rPr>
              <a:t>ANDY CARPE </a:t>
            </a:r>
            <a:r>
              <a:rPr lang="pl-PL" sz="1400" b="1" dirty="0" err="1">
                <a:solidFill>
                  <a:schemeClr val="bg1"/>
                </a:solidFill>
              </a:rPr>
              <a:t>ext</a:t>
            </a:r>
            <a:r>
              <a:rPr lang="pl-PL" sz="1400" b="1" dirty="0">
                <a:solidFill>
                  <a:schemeClr val="bg1"/>
                </a:solidFill>
              </a:rPr>
              <a:t>. 2118 </a:t>
            </a:r>
            <a:r>
              <a:rPr lang="pl-PL" sz="1400" b="1" dirty="0" err="1">
                <a:solidFill>
                  <a:schemeClr val="bg1"/>
                </a:solidFill>
              </a:rPr>
              <a:t>acarpe</a:t>
            </a:r>
            <a:r>
              <a:rPr lang="pl-PL" sz="1400" b="1" dirty="0" err="1" smtClean="0">
                <a:solidFill>
                  <a:schemeClr val="bg1"/>
                </a:solidFill>
              </a:rPr>
              <a:t>@</a:t>
            </a:r>
            <a:r>
              <a:rPr lang="pl-PL" sz="1400" b="1" dirty="0" err="1" smtClean="0">
                <a:solidFill>
                  <a:srgbClr val="FFFFFF"/>
                </a:solidFill>
              </a:rPr>
              <a:t>pppl.gov</a:t>
            </a:r>
            <a:r>
              <a:rPr lang="pl-PL" sz="1400" b="1" dirty="0">
                <a:solidFill>
                  <a:srgbClr val="FFFFFF"/>
                </a:solidFill>
              </a:rPr>
              <a:t> </a:t>
            </a:r>
            <a:r>
              <a:rPr lang="pl-PL" sz="1400" b="1" dirty="0" err="1" smtClean="0">
                <a:solidFill>
                  <a:srgbClr val="FFFFFF"/>
                </a:solidFill>
              </a:rPr>
              <a:t>or</a:t>
            </a:r>
            <a:r>
              <a:rPr lang="pl-PL" sz="1400" b="1" dirty="0" smtClean="0">
                <a:solidFill>
                  <a:srgbClr val="FFFFFF"/>
                </a:solidFill>
              </a:rPr>
              <a:t> </a:t>
            </a:r>
            <a:r>
              <a:rPr lang="pl-PL" sz="1400" b="1" dirty="0" smtClean="0">
                <a:solidFill>
                  <a:srgbClr val="FFFF2B"/>
                </a:solidFill>
              </a:rPr>
              <a:t>BOB TUCKER JR. </a:t>
            </a:r>
            <a:r>
              <a:rPr lang="pl-PL" sz="1400" b="1" dirty="0" err="1">
                <a:solidFill>
                  <a:srgbClr val="FFFFFF"/>
                </a:solidFill>
              </a:rPr>
              <a:t>ext</a:t>
            </a:r>
            <a:r>
              <a:rPr lang="pl-PL" sz="1400" b="1" dirty="0">
                <a:solidFill>
                  <a:srgbClr val="FFFFFF"/>
                </a:solidFill>
              </a:rPr>
              <a:t>. 3190 </a:t>
            </a:r>
            <a:r>
              <a:rPr lang="pl-PL" sz="1400" b="1" dirty="0" err="1">
                <a:solidFill>
                  <a:srgbClr val="FFFFFF"/>
                </a:solidFill>
              </a:rPr>
              <a:t>rltucker@pppl.gov</a:t>
            </a:r>
            <a:endParaRPr lang="pl-PL" sz="1400" b="1" dirty="0">
              <a:solidFill>
                <a:srgbClr val="FFFFFF"/>
              </a:solidFill>
            </a:endParaRPr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40496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40828">
        <p14:ripple/>
      </p:transition>
    </mc:Choice>
    <mc:Fallback>
      <p:transition xmlns:p14="http://schemas.microsoft.com/office/powerpoint/2010/main" spd="slow" advTm="40828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" t="14737" r="1735" b="14862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31467" y="4927605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932933" y="4642969"/>
            <a:ext cx="2924175" cy="24622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1000" b="1" dirty="0" smtClean="0">
                <a:solidFill>
                  <a:srgbClr val="0000FF"/>
                </a:solidFill>
                <a:latin typeface="Calibri" charset="0"/>
                <a:cs typeface="+mn-cs"/>
              </a:rPr>
              <a:t>Menu subject to change without notice</a:t>
            </a:r>
            <a:r>
              <a:rPr lang="en-US" sz="1000" dirty="0" smtClean="0">
                <a:solidFill>
                  <a:srgbClr val="0000FF"/>
                </a:solidFill>
                <a:latin typeface="Calibri" charset="0"/>
                <a:cs typeface="+mn-cs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36526">
        <p14:ripple/>
      </p:transition>
    </mc:Choice>
    <mc:Fallback>
      <p:transition xmlns:p14="http://schemas.microsoft.com/office/powerpoint/2010/main" spd="slow" advClick="0" advTm="36526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66015</TotalTime>
  <Words>283</Words>
  <Application>Microsoft Macintosh PowerPoint</Application>
  <PresentationFormat>On-screen Show (16:9)</PresentationFormat>
  <Paragraphs>35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Genesis</vt:lpstr>
      <vt:lpstr>This Week @ PPPL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Princeton Plasma Physics Lab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Week @ PPPL</dc:title>
  <dc:subject/>
  <dc:creator>Gregory J. Czechowicz</dc:creator>
  <cp:keywords/>
  <dc:description/>
  <cp:lastModifiedBy>Gregory J. Czechowicz</cp:lastModifiedBy>
  <cp:revision>1320</cp:revision>
  <cp:lastPrinted>2012-11-12T18:02:51Z</cp:lastPrinted>
  <dcterms:created xsi:type="dcterms:W3CDTF">2012-10-22T15:52:33Z</dcterms:created>
  <dcterms:modified xsi:type="dcterms:W3CDTF">2013-07-05T14:48:52Z</dcterms:modified>
  <cp:category/>
</cp:coreProperties>
</file>