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02" r:id="rId1"/>
  </p:sldMasterIdLst>
  <p:notesMasterIdLst>
    <p:notesMasterId r:id="rId10"/>
  </p:notesMasterIdLst>
  <p:handoutMasterIdLst>
    <p:handoutMasterId r:id="rId11"/>
  </p:handoutMasterIdLst>
  <p:sldIdLst>
    <p:sldId id="256" r:id="rId2"/>
    <p:sldId id="406" r:id="rId3"/>
    <p:sldId id="408" r:id="rId4"/>
    <p:sldId id="405" r:id="rId5"/>
    <p:sldId id="404" r:id="rId6"/>
    <p:sldId id="407" r:id="rId7"/>
    <p:sldId id="401" r:id="rId8"/>
    <p:sldId id="340" r:id="rId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6A"/>
    <a:srgbClr val="C9006A"/>
    <a:srgbClr val="0092D2"/>
    <a:srgbClr val="009FDF"/>
    <a:srgbClr val="0080DF"/>
    <a:srgbClr val="FFFFF7"/>
    <a:srgbClr val="FFCE00"/>
    <a:srgbClr val="FFFF99"/>
    <a:srgbClr val="FFFF2B"/>
    <a:srgbClr val="00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8" autoAdjust="0"/>
    <p:restoredTop sz="99224" autoAdjust="0"/>
  </p:normalViewPr>
  <p:slideViewPr>
    <p:cSldViewPr snapToGrid="0" snapToObjects="1">
      <p:cViewPr>
        <p:scale>
          <a:sx n="150" d="100"/>
          <a:sy n="150" d="100"/>
        </p:scale>
        <p:origin x="-2488" y="-1880"/>
      </p:cViewPr>
      <p:guideLst>
        <p:guide orient="horz" pos="3239"/>
        <p:guide pos="2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76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53DCE-FBFC-F342-AFA5-6F077C71EE7E}" type="datetime1">
              <a:rPr lang="en-US"/>
              <a:pPr>
                <a:defRPr/>
              </a:pPr>
              <a:t>7/16/13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3265F-31CD-944B-8C64-F736A64C9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89EBD-AA38-A342-8F46-4C68F3AC6E62}" type="datetime1">
              <a:rPr lang="en-US"/>
              <a:pPr>
                <a:defRPr/>
              </a:pPr>
              <a:t>7/16/13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94F65-F006-F345-BE36-FCD9F8C8F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1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F1C20-A47E-5C4A-8AA2-6FF145CB2CE8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  <a:prstGeom prst="rect">
            <a:avLst/>
          </a:prstGeo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  <a:prstGeom prst="rect">
            <a:avLst/>
          </a:prstGeo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887A7B-5908-014F-8AAE-1F7362F76B68}" type="datetime1">
              <a:rPr lang="en-US" smtClean="0"/>
              <a:pPr>
                <a:defRPr/>
              </a:pPr>
              <a:t>7/16/13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DE6FA7-0733-CE4A-A70B-A4ED66C227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619CB2-AE81-5D49-BD41-4CCAE826C5B0}" type="datetime1">
              <a:rPr lang="en-US" smtClean="0"/>
              <a:pPr>
                <a:defRPr/>
              </a:pPr>
              <a:t>7/16/13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3E87A8-B380-BA47-8EA0-406CD7F68F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55B178-6897-C846-9FD7-FA8D0F21F626}" type="datetime1">
              <a:rPr lang="en-US" smtClean="0"/>
              <a:pPr>
                <a:defRPr/>
              </a:pPr>
              <a:t>7/16/13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64EA03-BD01-1343-9DE1-19421FBE56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7/16/13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80160F-568D-024F-8335-8BD058FDF1FA}" type="datetime1">
              <a:rPr lang="en-US" smtClean="0"/>
              <a:pPr>
                <a:defRPr/>
              </a:pPr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E950DD-CB45-0E45-A100-CB47277501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  <a:prstGeom prst="rect">
            <a:avLst/>
          </a:prstGeo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FC90B1-2386-1D41-85B8-9347A4CBDACA}" type="datetime1">
              <a:rPr lang="en-US" smtClean="0"/>
              <a:pPr>
                <a:defRPr/>
              </a:pPr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4CE5DB-8480-3D48-BBEA-756594F4CA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7/16/13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99F63-4D18-4135-849B-4ABDABEEC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A8030-0FD6-D246-9B42-DB45DC685505}" type="datetime1">
              <a:rPr lang="en-US" smtClean="0"/>
              <a:pPr>
                <a:defRPr/>
              </a:pPr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87A894-7C5E-1340-A00F-FF4CD8D1F9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A15492-5B9E-6F43-8E60-A4A9FD086FF3}" type="datetime1">
              <a:rPr lang="en-US" smtClean="0"/>
              <a:pPr>
                <a:defRPr/>
              </a:pPr>
              <a:t>7/16/13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C364D-0116-D647-8F6F-5B1FB640FF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3C1875-5082-DB4F-A9B7-B8DACB88AD4E}" type="datetime1">
              <a:rPr lang="en-US" smtClean="0"/>
              <a:pPr>
                <a:defRPr/>
              </a:pPr>
              <a:t>7/16/13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D352A9-19AB-784E-A79E-208455803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7/16/13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7/16/13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7/16/13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9B24F7-4F80-BE4A-B8A0-C30B09B13516}" type="datetime1">
              <a:rPr lang="en-US" smtClean="0"/>
              <a:pPr>
                <a:defRPr/>
              </a:pPr>
              <a:t>7/16/13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371A92-273D-074E-8CC2-33EBC2DEBF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  <p:sldLayoutId id="2147485519" r:id="rId17"/>
  </p:sldLayoutIdLst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microsoft.com/office/2007/relationships/hdphoto" Target="../media/hdphoto1.wdp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microsoft.com/office/2007/relationships/hdphoto" Target="../media/hdphoto2.wdp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 amt="8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13" b="8863"/>
          <a:stretch/>
        </p:blipFill>
        <p:spPr>
          <a:xfrm>
            <a:off x="0" y="0"/>
            <a:ext cx="913591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2278"/>
            <a:ext cx="9156700" cy="1102519"/>
          </a:xfrm>
          <a:ln>
            <a:miter lim="800000"/>
            <a:headEnd/>
            <a:tailEnd/>
          </a:ln>
          <a:effectLst>
            <a:softEdge rad="76200"/>
          </a:effectLst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This Week </a:t>
            </a:r>
            <a:r>
              <a:rPr lang="en-US" sz="3600" b="1" i="1" normalizeH="1" dirty="0" smtClean="0"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@</a:t>
            </a:r>
            <a:r>
              <a:rPr lang="en-US" sz="6600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 </a:t>
            </a:r>
            <a:r>
              <a:rPr lang="en-US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PPPL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"/>
          <a:stretch/>
        </p:blipFill>
        <p:spPr bwMode="auto">
          <a:xfrm>
            <a:off x="789508" y="1491878"/>
            <a:ext cx="7634817" cy="1524372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3355" y="-2376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0" y="4334933"/>
            <a:ext cx="9156696" cy="808567"/>
          </a:xfrm>
          <a:prstGeom prst="rect">
            <a:avLst/>
          </a:prstGeom>
          <a:solidFill>
            <a:srgbClr val="E29F1D">
              <a:alpha val="60000"/>
            </a:srgb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600" b="1" i="1" dirty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From the PPPL Office of Communications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3518515"/>
            <a:ext cx="9156700" cy="800100"/>
          </a:xfr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July 15-19, 2013</a:t>
            </a:r>
            <a:endParaRPr lang="en-US" sz="4400" b="1" dirty="0">
              <a:ln>
                <a:solidFill>
                  <a:schemeClr val="tx1"/>
                </a:solidFill>
              </a:ln>
              <a:effectLst>
                <a:outerShdw blurRad="53975" dist="25400" dir="2700000" sx="101000" sy="101000" algn="tl" rotWithShape="0">
                  <a:srgbClr val="000000"/>
                </a:outerShdw>
              </a:effectLst>
              <a:latin typeface="Rockwell"/>
              <a:cs typeface="Rockwel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663">
        <p:fade/>
      </p:transition>
    </mc:Choice>
    <mc:Fallback xmlns="">
      <p:transition xmlns:p14="http://schemas.microsoft.com/office/powerpoint/2010/main" spd="med" advClick="0" advTm="25663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3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268575"/>
            <a:ext cx="3667842" cy="4582825"/>
          </a:xfrm>
          <a:prstGeom prst="rect">
            <a:avLst/>
          </a:prstGeom>
          <a:ln w="12700" cap="sq" cmpd="sng">
            <a:solidFill>
              <a:schemeClr val="tx1"/>
            </a:solidFill>
            <a:prstDash val="solid"/>
            <a:miter lim="800000"/>
          </a:ln>
          <a:effectLst>
            <a:outerShdw blurRad="38100" dist="38100" dir="2700000" sx="101000" sy="101000" algn="tl" rotWithShape="0">
              <a:schemeClr val="tx1">
                <a:alpha val="65000"/>
              </a:scheme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16404" y="3683684"/>
            <a:ext cx="3441787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latin typeface="Arial Black"/>
                <a:cs typeface="Arial Black"/>
              </a:rPr>
              <a:t>QUEST</a:t>
            </a:r>
            <a:r>
              <a:rPr lang="en-US" sz="3600" b="1" i="1" dirty="0" smtClean="0">
                <a:solidFill>
                  <a:srgbClr val="FF6600"/>
                </a:solidFill>
                <a:latin typeface="Arial Black"/>
                <a:cs typeface="Arial Black"/>
              </a:rPr>
              <a:t> </a:t>
            </a:r>
            <a:r>
              <a:rPr lang="en-US" sz="2000" b="1" i="1" dirty="0" smtClean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latin typeface="Arial Black"/>
                <a:cs typeface="Arial Black"/>
              </a:rPr>
              <a:t>Magazine</a:t>
            </a:r>
          </a:p>
          <a:p>
            <a:pPr algn="ctr"/>
            <a:r>
              <a:rPr lang="en-US" sz="2000" b="1" i="1" dirty="0" smtClean="0">
                <a:latin typeface="Arial"/>
                <a:cs typeface="Arial"/>
              </a:rPr>
              <a:t>Research news from PPPL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45013" y="268575"/>
            <a:ext cx="2942254" cy="3404284"/>
            <a:chOff x="6023948" y="279400"/>
            <a:chExt cx="2942254" cy="3404284"/>
          </a:xfrm>
        </p:grpSpPr>
        <p:pic>
          <p:nvPicPr>
            <p:cNvPr id="2" name="Picture 1" descr="New Joh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3948" y="279400"/>
              <a:ext cx="2891451" cy="3054350"/>
            </a:xfrm>
            <a:prstGeom prst="rect">
              <a:avLst/>
            </a:prstGeom>
            <a:ln w="12700" cap="sq" cmpd="sng">
              <a:solidFill>
                <a:srgbClr val="000000"/>
              </a:solidFill>
              <a:prstDash val="solid"/>
              <a:miter lim="800000"/>
            </a:ln>
            <a:effectLst>
              <a:outerShdw blurRad="38100" dist="38100" dir="2700000" sx="101000" sy="101000" algn="tl" rotWithShape="0">
                <a:schemeClr val="tx1">
                  <a:alpha val="65000"/>
                </a:schemeClr>
              </a:out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6074750" y="3437463"/>
              <a:ext cx="2891452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John Greenwald, Quest writer and editor</a:t>
              </a:r>
              <a:endParaRPr lang="en-US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3109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1703">
        <p14:gallery dir="l"/>
      </p:transition>
    </mc:Choice>
    <mc:Fallback xmlns="">
      <p:transition xmlns:p14="http://schemas.microsoft.com/office/powerpoint/2010/main" spd="slow" advTm="21703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imulation-Workshop-2-Figure-1-LB.jpg"/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8" b="93503" l="9743" r="89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0"/>
            <a:ext cx="6492028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719667"/>
            <a:ext cx="8712199" cy="34163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Welcome </a:t>
            </a:r>
            <a:endParaRPr lang="en-US" sz="54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members </a:t>
            </a:r>
            <a:r>
              <a:rPr lang="en-US" sz="5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the </a:t>
            </a:r>
            <a:endParaRPr lang="en-US" sz="54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Theory and 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Simulation </a:t>
            </a:r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Disruptions Workshop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121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1703">
        <p14:gallery dir="l"/>
      </p:transition>
    </mc:Choice>
    <mc:Fallback xmlns="">
      <p:transition xmlns:p14="http://schemas.microsoft.com/office/powerpoint/2010/main" spd="slow" advTm="21703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R6A055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t="3729" r="1984" b="3020"/>
          <a:stretch/>
        </p:blipFill>
        <p:spPr>
          <a:xfrm>
            <a:off x="448730" y="778929"/>
            <a:ext cx="8238067" cy="3556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65" y="4493212"/>
            <a:ext cx="915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n w="0">
                  <a:noFill/>
                </a:ln>
                <a:solidFill>
                  <a:schemeClr val="bg1"/>
                </a:solidFill>
              </a:rPr>
              <a:t>THE PLASMA HUTCH is open on </a:t>
            </a:r>
            <a:r>
              <a:rPr lang="en-US" sz="1200" dirty="0">
                <a:ln w="0">
                  <a:noFill/>
                </a:ln>
                <a:solidFill>
                  <a:schemeClr val="bg1"/>
                </a:solidFill>
              </a:rPr>
              <a:t>Fridays from 11:30 </a:t>
            </a:r>
            <a:r>
              <a:rPr lang="en-US" sz="1200" dirty="0" smtClean="0">
                <a:ln w="0">
                  <a:noFill/>
                </a:ln>
                <a:solidFill>
                  <a:schemeClr val="bg1"/>
                </a:solidFill>
              </a:rPr>
              <a:t>a.m. to noon</a:t>
            </a:r>
            <a:r>
              <a:rPr lang="en-US" sz="1200" dirty="0">
                <a:ln w="0">
                  <a:noFill/>
                </a:ln>
                <a:solidFill>
                  <a:schemeClr val="bg1"/>
                </a:solidFill>
              </a:rPr>
              <a:t>. </a:t>
            </a:r>
            <a:endParaRPr lang="en-US" sz="1200" dirty="0" smtClean="0">
              <a:ln w="0">
                <a:noFill/>
              </a:ln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Pick up </a:t>
            </a:r>
            <a:r>
              <a:rPr lang="en-US" sz="1200" dirty="0">
                <a:solidFill>
                  <a:schemeClr val="bg1"/>
                </a:solidFill>
              </a:rPr>
              <a:t>an order form or download one from the HR website at </a:t>
            </a:r>
            <a:r>
              <a:rPr lang="en-US" sz="1200" dirty="0" err="1">
                <a:solidFill>
                  <a:schemeClr val="bg1"/>
                </a:solidFill>
              </a:rPr>
              <a:t>hr.pppl.gov</a:t>
            </a:r>
            <a:r>
              <a:rPr lang="en-US" sz="1200" dirty="0">
                <a:solidFill>
                  <a:schemeClr val="bg1"/>
                </a:solidFill>
              </a:rPr>
              <a:t> and send it via email to Kim at </a:t>
            </a:r>
            <a:r>
              <a:rPr lang="en-US" sz="1200" dirty="0" err="1">
                <a:solidFill>
                  <a:schemeClr val="bg1"/>
                </a:solidFill>
              </a:rPr>
              <a:t>kmastrom@</a:t>
            </a:r>
            <a:r>
              <a:rPr lang="en-US" sz="1200" dirty="0" err="1" smtClean="0">
                <a:solidFill>
                  <a:schemeClr val="bg1"/>
                </a:solidFill>
              </a:rPr>
              <a:t>pppl.gov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9270"/>
            <a:ext cx="9160926" cy="11387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Now available at </a:t>
            </a:r>
          </a:p>
          <a:p>
            <a:pPr algn="ctr"/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rgbClr val="C9006A"/>
                </a:solidFill>
                <a:latin typeface="Snappy Patter NF"/>
                <a:cs typeface="Snappy Patter NF"/>
              </a:rPr>
              <a:t>The Plasma Hutch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rgbClr val="C9006A"/>
              </a:solidFill>
              <a:latin typeface="Snappy Patter NF"/>
              <a:cs typeface="Snappy Patter NF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3439217"/>
            <a:ext cx="8864600" cy="121571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137160" bIns="13716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DA0000"/>
                </a:solidFill>
                <a:latin typeface="Arial Black"/>
                <a:cs typeface="Arial Black"/>
              </a:rPr>
              <a:t>100% </a:t>
            </a:r>
            <a:r>
              <a:rPr lang="en-US" b="1" cap="all" dirty="0">
                <a:ln>
                  <a:solidFill>
                    <a:schemeClr val="tx1"/>
                  </a:solidFill>
                </a:ln>
                <a:solidFill>
                  <a:srgbClr val="DA0000"/>
                </a:solidFill>
                <a:latin typeface="Arial Black"/>
                <a:cs typeface="Arial Black"/>
              </a:rPr>
              <a:t>Cotton </a:t>
            </a:r>
            <a:r>
              <a:rPr lang="en-US" b="1" cap="all" dirty="0" err="1">
                <a:ln>
                  <a:solidFill>
                    <a:schemeClr val="tx1"/>
                  </a:solidFill>
                </a:ln>
                <a:solidFill>
                  <a:srgbClr val="DA0000"/>
                </a:solidFill>
                <a:latin typeface="Arial Black"/>
                <a:cs typeface="Arial Black"/>
              </a:rPr>
              <a:t>Polos</a:t>
            </a:r>
            <a:r>
              <a:rPr lang="en-US" b="1" cap="all" dirty="0">
                <a:ln>
                  <a:solidFill>
                    <a:schemeClr val="tx1"/>
                  </a:solidFill>
                </a:ln>
                <a:solidFill>
                  <a:srgbClr val="DA0000"/>
                </a:solidFill>
                <a:latin typeface="Arial Black"/>
                <a:cs typeface="Arial Black"/>
              </a:rPr>
              <a:t> </a:t>
            </a:r>
            <a:endParaRPr lang="en-US" b="1" cap="all" dirty="0" smtClean="0">
              <a:ln>
                <a:solidFill>
                  <a:schemeClr val="tx1"/>
                </a:solidFill>
              </a:ln>
              <a:solidFill>
                <a:srgbClr val="DA0000"/>
              </a:solidFill>
              <a:latin typeface="Arial Black"/>
              <a:cs typeface="Arial Black"/>
            </a:endParaRPr>
          </a:p>
          <a:p>
            <a:pPr algn="ctr">
              <a:spcBef>
                <a:spcPts val="0"/>
              </a:spcBef>
            </a:pPr>
            <a:r>
              <a:rPr lang="en-US" sz="1600" b="1" i="1" dirty="0" smtClean="0">
                <a:solidFill>
                  <a:srgbClr val="DA0000"/>
                </a:solidFill>
              </a:rPr>
              <a:t>with embroidered logo </a:t>
            </a:r>
            <a:r>
              <a:rPr lang="en-US" sz="1600" b="1" i="1" dirty="0">
                <a:solidFill>
                  <a:srgbClr val="DA0000"/>
                </a:solidFill>
              </a:rPr>
              <a:t>in ash grey, sand, </a:t>
            </a:r>
            <a:r>
              <a:rPr lang="en-US" sz="1600" b="1" i="1" dirty="0" smtClean="0">
                <a:solidFill>
                  <a:srgbClr val="DA0000"/>
                </a:solidFill>
              </a:rPr>
              <a:t>yellow, </a:t>
            </a:r>
            <a:r>
              <a:rPr lang="en-US" sz="1600" b="1" i="1" dirty="0">
                <a:solidFill>
                  <a:srgbClr val="DA0000"/>
                </a:solidFill>
              </a:rPr>
              <a:t>haze, light blue &amp; light </a:t>
            </a:r>
            <a:r>
              <a:rPr lang="en-US" sz="1600" b="1" i="1" dirty="0" smtClean="0">
                <a:solidFill>
                  <a:srgbClr val="DA0000"/>
                </a:solidFill>
              </a:rPr>
              <a:t>pink</a:t>
            </a:r>
            <a:endParaRPr lang="en-US" sz="1600" b="1" i="1" dirty="0">
              <a:solidFill>
                <a:srgbClr val="DA000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1600" dirty="0" smtClean="0">
                <a:solidFill>
                  <a:srgbClr val="FFFF99"/>
                </a:solidFill>
              </a:rPr>
              <a:t>Prices: S</a:t>
            </a:r>
            <a:r>
              <a:rPr lang="en-US" sz="1600" dirty="0">
                <a:solidFill>
                  <a:srgbClr val="FFFF99"/>
                </a:solidFill>
              </a:rPr>
              <a:t>-XL $</a:t>
            </a:r>
            <a:r>
              <a:rPr lang="en-US" sz="1600" dirty="0" smtClean="0">
                <a:solidFill>
                  <a:srgbClr val="FFFF99"/>
                </a:solidFill>
              </a:rPr>
              <a:t>16 • 2XL-3XL </a:t>
            </a:r>
            <a:r>
              <a:rPr lang="en-US" sz="1600" dirty="0">
                <a:solidFill>
                  <a:srgbClr val="FFFF99"/>
                </a:solidFill>
              </a:rPr>
              <a:t>$20</a:t>
            </a:r>
          </a:p>
        </p:txBody>
      </p:sp>
    </p:spTree>
    <p:extLst>
      <p:ext uri="{BB962C8B-B14F-4D97-AF65-F5344CB8AC3E}">
        <p14:creationId xmlns:p14="http://schemas.microsoft.com/office/powerpoint/2010/main" val="102377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1502">
        <p14:gallery dir="l"/>
      </p:transition>
    </mc:Choice>
    <mc:Fallback xmlns="">
      <p:transition xmlns:p14="http://schemas.microsoft.com/office/powerpoint/2010/main" spd="slow" advTm="21502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bg1"/>
            </a:gs>
            <a:gs pos="100000">
              <a:srgbClr val="FF660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tirement-A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78" y="-19050"/>
            <a:ext cx="9211734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8474" y="203196"/>
            <a:ext cx="4089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2B"/>
                </a:solidFill>
              </a:rPr>
              <a:t>Social Security</a:t>
            </a:r>
          </a:p>
          <a:p>
            <a:pPr algn="ctr"/>
            <a:r>
              <a:rPr lang="en-US" sz="3600" b="1" dirty="0" smtClean="0">
                <a:solidFill>
                  <a:srgbClr val="FFFF2B"/>
                </a:solidFill>
              </a:rPr>
              <a:t>Pre</a:t>
            </a:r>
            <a:r>
              <a:rPr lang="en-US" sz="3600" b="1" dirty="0">
                <a:solidFill>
                  <a:srgbClr val="FFFF2B"/>
                </a:solidFill>
              </a:rPr>
              <a:t>-Retirement </a:t>
            </a:r>
            <a:r>
              <a:rPr lang="en-US" sz="3600" b="1" dirty="0" smtClean="0">
                <a:solidFill>
                  <a:srgbClr val="FFFF2B"/>
                </a:solidFill>
              </a:rPr>
              <a:t>Seminar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Tuesday, July 23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11</a:t>
            </a:r>
            <a:r>
              <a:rPr lang="en-US" b="1" dirty="0">
                <a:solidFill>
                  <a:schemeClr val="bg1"/>
                </a:solidFill>
              </a:rPr>
              <a:t>:00 </a:t>
            </a:r>
            <a:r>
              <a:rPr lang="en-US" b="1" dirty="0" smtClean="0">
                <a:solidFill>
                  <a:schemeClr val="bg1"/>
                </a:solidFill>
              </a:rPr>
              <a:t>a.m.</a:t>
            </a:r>
          </a:p>
          <a:p>
            <a:pPr algn="ctr">
              <a:spcAft>
                <a:spcPts val="120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LSB Auditorium</a:t>
            </a:r>
          </a:p>
          <a:p>
            <a:pPr algn="ctr"/>
            <a:r>
              <a:rPr lang="en-US" sz="1400" b="1" cap="all" dirty="0" smtClean="0">
                <a:solidFill>
                  <a:schemeClr val="bg1"/>
                </a:solidFill>
              </a:rPr>
              <a:t>David </a:t>
            </a:r>
            <a:r>
              <a:rPr lang="en-US" sz="1400" b="1" cap="all" dirty="0" err="1" smtClean="0">
                <a:solidFill>
                  <a:schemeClr val="bg1"/>
                </a:solidFill>
              </a:rPr>
              <a:t>Vinokurov</a:t>
            </a:r>
            <a:endParaRPr lang="en-US" sz="1400" b="1" cap="all" dirty="0" smtClean="0"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District Manager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Trenton </a:t>
            </a:r>
            <a:r>
              <a:rPr lang="en-US" sz="1200" dirty="0">
                <a:solidFill>
                  <a:schemeClr val="bg1"/>
                </a:solidFill>
              </a:rPr>
              <a:t>Social </a:t>
            </a:r>
            <a:r>
              <a:rPr lang="en-US" sz="1200" dirty="0" smtClean="0">
                <a:solidFill>
                  <a:schemeClr val="bg1"/>
                </a:solidFill>
              </a:rPr>
              <a:t>Security Office </a:t>
            </a:r>
          </a:p>
          <a:p>
            <a:pPr algn="ctr"/>
            <a:r>
              <a:rPr lang="en-US" sz="1400" b="1" cap="all" dirty="0" smtClean="0">
                <a:solidFill>
                  <a:schemeClr val="bg1"/>
                </a:solidFill>
              </a:rPr>
              <a:t>Carl Robinson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Public </a:t>
            </a:r>
            <a:r>
              <a:rPr lang="en-US" sz="1200" dirty="0">
                <a:solidFill>
                  <a:schemeClr val="bg1"/>
                </a:solidFill>
              </a:rPr>
              <a:t>Affairs Specialist for </a:t>
            </a:r>
            <a:r>
              <a:rPr lang="en-US" sz="1200" dirty="0" smtClean="0">
                <a:solidFill>
                  <a:schemeClr val="bg1"/>
                </a:solidFill>
              </a:rPr>
              <a:t>Social Security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064" y="4140449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FF2B"/>
                </a:solidFill>
              </a:rPr>
              <a:t>The discussion will include how to plan, calculate, </a:t>
            </a:r>
            <a:endParaRPr lang="en-US" sz="1600" i="1" dirty="0" smtClean="0">
              <a:solidFill>
                <a:srgbClr val="FFFF2B"/>
              </a:solidFill>
            </a:endParaRPr>
          </a:p>
          <a:p>
            <a:r>
              <a:rPr lang="en-US" sz="1600" i="1" dirty="0" smtClean="0">
                <a:solidFill>
                  <a:srgbClr val="FFFF2B"/>
                </a:solidFill>
              </a:rPr>
              <a:t>and </a:t>
            </a:r>
            <a:r>
              <a:rPr lang="en-US" sz="1600" i="1" dirty="0">
                <a:solidFill>
                  <a:srgbClr val="FFFF2B"/>
                </a:solidFill>
              </a:rPr>
              <a:t>apply for Social Security benefits. Please join David </a:t>
            </a:r>
            <a:r>
              <a:rPr lang="en-US" sz="1600" i="1" dirty="0" smtClean="0">
                <a:solidFill>
                  <a:srgbClr val="FFFF2B"/>
                </a:solidFill>
              </a:rPr>
              <a:t>and </a:t>
            </a:r>
            <a:r>
              <a:rPr lang="en-US" sz="1600" i="1" dirty="0">
                <a:solidFill>
                  <a:srgbClr val="FFFF2B"/>
                </a:solidFill>
              </a:rPr>
              <a:t>Carl with your questions</a:t>
            </a:r>
            <a:r>
              <a:rPr lang="en-US" sz="1600" i="1" dirty="0" smtClean="0">
                <a:solidFill>
                  <a:srgbClr val="FFFF2B"/>
                </a:solidFill>
              </a:rPr>
              <a:t>. </a:t>
            </a:r>
            <a:r>
              <a:rPr lang="en-US" sz="1600" i="1" cap="all" dirty="0" smtClean="0">
                <a:solidFill>
                  <a:srgbClr val="FFFF2B"/>
                </a:solidFill>
              </a:rPr>
              <a:t>It </a:t>
            </a:r>
            <a:r>
              <a:rPr lang="en-US" sz="1600" i="1" cap="all" dirty="0">
                <a:solidFill>
                  <a:srgbClr val="FFFF2B"/>
                </a:solidFill>
              </a:rPr>
              <a:t>is never too early to plan!</a:t>
            </a:r>
            <a:endParaRPr lang="en-US" sz="1600" cap="all" dirty="0">
              <a:solidFill>
                <a:srgbClr val="FFFF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2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0080">
        <p14:reveal/>
      </p:transition>
    </mc:Choice>
    <mc:Fallback xmlns="">
      <p:transition xmlns:p14="http://schemas.microsoft.com/office/powerpoint/2010/main" spd="slow" advTm="2008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unshine_meditatio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4" b="8542"/>
          <a:stretch/>
        </p:blipFill>
        <p:spPr>
          <a:xfrm>
            <a:off x="1" y="0"/>
            <a:ext cx="9147222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572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Narrow"/>
                <a:cs typeface="Arial Narrow"/>
              </a:rPr>
              <a:t>Work when it’s cool, ventilate your workspace, take frequent breaks, remain hydrated!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067" y="177800"/>
            <a:ext cx="835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glow rad="177800">
                    <a:schemeClr val="bg1">
                      <a:alpha val="75000"/>
                    </a:schemeClr>
                  </a:glow>
                </a:effectLst>
                <a:latin typeface="Arial Black"/>
                <a:cs typeface="Arial Black"/>
              </a:rPr>
              <a:t>HEAT STRESS</a:t>
            </a:r>
          </a:p>
          <a:p>
            <a:pPr algn="ctr"/>
            <a:r>
              <a:rPr lang="en-US" sz="2000" i="1" dirty="0"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Black"/>
                <a:cs typeface="Arial Black"/>
              </a:rPr>
              <a:t>Protect yourself from these heat-related disorders</a:t>
            </a:r>
          </a:p>
        </p:txBody>
      </p:sp>
      <p:pic>
        <p:nvPicPr>
          <p:cNvPr id="12" name="Picture 11" descr="SNOTM - July 2013 - Heat Stress rep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3"/>
          <a:stretch/>
        </p:blipFill>
        <p:spPr>
          <a:xfrm>
            <a:off x="922849" y="150281"/>
            <a:ext cx="7340600" cy="425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2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5901">
        <p14:reveal/>
      </p:transition>
    </mc:Choice>
    <mc:Fallback xmlns="">
      <p:transition xmlns:p14="http://schemas.microsoft.com/office/powerpoint/2010/main" spd="slow" advTm="35901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7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0"/>
                            </p:stCondLst>
                            <p:childTnLst>
                              <p:par>
                                <p:cTn id="26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" b="22314"/>
          <a:stretch/>
        </p:blipFill>
        <p:spPr>
          <a:xfrm>
            <a:off x="-42337" y="-59267"/>
            <a:ext cx="9220200" cy="52112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alphaModFix amt="9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42"/>
          <a:stretch/>
        </p:blipFill>
        <p:spPr>
          <a:xfrm>
            <a:off x="1913462" y="-83258"/>
            <a:ext cx="5379510" cy="307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8600" y="-25408"/>
            <a:ext cx="8763000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FFFF2B"/>
                </a:solidFill>
                <a:latin typeface="Cooper Black"/>
                <a:cs typeface="Cooper Black"/>
              </a:rPr>
              <a:t>2013 PPPL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rgbClr val="FFFF2B"/>
                </a:solidFill>
                <a:latin typeface="Cooper Black"/>
                <a:cs typeface="Cooper Black"/>
              </a:rPr>
              <a:t>Bluefishing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rgbClr val="FFFF2B"/>
                </a:solidFill>
                <a:latin typeface="Cooper Black"/>
                <a:cs typeface="Cooper Black"/>
              </a:rPr>
              <a:t> Trip</a:t>
            </a:r>
          </a:p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oper Black"/>
                <a:cs typeface="Cooper Black"/>
              </a:rPr>
              <a:t>FRIDAY, JULY 26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2400" y="2898912"/>
            <a:ext cx="636693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FFFF2B"/>
                </a:solidFill>
                <a:latin typeface="Krazy Kracks NF"/>
                <a:cs typeface="Krazy Kracks NF"/>
              </a:rPr>
              <a:t>Aboard the 120’ </a:t>
            </a:r>
            <a:r>
              <a:rPr lang="en-US" sz="2000" i="1" dirty="0" smtClean="0">
                <a:solidFill>
                  <a:srgbClr val="FFFF2B"/>
                </a:solidFill>
                <a:latin typeface="Krazy Kracks NF"/>
                <a:cs typeface="Krazy Kracks NF"/>
              </a:rPr>
              <a:t>Miss </a:t>
            </a:r>
            <a:r>
              <a:rPr lang="en-US" sz="2000" i="1" dirty="0">
                <a:solidFill>
                  <a:srgbClr val="FFFF2B"/>
                </a:solidFill>
                <a:latin typeface="Krazy Kracks NF"/>
                <a:cs typeface="Krazy Kracks NF"/>
              </a:rPr>
              <a:t>Belmar Princess</a:t>
            </a:r>
          </a:p>
          <a:p>
            <a:pPr algn="ctr"/>
            <a:endParaRPr lang="en-US" sz="2000" i="1" dirty="0">
              <a:solidFill>
                <a:srgbClr val="FFFF2B"/>
              </a:solidFill>
              <a:latin typeface="Krazy Kracks NF"/>
              <a:cs typeface="Krazy Kracks NF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2337" y="3341326"/>
            <a:ext cx="9220200" cy="18158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Departure: 5 p.m. SHARP!!</a:t>
            </a:r>
            <a:r>
              <a:rPr lang="en-US" sz="1800" b="1" dirty="0" smtClean="0">
                <a:solidFill>
                  <a:schemeClr val="bg1"/>
                </a:solidFill>
              </a:rPr>
              <a:t>!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Belmar </a:t>
            </a:r>
            <a:r>
              <a:rPr lang="en-US" sz="1800" b="1" dirty="0">
                <a:solidFill>
                  <a:schemeClr val="bg1"/>
                </a:solidFill>
              </a:rPr>
              <a:t>Marina, </a:t>
            </a:r>
            <a:r>
              <a:rPr lang="pl-PL" sz="1800" b="1" dirty="0" err="1" smtClean="0">
                <a:solidFill>
                  <a:schemeClr val="bg1"/>
                </a:solidFill>
              </a:rPr>
              <a:t>Hwy</a:t>
            </a:r>
            <a:r>
              <a:rPr lang="pl-PL" sz="1800" b="1" dirty="0">
                <a:solidFill>
                  <a:schemeClr val="bg1"/>
                </a:solidFill>
              </a:rPr>
              <a:t>. 35, </a:t>
            </a:r>
            <a:r>
              <a:rPr lang="pl-PL" sz="1800" b="1" dirty="0" err="1">
                <a:solidFill>
                  <a:schemeClr val="bg1"/>
                </a:solidFill>
              </a:rPr>
              <a:t>Belmar</a:t>
            </a:r>
            <a:r>
              <a:rPr lang="pl-PL" sz="1800" b="1" dirty="0">
                <a:solidFill>
                  <a:schemeClr val="bg1"/>
                </a:solidFill>
              </a:rPr>
              <a:t>, N.J.</a:t>
            </a:r>
          </a:p>
          <a:p>
            <a:pPr algn="ctr">
              <a:spcAft>
                <a:spcPts val="600"/>
              </a:spcAft>
            </a:pPr>
            <a:r>
              <a:rPr lang="pl-PL" sz="1600" dirty="0" err="1">
                <a:solidFill>
                  <a:schemeClr val="bg1"/>
                </a:solidFill>
              </a:rPr>
              <a:t>Cost</a:t>
            </a:r>
            <a:r>
              <a:rPr lang="pl-PL" sz="1600" dirty="0">
                <a:solidFill>
                  <a:schemeClr val="bg1"/>
                </a:solidFill>
              </a:rPr>
              <a:t>: $</a:t>
            </a:r>
            <a:r>
              <a:rPr lang="pl-PL" sz="1800" dirty="0">
                <a:solidFill>
                  <a:schemeClr val="bg1"/>
                </a:solidFill>
              </a:rPr>
              <a:t>75 per </a:t>
            </a:r>
            <a:r>
              <a:rPr lang="pl-PL" sz="1800" dirty="0" smtClean="0">
                <a:solidFill>
                  <a:schemeClr val="bg1"/>
                </a:solidFill>
              </a:rPr>
              <a:t>person.  </a:t>
            </a:r>
            <a:r>
              <a:rPr lang="pl-PL" sz="1800" dirty="0" err="1">
                <a:solidFill>
                  <a:schemeClr val="bg1"/>
                </a:solidFill>
              </a:rPr>
              <a:t>All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smtClean="0">
                <a:solidFill>
                  <a:schemeClr val="bg1"/>
                </a:solidFill>
              </a:rPr>
              <a:t>inclusive. Money </a:t>
            </a:r>
            <a:r>
              <a:rPr lang="pl-PL" sz="1800" dirty="0" err="1">
                <a:solidFill>
                  <a:schemeClr val="bg1"/>
                </a:solidFill>
              </a:rPr>
              <a:t>due</a:t>
            </a:r>
            <a:r>
              <a:rPr lang="pl-PL" sz="1800" dirty="0">
                <a:solidFill>
                  <a:schemeClr val="bg1"/>
                </a:solidFill>
              </a:rPr>
              <a:t> by </a:t>
            </a:r>
            <a:r>
              <a:rPr lang="pl-PL" sz="1800" dirty="0" err="1">
                <a:solidFill>
                  <a:schemeClr val="bg1"/>
                </a:solidFill>
              </a:rPr>
              <a:t>July</a:t>
            </a:r>
            <a:r>
              <a:rPr lang="pl-PL" sz="1800" dirty="0">
                <a:solidFill>
                  <a:schemeClr val="bg1"/>
                </a:solidFill>
              </a:rPr>
              <a:t> 19. NO REFUNDS.</a:t>
            </a:r>
          </a:p>
          <a:p>
            <a:pPr algn="ctr"/>
            <a:r>
              <a:rPr lang="pl-PL" sz="1800" i="1" dirty="0" err="1" smtClean="0">
                <a:solidFill>
                  <a:srgbClr val="FFFF2B"/>
                </a:solidFill>
              </a:rPr>
              <a:t>Cost</a:t>
            </a:r>
            <a:r>
              <a:rPr lang="pl-PL" sz="1800" i="1" dirty="0" smtClean="0">
                <a:solidFill>
                  <a:srgbClr val="FFFF2B"/>
                </a:solidFill>
              </a:rPr>
              <a:t> </a:t>
            </a:r>
            <a:r>
              <a:rPr lang="pl-PL" sz="1800" i="1" dirty="0" err="1">
                <a:solidFill>
                  <a:srgbClr val="FFFF2B"/>
                </a:solidFill>
              </a:rPr>
              <a:t>includes</a:t>
            </a:r>
            <a:r>
              <a:rPr lang="pl-PL" sz="1800" i="1" dirty="0">
                <a:solidFill>
                  <a:srgbClr val="FFFF2B"/>
                </a:solidFill>
              </a:rPr>
              <a:t> </a:t>
            </a:r>
            <a:r>
              <a:rPr lang="pl-PL" sz="1800" i="1" dirty="0" err="1">
                <a:solidFill>
                  <a:srgbClr val="FFFF2B"/>
                </a:solidFill>
              </a:rPr>
              <a:t>everything</a:t>
            </a:r>
            <a:r>
              <a:rPr lang="pl-PL" sz="1800" i="1" dirty="0">
                <a:solidFill>
                  <a:srgbClr val="FFFF2B"/>
                </a:solidFill>
              </a:rPr>
              <a:t>. </a:t>
            </a:r>
            <a:r>
              <a:rPr lang="pl-PL" sz="1800" i="1" dirty="0" err="1" smtClean="0">
                <a:solidFill>
                  <a:srgbClr val="FFFF2B"/>
                </a:solidFill>
              </a:rPr>
              <a:t>Rods</a:t>
            </a:r>
            <a:r>
              <a:rPr lang="pl-PL" sz="1800" i="1" dirty="0">
                <a:solidFill>
                  <a:srgbClr val="FFFF2B"/>
                </a:solidFill>
              </a:rPr>
              <a:t>, </a:t>
            </a:r>
            <a:r>
              <a:rPr lang="pl-PL" sz="1800" i="1" dirty="0" err="1">
                <a:solidFill>
                  <a:srgbClr val="FFFF2B"/>
                </a:solidFill>
              </a:rPr>
              <a:t>bait</a:t>
            </a:r>
            <a:r>
              <a:rPr lang="pl-PL" sz="1800" i="1" dirty="0">
                <a:solidFill>
                  <a:srgbClr val="FFFF2B"/>
                </a:solidFill>
              </a:rPr>
              <a:t>, </a:t>
            </a:r>
            <a:r>
              <a:rPr lang="pl-PL" sz="1800" i="1" dirty="0" err="1">
                <a:solidFill>
                  <a:srgbClr val="FFFF2B"/>
                </a:solidFill>
              </a:rPr>
              <a:t>fish</a:t>
            </a:r>
            <a:r>
              <a:rPr lang="pl-PL" sz="1800" i="1" dirty="0">
                <a:solidFill>
                  <a:srgbClr val="FFFF2B"/>
                </a:solidFill>
              </a:rPr>
              <a:t> </a:t>
            </a:r>
            <a:r>
              <a:rPr lang="pl-PL" sz="1800" i="1" dirty="0" err="1">
                <a:solidFill>
                  <a:srgbClr val="FFFF2B"/>
                </a:solidFill>
              </a:rPr>
              <a:t>cleaning</a:t>
            </a:r>
            <a:r>
              <a:rPr lang="pl-PL" sz="1800" i="1" dirty="0">
                <a:solidFill>
                  <a:srgbClr val="FFFF2B"/>
                </a:solidFill>
              </a:rPr>
              <a:t>, food, </a:t>
            </a:r>
            <a:r>
              <a:rPr lang="pl-PL" sz="1800" i="1" dirty="0" err="1" smtClean="0">
                <a:solidFill>
                  <a:srgbClr val="FFFF2B"/>
                </a:solidFill>
              </a:rPr>
              <a:t>beverages</a:t>
            </a:r>
            <a:r>
              <a:rPr lang="pl-PL" sz="1800" i="1" dirty="0" smtClean="0">
                <a:solidFill>
                  <a:srgbClr val="FFFF2B"/>
                </a:solidFill>
              </a:rPr>
              <a:t>, </a:t>
            </a:r>
            <a:r>
              <a:rPr lang="pl-PL" sz="1800" i="1" dirty="0">
                <a:solidFill>
                  <a:srgbClr val="FFFF2B"/>
                </a:solidFill>
              </a:rPr>
              <a:t>etc. </a:t>
            </a:r>
          </a:p>
          <a:p>
            <a:pPr algn="ctr">
              <a:spcAft>
                <a:spcPts val="600"/>
              </a:spcAft>
            </a:pPr>
            <a:r>
              <a:rPr lang="pl-PL" sz="1800" b="1" i="1" u="sng" cap="all" dirty="0" err="1">
                <a:solidFill>
                  <a:srgbClr val="CCFFCC"/>
                </a:solidFill>
              </a:rPr>
              <a:t>All</a:t>
            </a:r>
            <a:r>
              <a:rPr lang="pl-PL" sz="1800" b="1" i="1" u="sng" cap="all" dirty="0">
                <a:solidFill>
                  <a:srgbClr val="CCFFCC"/>
                </a:solidFill>
              </a:rPr>
              <a:t> </a:t>
            </a:r>
            <a:r>
              <a:rPr lang="pl-PL" sz="1800" b="1" i="1" u="sng" cap="all" dirty="0" err="1">
                <a:solidFill>
                  <a:srgbClr val="CCFFCC"/>
                </a:solidFill>
              </a:rPr>
              <a:t>you</a:t>
            </a:r>
            <a:r>
              <a:rPr lang="pl-PL" sz="1800" b="1" i="1" u="sng" cap="all" dirty="0">
                <a:solidFill>
                  <a:srgbClr val="CCFFCC"/>
                </a:solidFill>
              </a:rPr>
              <a:t> </a:t>
            </a:r>
            <a:r>
              <a:rPr lang="pl-PL" sz="1800" b="1" i="1" u="sng" cap="all" dirty="0" err="1">
                <a:solidFill>
                  <a:srgbClr val="CCFFCC"/>
                </a:solidFill>
              </a:rPr>
              <a:t>need</a:t>
            </a:r>
            <a:r>
              <a:rPr lang="pl-PL" sz="1800" b="1" i="1" u="sng" cap="all" dirty="0">
                <a:solidFill>
                  <a:srgbClr val="CCFFCC"/>
                </a:solidFill>
              </a:rPr>
              <a:t> to do </a:t>
            </a:r>
            <a:r>
              <a:rPr lang="pl-PL" sz="1800" b="1" i="1" u="sng" cap="all" dirty="0" err="1">
                <a:solidFill>
                  <a:srgbClr val="CCFFCC"/>
                </a:solidFill>
              </a:rPr>
              <a:t>is</a:t>
            </a:r>
            <a:r>
              <a:rPr lang="pl-PL" sz="1800" b="1" i="1" u="sng" cap="all" dirty="0">
                <a:solidFill>
                  <a:srgbClr val="CCFFCC"/>
                </a:solidFill>
              </a:rPr>
              <a:t> show </a:t>
            </a:r>
            <a:r>
              <a:rPr lang="pl-PL" sz="1800" b="1" i="1" u="sng" cap="all" dirty="0" err="1">
                <a:solidFill>
                  <a:srgbClr val="CCFFCC"/>
                </a:solidFill>
              </a:rPr>
              <a:t>up</a:t>
            </a:r>
            <a:r>
              <a:rPr lang="pl-PL" sz="1800" b="1" i="1" u="sng" cap="all" dirty="0">
                <a:solidFill>
                  <a:srgbClr val="CCFFCC"/>
                </a:solidFill>
              </a:rPr>
              <a:t>!</a:t>
            </a:r>
          </a:p>
          <a:p>
            <a:pPr algn="ctr"/>
            <a:r>
              <a:rPr lang="pl-PL" sz="1400" b="1" dirty="0" err="1" smtClean="0">
                <a:solidFill>
                  <a:schemeClr val="bg1"/>
                </a:solidFill>
              </a:rPr>
              <a:t>Contact</a:t>
            </a:r>
            <a:r>
              <a:rPr lang="pl-PL" sz="1400" b="1" dirty="0" smtClean="0">
                <a:solidFill>
                  <a:schemeClr val="bg1"/>
                </a:solidFill>
              </a:rPr>
              <a:t> </a:t>
            </a:r>
            <a:r>
              <a:rPr lang="pl-PL" sz="1400" b="1" dirty="0" smtClean="0">
                <a:solidFill>
                  <a:srgbClr val="FFFF2B"/>
                </a:solidFill>
              </a:rPr>
              <a:t>ANDY CARPE </a:t>
            </a:r>
            <a:r>
              <a:rPr lang="pl-PL" sz="1400" b="1" dirty="0" err="1">
                <a:solidFill>
                  <a:schemeClr val="bg1"/>
                </a:solidFill>
              </a:rPr>
              <a:t>ext</a:t>
            </a:r>
            <a:r>
              <a:rPr lang="pl-PL" sz="1400" b="1" dirty="0">
                <a:solidFill>
                  <a:schemeClr val="bg1"/>
                </a:solidFill>
              </a:rPr>
              <a:t>. 2118 </a:t>
            </a:r>
            <a:r>
              <a:rPr lang="pl-PL" sz="1400" b="1" dirty="0" err="1">
                <a:solidFill>
                  <a:schemeClr val="bg1"/>
                </a:solidFill>
              </a:rPr>
              <a:t>acarpe</a:t>
            </a:r>
            <a:r>
              <a:rPr lang="pl-PL" sz="1400" b="1" dirty="0" err="1" smtClean="0">
                <a:solidFill>
                  <a:schemeClr val="bg1"/>
                </a:solidFill>
              </a:rPr>
              <a:t>@</a:t>
            </a:r>
            <a:r>
              <a:rPr lang="pl-PL" sz="1400" b="1" dirty="0" err="1" smtClean="0">
                <a:solidFill>
                  <a:srgbClr val="FFFFFF"/>
                </a:solidFill>
              </a:rPr>
              <a:t>pppl.gov</a:t>
            </a:r>
            <a:r>
              <a:rPr lang="pl-PL" sz="1400" b="1" dirty="0">
                <a:solidFill>
                  <a:srgbClr val="FFFFFF"/>
                </a:solidFill>
              </a:rPr>
              <a:t> </a:t>
            </a:r>
            <a:r>
              <a:rPr lang="pl-PL" sz="1400" b="1" dirty="0" err="1" smtClean="0">
                <a:solidFill>
                  <a:srgbClr val="FFFFFF"/>
                </a:solidFill>
              </a:rPr>
              <a:t>or</a:t>
            </a:r>
            <a:r>
              <a:rPr lang="pl-PL" sz="1400" b="1" dirty="0" smtClean="0">
                <a:solidFill>
                  <a:srgbClr val="FFFFFF"/>
                </a:solidFill>
              </a:rPr>
              <a:t> </a:t>
            </a:r>
            <a:r>
              <a:rPr lang="pl-PL" sz="1400" b="1" dirty="0" smtClean="0">
                <a:solidFill>
                  <a:srgbClr val="FFFF2B"/>
                </a:solidFill>
              </a:rPr>
              <a:t>BOB TUCKER JR. </a:t>
            </a:r>
            <a:r>
              <a:rPr lang="pl-PL" sz="1400" b="1" dirty="0" err="1">
                <a:solidFill>
                  <a:srgbClr val="FFFFFF"/>
                </a:solidFill>
              </a:rPr>
              <a:t>ext</a:t>
            </a:r>
            <a:r>
              <a:rPr lang="pl-PL" sz="1400" b="1" dirty="0">
                <a:solidFill>
                  <a:srgbClr val="FFFFFF"/>
                </a:solidFill>
              </a:rPr>
              <a:t>. 3190 </a:t>
            </a:r>
            <a:r>
              <a:rPr lang="pl-PL" sz="1400" b="1" dirty="0" err="1">
                <a:solidFill>
                  <a:srgbClr val="FFFFFF"/>
                </a:solidFill>
              </a:rPr>
              <a:t>rltucker@pppl.gov</a:t>
            </a:r>
            <a:endParaRPr lang="pl-PL" sz="1400" b="1" dirty="0">
              <a:solidFill>
                <a:srgbClr val="FFFFFF"/>
              </a:solidFill>
            </a:endParaRP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4049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7389">
        <p14:ripple/>
      </p:transition>
    </mc:Choice>
    <mc:Fallback xmlns="">
      <p:transition xmlns:p14="http://schemas.microsoft.com/office/powerpoint/2010/main" spd="slow" advTm="37389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" t="14097" r="707" b="14095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1467" y="492760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009136" y="4592167"/>
            <a:ext cx="2924175" cy="24622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1000" b="1" dirty="0" smtClean="0">
                <a:solidFill>
                  <a:srgbClr val="0000FF"/>
                </a:solidFill>
                <a:latin typeface="Calibri" charset="0"/>
                <a:cs typeface="+mn-cs"/>
              </a:rPr>
              <a:t>Menu subject to change without notice</a:t>
            </a:r>
            <a:r>
              <a:rPr lang="en-US" sz="1000" dirty="0" smtClean="0">
                <a:solidFill>
                  <a:srgbClr val="0000FF"/>
                </a:solidFill>
                <a:latin typeface="Calibri" charset="0"/>
                <a:cs typeface="+mn-c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1058">
        <p14:ripple/>
      </p:transition>
    </mc:Choice>
    <mc:Fallback xmlns="">
      <p:transition xmlns:p14="http://schemas.microsoft.com/office/powerpoint/2010/main" spd="slow" advClick="0" advTm="41058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67909</TotalTime>
  <Words>324</Words>
  <Application>Microsoft Macintosh PowerPoint</Application>
  <PresentationFormat>On-screen Show (16:9)</PresentationFormat>
  <Paragraphs>43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Genesis</vt:lpstr>
      <vt:lpstr>This Week @ PPPL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Princeton Plasma Physics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@ PPPL</dc:title>
  <dc:subject/>
  <dc:creator>Gregory J. Czechowicz</dc:creator>
  <cp:keywords/>
  <dc:description/>
  <cp:lastModifiedBy>Gregory J. Czechowicz</cp:lastModifiedBy>
  <cp:revision>1339</cp:revision>
  <cp:lastPrinted>2012-11-12T18:02:51Z</cp:lastPrinted>
  <dcterms:created xsi:type="dcterms:W3CDTF">2012-10-22T15:52:33Z</dcterms:created>
  <dcterms:modified xsi:type="dcterms:W3CDTF">2013-07-16T19:01:08Z</dcterms:modified>
  <cp:category/>
</cp:coreProperties>
</file>