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3"/>
  </p:notesMasterIdLst>
  <p:handoutMasterIdLst>
    <p:handoutMasterId r:id="rId14"/>
  </p:handoutMasterIdLst>
  <p:sldIdLst>
    <p:sldId id="256" r:id="rId2"/>
    <p:sldId id="408" r:id="rId3"/>
    <p:sldId id="404" r:id="rId4"/>
    <p:sldId id="405" r:id="rId5"/>
    <p:sldId id="406" r:id="rId6"/>
    <p:sldId id="410" r:id="rId7"/>
    <p:sldId id="409" r:id="rId8"/>
    <p:sldId id="411" r:id="rId9"/>
    <p:sldId id="407" r:id="rId10"/>
    <p:sldId id="401" r:id="rId11"/>
    <p:sldId id="340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441C"/>
    <a:srgbClr val="CC006A"/>
    <a:srgbClr val="C9006A"/>
    <a:srgbClr val="0092D2"/>
    <a:srgbClr val="009FDF"/>
    <a:srgbClr val="0080DF"/>
    <a:srgbClr val="FFFFF7"/>
    <a:srgbClr val="FFCE00"/>
    <a:srgbClr val="FFFF99"/>
    <a:srgbClr val="FFF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200" d="100"/>
          <a:sy n="200" d="100"/>
        </p:scale>
        <p:origin x="-336" y="-1736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7/17/13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7/17/13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99F63-4D18-4135-849B-4ABDABEEC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7/17/13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  <p:sldLayoutId id="2147485519" r:id="rId17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2.wdp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July 22-26, 2013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902">
        <p:fade/>
      </p:transition>
    </mc:Choice>
    <mc:Fallback>
      <p:transition xmlns:p14="http://schemas.microsoft.com/office/powerpoint/2010/main" spd="med" advClick="0" advTm="2590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b="22314"/>
          <a:stretch/>
        </p:blipFill>
        <p:spPr>
          <a:xfrm>
            <a:off x="-42337" y="-59267"/>
            <a:ext cx="9220200" cy="5211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9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b="14342"/>
          <a:stretch/>
        </p:blipFill>
        <p:spPr>
          <a:xfrm>
            <a:off x="1092196" y="-25408"/>
            <a:ext cx="6944822" cy="3577801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-25408"/>
            <a:ext cx="8763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2B"/>
                </a:solidFill>
                <a:latin typeface="Cooper Black"/>
                <a:cs typeface="Cooper Black"/>
              </a:rPr>
              <a:t>2013 PPPL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rgbClr val="FFFF2B"/>
                </a:solidFill>
                <a:latin typeface="Cooper Black"/>
                <a:cs typeface="Cooper Black"/>
              </a:rPr>
              <a:t>Bluefishing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rgbClr val="FFFF2B"/>
                </a:solidFill>
                <a:latin typeface="Cooper Black"/>
                <a:cs typeface="Cooper Black"/>
              </a:rPr>
              <a:t> Trip</a:t>
            </a:r>
          </a:p>
          <a:p>
            <a:pPr algn="ctr"/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/>
                <a:cs typeface="Cooper Black"/>
              </a:rPr>
              <a:t>FRIDAY, JULY 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2400" y="3423845"/>
            <a:ext cx="636693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FF2B"/>
                </a:solidFill>
                <a:latin typeface="Cooper Black"/>
                <a:cs typeface="Cooper Black"/>
              </a:rPr>
              <a:t>Aboard the 120’ </a:t>
            </a:r>
            <a:r>
              <a:rPr lang="en-US" sz="2000" i="1" dirty="0" smtClean="0">
                <a:solidFill>
                  <a:srgbClr val="FFFF2B"/>
                </a:solidFill>
                <a:latin typeface="Cooper Black"/>
                <a:cs typeface="Cooper Black"/>
              </a:rPr>
              <a:t>Miss </a:t>
            </a:r>
            <a:r>
              <a:rPr lang="en-US" sz="2000" i="1" dirty="0">
                <a:solidFill>
                  <a:srgbClr val="FFFF2B"/>
                </a:solidFill>
                <a:latin typeface="Cooper Black"/>
                <a:cs typeface="Cooper Black"/>
              </a:rPr>
              <a:t>Belmar Princess</a:t>
            </a:r>
          </a:p>
          <a:p>
            <a:pPr algn="ctr"/>
            <a:endParaRPr lang="en-US" sz="2000" i="1" dirty="0">
              <a:solidFill>
                <a:srgbClr val="FFFF2B"/>
              </a:solidFill>
              <a:latin typeface="Krazy Kracks NF"/>
              <a:cs typeface="Krazy Kracks NF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2337" y="3890083"/>
            <a:ext cx="9220200" cy="1261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Departure: 5 p.m. SHARP!!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Belmar </a:t>
            </a:r>
            <a:r>
              <a:rPr lang="en-US" sz="1800" b="1" dirty="0">
                <a:solidFill>
                  <a:schemeClr val="bg1"/>
                </a:solidFill>
              </a:rPr>
              <a:t>Marina, </a:t>
            </a:r>
            <a:r>
              <a:rPr lang="pl-PL" sz="1800" b="1" dirty="0" err="1" smtClean="0">
                <a:solidFill>
                  <a:schemeClr val="bg1"/>
                </a:solidFill>
              </a:rPr>
              <a:t>Hwy</a:t>
            </a:r>
            <a:r>
              <a:rPr lang="pl-PL" sz="1800" b="1" dirty="0">
                <a:solidFill>
                  <a:schemeClr val="bg1"/>
                </a:solidFill>
              </a:rPr>
              <a:t>. 35, </a:t>
            </a:r>
            <a:r>
              <a:rPr lang="pl-PL" sz="1800" b="1" dirty="0" err="1">
                <a:solidFill>
                  <a:schemeClr val="bg1"/>
                </a:solidFill>
              </a:rPr>
              <a:t>Belmar</a:t>
            </a:r>
            <a:r>
              <a:rPr lang="pl-PL" sz="1800" b="1" dirty="0">
                <a:solidFill>
                  <a:schemeClr val="bg1"/>
                </a:solidFill>
              </a:rPr>
              <a:t>, N.J.</a:t>
            </a:r>
          </a:p>
          <a:p>
            <a:pPr algn="ctr"/>
            <a:endParaRPr lang="pl-PL" sz="1400" b="1" dirty="0" smtClean="0">
              <a:solidFill>
                <a:schemeClr val="bg1"/>
              </a:solidFill>
            </a:endParaRPr>
          </a:p>
          <a:p>
            <a:pPr algn="ctr"/>
            <a:r>
              <a:rPr lang="pl-PL" sz="1400" b="1" dirty="0" smtClean="0">
                <a:solidFill>
                  <a:schemeClr val="bg1"/>
                </a:solidFill>
              </a:rPr>
              <a:t>INFO: </a:t>
            </a:r>
            <a:r>
              <a:rPr lang="pl-PL" sz="1400" b="1" dirty="0" smtClean="0">
                <a:solidFill>
                  <a:srgbClr val="FFFF2B"/>
                </a:solidFill>
              </a:rPr>
              <a:t>ANDY CARPE </a:t>
            </a:r>
            <a:r>
              <a:rPr lang="pl-PL" sz="1400" b="1" dirty="0" err="1">
                <a:solidFill>
                  <a:schemeClr val="bg1"/>
                </a:solidFill>
              </a:rPr>
              <a:t>ext</a:t>
            </a:r>
            <a:r>
              <a:rPr lang="pl-PL" sz="1400" b="1" dirty="0">
                <a:solidFill>
                  <a:schemeClr val="bg1"/>
                </a:solidFill>
              </a:rPr>
              <a:t>. 2118 </a:t>
            </a:r>
            <a:r>
              <a:rPr lang="pl-PL" sz="1400" b="1" dirty="0" err="1">
                <a:solidFill>
                  <a:schemeClr val="bg1"/>
                </a:solidFill>
              </a:rPr>
              <a:t>acarpe</a:t>
            </a:r>
            <a:r>
              <a:rPr lang="pl-PL" sz="1400" b="1" dirty="0" err="1" smtClean="0">
                <a:solidFill>
                  <a:schemeClr val="bg1"/>
                </a:solidFill>
              </a:rPr>
              <a:t>@</a:t>
            </a:r>
            <a:r>
              <a:rPr lang="pl-PL" sz="1400" b="1" dirty="0" err="1" smtClean="0">
                <a:solidFill>
                  <a:srgbClr val="FFFFFF"/>
                </a:solidFill>
              </a:rPr>
              <a:t>pppl.gov</a:t>
            </a:r>
            <a:r>
              <a:rPr lang="pl-PL" sz="1400" b="1" dirty="0">
                <a:solidFill>
                  <a:srgbClr val="FFFFFF"/>
                </a:solidFill>
              </a:rPr>
              <a:t> </a:t>
            </a:r>
            <a:endParaRPr lang="pl-PL" sz="1400" b="1" dirty="0" smtClean="0">
              <a:solidFill>
                <a:srgbClr val="FFFFFF"/>
              </a:solidFill>
            </a:endParaRPr>
          </a:p>
          <a:p>
            <a:pPr algn="ctr"/>
            <a:r>
              <a:rPr lang="pl-PL" sz="1400" b="1" dirty="0" smtClean="0">
                <a:solidFill>
                  <a:srgbClr val="FFFF2B"/>
                </a:solidFill>
              </a:rPr>
              <a:t>                   BOB </a:t>
            </a:r>
            <a:r>
              <a:rPr lang="pl-PL" sz="1400" b="1" dirty="0" smtClean="0">
                <a:solidFill>
                  <a:srgbClr val="FFFF2B"/>
                </a:solidFill>
              </a:rPr>
              <a:t>TUCKER JR. </a:t>
            </a:r>
            <a:r>
              <a:rPr lang="pl-PL" sz="1400" b="1" dirty="0" err="1">
                <a:solidFill>
                  <a:srgbClr val="FFFFFF"/>
                </a:solidFill>
              </a:rPr>
              <a:t>ext</a:t>
            </a:r>
            <a:r>
              <a:rPr lang="pl-PL" sz="1400" b="1" dirty="0">
                <a:solidFill>
                  <a:srgbClr val="FFFFFF"/>
                </a:solidFill>
              </a:rPr>
              <a:t>. 3190 </a:t>
            </a:r>
            <a:r>
              <a:rPr lang="pl-PL" sz="1400" b="1" dirty="0" err="1">
                <a:solidFill>
                  <a:srgbClr val="FFFFFF"/>
                </a:solidFill>
              </a:rPr>
              <a:t>rltucker@pppl.gov</a:t>
            </a:r>
            <a:endParaRPr lang="pl-PL" sz="1400" b="1" dirty="0">
              <a:solidFill>
                <a:srgbClr val="FFFFFF"/>
              </a:solidFill>
            </a:endParaRP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049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3744">
        <p14:ripple/>
      </p:transition>
    </mc:Choice>
    <mc:Fallback>
      <p:transition xmlns:p14="http://schemas.microsoft.com/office/powerpoint/2010/main" spd="slow" advTm="3374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12075" r="2729" b="18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592167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871">
        <p14:ripple/>
      </p:transition>
    </mc:Choice>
    <mc:Fallback>
      <p:transition xmlns:p14="http://schemas.microsoft.com/office/powerpoint/2010/main" spd="slow" advClick="0" advTm="4087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20411 goo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108" y="111434"/>
            <a:ext cx="2006592" cy="400110"/>
          </a:xfrm>
          <a:prstGeom prst="rect">
            <a:avLst/>
          </a:prstGeom>
          <a:solidFill>
            <a:srgbClr val="FFFFF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NSTX-U</a:t>
            </a:r>
            <a:endParaRPr lang="en-US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93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766">
        <p14:reveal/>
      </p:transition>
    </mc:Choice>
    <mc:Fallback>
      <p:transition xmlns:p14="http://schemas.microsoft.com/office/powerpoint/2010/main" spd="slow" advTm="1576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bg1"/>
            </a:gs>
            <a:gs pos="100000">
              <a:srgbClr val="FF66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tirement-Ah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8" y="-19050"/>
            <a:ext cx="9211734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474" y="203196"/>
            <a:ext cx="4089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2B"/>
                </a:solidFill>
              </a:rPr>
              <a:t>Social Security</a:t>
            </a:r>
          </a:p>
          <a:p>
            <a:pPr algn="ctr"/>
            <a:r>
              <a:rPr lang="en-US" sz="3600" b="1" dirty="0" smtClean="0">
                <a:solidFill>
                  <a:srgbClr val="FFFF2B"/>
                </a:solidFill>
              </a:rPr>
              <a:t>Pre</a:t>
            </a:r>
            <a:r>
              <a:rPr lang="en-US" sz="3600" b="1" dirty="0">
                <a:solidFill>
                  <a:srgbClr val="FFFF2B"/>
                </a:solidFill>
              </a:rPr>
              <a:t>-Retirement </a:t>
            </a:r>
            <a:r>
              <a:rPr lang="en-US" sz="3600" b="1" dirty="0" smtClean="0">
                <a:solidFill>
                  <a:srgbClr val="FFFF2B"/>
                </a:solidFill>
              </a:rPr>
              <a:t>Seminar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Tuesday, July 23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11</a:t>
            </a:r>
            <a:r>
              <a:rPr lang="en-US" b="1" dirty="0">
                <a:solidFill>
                  <a:schemeClr val="bg1"/>
                </a:solidFill>
              </a:rPr>
              <a:t>:00 </a:t>
            </a:r>
            <a:r>
              <a:rPr lang="en-US" b="1" dirty="0" smtClean="0">
                <a:solidFill>
                  <a:schemeClr val="bg1"/>
                </a:solidFill>
              </a:rPr>
              <a:t>a.m.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LSB Auditorium</a:t>
            </a:r>
          </a:p>
          <a:p>
            <a:pPr algn="ctr"/>
            <a:r>
              <a:rPr lang="en-US" sz="1400" b="1" cap="all" dirty="0" smtClean="0">
                <a:solidFill>
                  <a:schemeClr val="bg1"/>
                </a:solidFill>
              </a:rPr>
              <a:t>David </a:t>
            </a:r>
            <a:r>
              <a:rPr lang="en-US" sz="1400" b="1" cap="all" dirty="0" err="1" smtClean="0">
                <a:solidFill>
                  <a:schemeClr val="bg1"/>
                </a:solidFill>
              </a:rPr>
              <a:t>Vinokurov</a:t>
            </a:r>
            <a:endParaRPr lang="en-US" sz="1400" b="1" cap="all" dirty="0" smtClean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District Manager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Trenton </a:t>
            </a:r>
            <a:r>
              <a:rPr lang="en-US" sz="1200" dirty="0">
                <a:solidFill>
                  <a:schemeClr val="bg1"/>
                </a:solidFill>
              </a:rPr>
              <a:t>Social </a:t>
            </a:r>
            <a:r>
              <a:rPr lang="en-US" sz="1200" dirty="0" smtClean="0">
                <a:solidFill>
                  <a:schemeClr val="bg1"/>
                </a:solidFill>
              </a:rPr>
              <a:t>Security Office </a:t>
            </a:r>
          </a:p>
          <a:p>
            <a:pPr algn="ctr"/>
            <a:r>
              <a:rPr lang="en-US" sz="1400" b="1" cap="all" dirty="0" smtClean="0">
                <a:solidFill>
                  <a:schemeClr val="bg1"/>
                </a:solidFill>
              </a:rPr>
              <a:t>Carl Robinson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Public </a:t>
            </a:r>
            <a:r>
              <a:rPr lang="en-US" sz="1200" dirty="0">
                <a:solidFill>
                  <a:schemeClr val="bg1"/>
                </a:solidFill>
              </a:rPr>
              <a:t>Affairs Specialist for </a:t>
            </a:r>
            <a:r>
              <a:rPr lang="en-US" sz="1200" dirty="0" smtClean="0">
                <a:solidFill>
                  <a:schemeClr val="bg1"/>
                </a:solidFill>
              </a:rPr>
              <a:t>Social Security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64" y="4140449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2B"/>
                </a:solidFill>
              </a:rPr>
              <a:t>The discussion will include how to plan, calculate, </a:t>
            </a:r>
            <a:endParaRPr lang="en-US" sz="1600" i="1" dirty="0" smtClean="0">
              <a:solidFill>
                <a:srgbClr val="FFFF2B"/>
              </a:solidFill>
            </a:endParaRPr>
          </a:p>
          <a:p>
            <a:r>
              <a:rPr lang="en-US" sz="1600" i="1" dirty="0" smtClean="0">
                <a:solidFill>
                  <a:srgbClr val="FFFF2B"/>
                </a:solidFill>
              </a:rPr>
              <a:t>and </a:t>
            </a:r>
            <a:r>
              <a:rPr lang="en-US" sz="1600" i="1" dirty="0">
                <a:solidFill>
                  <a:srgbClr val="FFFF2B"/>
                </a:solidFill>
              </a:rPr>
              <a:t>apply for Social Security benefits. Please join David </a:t>
            </a:r>
            <a:r>
              <a:rPr lang="en-US" sz="1600" i="1" dirty="0" smtClean="0">
                <a:solidFill>
                  <a:srgbClr val="FFFF2B"/>
                </a:solidFill>
              </a:rPr>
              <a:t>and </a:t>
            </a:r>
            <a:r>
              <a:rPr lang="en-US" sz="1600" i="1" dirty="0">
                <a:solidFill>
                  <a:srgbClr val="FFFF2B"/>
                </a:solidFill>
              </a:rPr>
              <a:t>Carl with your questions</a:t>
            </a:r>
            <a:r>
              <a:rPr lang="en-US" sz="1600" i="1" dirty="0" smtClean="0">
                <a:solidFill>
                  <a:srgbClr val="FFFF2B"/>
                </a:solidFill>
              </a:rPr>
              <a:t>. </a:t>
            </a:r>
            <a:r>
              <a:rPr lang="en-US" sz="1600" i="1" cap="all" dirty="0" smtClean="0">
                <a:solidFill>
                  <a:srgbClr val="FFFF2B"/>
                </a:solidFill>
              </a:rPr>
              <a:t>It </a:t>
            </a:r>
            <a:r>
              <a:rPr lang="en-US" sz="1600" i="1" cap="all" dirty="0">
                <a:solidFill>
                  <a:srgbClr val="FFFF2B"/>
                </a:solidFill>
              </a:rPr>
              <a:t>is never too early to plan!</a:t>
            </a:r>
            <a:endParaRPr lang="en-US" sz="1600" cap="all" dirty="0">
              <a:solidFill>
                <a:srgbClr val="FFFF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29471"/>
      </p:ext>
    </p:extLst>
  </p:cSld>
  <p:clrMapOvr>
    <a:masterClrMapping/>
  </p:clrMapOvr>
  <p:transition xmlns:p14="http://schemas.microsoft.com/office/powerpoint/2010/main" spd="slow" advTm="20493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R6A055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3729" r="1984" b="3020"/>
          <a:stretch/>
        </p:blipFill>
        <p:spPr>
          <a:xfrm>
            <a:off x="448730" y="778929"/>
            <a:ext cx="8238067" cy="3556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5" y="4493212"/>
            <a:ext cx="915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n w="0">
                  <a:noFill/>
                </a:ln>
                <a:solidFill>
                  <a:schemeClr val="bg1"/>
                </a:solidFill>
              </a:rPr>
              <a:t>THE PLASMA HUTCH is open on </a:t>
            </a:r>
            <a:r>
              <a:rPr lang="en-US" sz="1200" dirty="0">
                <a:ln w="0">
                  <a:noFill/>
                </a:ln>
                <a:solidFill>
                  <a:schemeClr val="bg1"/>
                </a:solidFill>
              </a:rPr>
              <a:t>Fridays from 11:30 </a:t>
            </a:r>
            <a:r>
              <a:rPr lang="en-US" sz="1200" dirty="0" smtClean="0">
                <a:ln w="0">
                  <a:noFill/>
                </a:ln>
                <a:solidFill>
                  <a:schemeClr val="bg1"/>
                </a:solidFill>
              </a:rPr>
              <a:t>a.m. to noon</a:t>
            </a:r>
            <a:r>
              <a:rPr lang="en-US" sz="1200" dirty="0">
                <a:ln w="0">
                  <a:noFill/>
                </a:ln>
                <a:solidFill>
                  <a:schemeClr val="bg1"/>
                </a:solidFill>
              </a:rPr>
              <a:t>. </a:t>
            </a:r>
            <a:endParaRPr lang="en-US" sz="1200" dirty="0" smtClean="0">
              <a:ln w="0">
                <a:noFill/>
              </a:ln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Pick up </a:t>
            </a:r>
            <a:r>
              <a:rPr lang="en-US" sz="1200" dirty="0">
                <a:solidFill>
                  <a:schemeClr val="bg1"/>
                </a:solidFill>
              </a:rPr>
              <a:t>an order form or download one from the HR website at </a:t>
            </a:r>
            <a:r>
              <a:rPr lang="en-US" sz="1200" dirty="0" err="1">
                <a:solidFill>
                  <a:schemeClr val="bg1"/>
                </a:solidFill>
              </a:rPr>
              <a:t>hr.pppl.gov</a:t>
            </a:r>
            <a:r>
              <a:rPr lang="en-US" sz="1200" dirty="0">
                <a:solidFill>
                  <a:schemeClr val="bg1"/>
                </a:solidFill>
              </a:rPr>
              <a:t> and send it via email to Kim at </a:t>
            </a:r>
            <a:r>
              <a:rPr lang="en-US" sz="1200" dirty="0" err="1">
                <a:solidFill>
                  <a:schemeClr val="bg1"/>
                </a:solidFill>
              </a:rPr>
              <a:t>kmastrom@</a:t>
            </a:r>
            <a:r>
              <a:rPr lang="en-US" sz="1200" dirty="0" err="1" smtClean="0">
                <a:solidFill>
                  <a:schemeClr val="bg1"/>
                </a:solidFill>
              </a:rPr>
              <a:t>pppl.gov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270"/>
            <a:ext cx="9160926" cy="11387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Now available at </a:t>
            </a:r>
          </a:p>
          <a:p>
            <a:pPr algn="ctr"/>
            <a:r>
              <a:rPr lang="en-US" sz="4400" dirty="0" smtClean="0">
                <a:ln>
                  <a:solidFill>
                    <a:schemeClr val="bg1"/>
                  </a:solidFill>
                </a:ln>
                <a:solidFill>
                  <a:srgbClr val="C9006A"/>
                </a:solidFill>
                <a:latin typeface="Arial Black"/>
                <a:cs typeface="Arial Black"/>
              </a:rPr>
              <a:t>The Plasma Hutch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C9006A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439217"/>
            <a:ext cx="8864600" cy="121571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137160" bIns="13716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DA0000"/>
                </a:solidFill>
                <a:latin typeface="Arial Black"/>
                <a:cs typeface="Arial Black"/>
              </a:rPr>
              <a:t>100% </a:t>
            </a:r>
            <a:r>
              <a:rPr lang="en-US" b="1" cap="all" dirty="0">
                <a:ln>
                  <a:solidFill>
                    <a:schemeClr val="tx1"/>
                  </a:solidFill>
                </a:ln>
                <a:solidFill>
                  <a:srgbClr val="DA0000"/>
                </a:solidFill>
                <a:latin typeface="Arial Black"/>
                <a:cs typeface="Arial Black"/>
              </a:rPr>
              <a:t>Cotton </a:t>
            </a:r>
            <a:r>
              <a:rPr lang="en-US" b="1" cap="all" dirty="0" err="1">
                <a:ln>
                  <a:solidFill>
                    <a:schemeClr val="tx1"/>
                  </a:solidFill>
                </a:ln>
                <a:solidFill>
                  <a:srgbClr val="DA0000"/>
                </a:solidFill>
                <a:latin typeface="Arial Black"/>
                <a:cs typeface="Arial Black"/>
              </a:rPr>
              <a:t>Polos</a:t>
            </a:r>
            <a:r>
              <a:rPr lang="en-US" b="1" cap="all" dirty="0">
                <a:ln>
                  <a:solidFill>
                    <a:schemeClr val="tx1"/>
                  </a:solidFill>
                </a:ln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endParaRPr lang="en-US" b="1" cap="all" dirty="0" smtClean="0">
              <a:ln>
                <a:solidFill>
                  <a:schemeClr val="tx1"/>
                </a:solidFill>
              </a:ln>
              <a:solidFill>
                <a:srgbClr val="DA0000"/>
              </a:solidFill>
              <a:latin typeface="Arial Black"/>
              <a:cs typeface="Arial Black"/>
            </a:endParaRPr>
          </a:p>
          <a:p>
            <a:pPr algn="ctr">
              <a:spcBef>
                <a:spcPts val="0"/>
              </a:spcBef>
            </a:pPr>
            <a:r>
              <a:rPr lang="en-US" sz="1600" b="1" i="1" dirty="0" smtClean="0">
                <a:solidFill>
                  <a:srgbClr val="DA0000"/>
                </a:solidFill>
              </a:rPr>
              <a:t>with embroidered logo </a:t>
            </a:r>
            <a:r>
              <a:rPr lang="en-US" sz="1600" b="1" i="1" dirty="0">
                <a:solidFill>
                  <a:srgbClr val="DA0000"/>
                </a:solidFill>
              </a:rPr>
              <a:t>in ash grey, sand, </a:t>
            </a:r>
            <a:r>
              <a:rPr lang="en-US" sz="1600" b="1" i="1" dirty="0" smtClean="0">
                <a:solidFill>
                  <a:srgbClr val="DA0000"/>
                </a:solidFill>
              </a:rPr>
              <a:t>yellow, </a:t>
            </a:r>
            <a:r>
              <a:rPr lang="en-US" sz="1600" b="1" i="1" dirty="0">
                <a:solidFill>
                  <a:srgbClr val="DA0000"/>
                </a:solidFill>
              </a:rPr>
              <a:t>haze, light blue &amp; light </a:t>
            </a:r>
            <a:r>
              <a:rPr lang="en-US" sz="1600" b="1" i="1" dirty="0" smtClean="0">
                <a:solidFill>
                  <a:srgbClr val="DA0000"/>
                </a:solidFill>
              </a:rPr>
              <a:t>pink</a:t>
            </a:r>
            <a:endParaRPr lang="en-US" sz="1600" b="1" i="1" dirty="0">
              <a:solidFill>
                <a:srgbClr val="DA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rgbClr val="FFFF99"/>
                </a:solidFill>
              </a:rPr>
              <a:t>Prices: S</a:t>
            </a:r>
            <a:r>
              <a:rPr lang="en-US" sz="1600" dirty="0">
                <a:solidFill>
                  <a:srgbClr val="FFFF99"/>
                </a:solidFill>
              </a:rPr>
              <a:t>-XL $</a:t>
            </a:r>
            <a:r>
              <a:rPr lang="en-US" sz="1600" dirty="0" smtClean="0">
                <a:solidFill>
                  <a:srgbClr val="FFFF99"/>
                </a:solidFill>
              </a:rPr>
              <a:t>16 • 2XL-3XL </a:t>
            </a:r>
            <a:r>
              <a:rPr lang="en-US" sz="1600" dirty="0">
                <a:solidFill>
                  <a:srgbClr val="FFFF99"/>
                </a:solidFill>
              </a:rPr>
              <a:t>$20</a:t>
            </a:r>
          </a:p>
        </p:txBody>
      </p:sp>
    </p:spTree>
    <p:extLst>
      <p:ext uri="{BB962C8B-B14F-4D97-AF65-F5344CB8AC3E}">
        <p14:creationId xmlns:p14="http://schemas.microsoft.com/office/powerpoint/2010/main" val="102377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5891">
        <p:dissolve/>
      </p:transition>
    </mc:Choice>
    <mc:Fallback>
      <p:transition xmlns:p14="http://schemas.microsoft.com/office/powerpoint/2010/main" spd="slow" advTm="25891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 pr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904027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17600" y="4708834"/>
            <a:ext cx="690402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Arial"/>
                <a:cs typeface="Arial"/>
              </a:rPr>
              <a:t>Theory and Simulation of </a:t>
            </a:r>
            <a:r>
              <a:rPr lang="en-US" sz="1400" b="1" i="1" dirty="0" smtClean="0">
                <a:latin typeface="Arial"/>
                <a:cs typeface="Arial"/>
              </a:rPr>
              <a:t>Disruptions </a:t>
            </a:r>
            <a:r>
              <a:rPr lang="en-US" sz="1400" b="1" i="1" dirty="0">
                <a:latin typeface="Arial"/>
                <a:cs typeface="Arial"/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03109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035">
        <p14:window dir="vert"/>
      </p:transition>
    </mc:Choice>
    <mc:Fallback>
      <p:transition xmlns:p14="http://schemas.microsoft.com/office/powerpoint/2010/main" spd="slow" advTm="2203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5051" y="3381684"/>
            <a:ext cx="2133600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CCFFCC"/>
                </a:solidFill>
                <a:latin typeface="Arial"/>
                <a:cs typeface="Arial"/>
              </a:rPr>
              <a:t>Theory and Simulation of </a:t>
            </a:r>
            <a:r>
              <a:rPr lang="en-US" sz="1400" b="1" i="1" dirty="0" smtClean="0">
                <a:solidFill>
                  <a:srgbClr val="CCFFCC"/>
                </a:solidFill>
                <a:latin typeface="Arial"/>
                <a:cs typeface="Arial"/>
              </a:rPr>
              <a:t>Disruptions </a:t>
            </a:r>
            <a:r>
              <a:rPr lang="en-US" sz="1400" b="1" i="1" dirty="0">
                <a:solidFill>
                  <a:srgbClr val="CCFFCC"/>
                </a:solidFill>
                <a:latin typeface="Arial"/>
                <a:cs typeface="Arial"/>
              </a:rPr>
              <a:t>Workshop</a:t>
            </a:r>
          </a:p>
        </p:txBody>
      </p:sp>
      <p:pic>
        <p:nvPicPr>
          <p:cNvPr id="3" name="Picture 2" descr="HR6A09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8393"/>
          <a:stretch/>
        </p:blipFill>
        <p:spPr>
          <a:xfrm>
            <a:off x="260350" y="279400"/>
            <a:ext cx="4718050" cy="235642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HR6A09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9" y="279400"/>
            <a:ext cx="3761257" cy="23685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HR6A11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845490"/>
            <a:ext cx="3200400" cy="20665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HR6A109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"/>
          <a:stretch/>
        </p:blipFill>
        <p:spPr>
          <a:xfrm>
            <a:off x="5809258" y="2863850"/>
            <a:ext cx="3165348" cy="20481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07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460">
        <p14:gallery dir="l"/>
      </p:transition>
    </mc:Choice>
    <mc:Fallback>
      <p:transition xmlns:p14="http://schemas.microsoft.com/office/powerpoint/2010/main" spd="slow" advTm="26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18" y="4388302"/>
            <a:ext cx="377824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PLASMA CAMP at PPPL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 descr="HR6A08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52" y="292100"/>
            <a:ext cx="2876197" cy="2070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13PR0715_1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/>
          <a:stretch/>
        </p:blipFill>
        <p:spPr>
          <a:xfrm>
            <a:off x="171450" y="292100"/>
            <a:ext cx="5772150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HR6A08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5643"/>
          <a:stretch/>
        </p:blipFill>
        <p:spPr>
          <a:xfrm>
            <a:off x="6349999" y="2546349"/>
            <a:ext cx="2362200" cy="24414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83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753">
        <p14:gallery dir="l"/>
      </p:transition>
    </mc:Choice>
    <mc:Fallback>
      <p:transition xmlns:p14="http://schemas.microsoft.com/office/powerpoint/2010/main" spd="slow" advTm="2675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79772" y="3880302"/>
            <a:ext cx="377824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A1BB4"/>
                </a:solidFill>
                <a:latin typeface="Arial"/>
                <a:cs typeface="Arial"/>
              </a:rPr>
              <a:t>PLASMA CAMP at PPPL</a:t>
            </a:r>
            <a:endParaRPr lang="en-US" b="1" dirty="0" smtClean="0">
              <a:solidFill>
                <a:srgbClr val="6A1BB4"/>
              </a:solidFill>
              <a:latin typeface="Arial"/>
              <a:cs typeface="Arial"/>
            </a:endParaRPr>
          </a:p>
        </p:txBody>
      </p:sp>
      <p:pic>
        <p:nvPicPr>
          <p:cNvPr id="7" name="Picture 6" descr="HR6A09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4"/>
          <a:stretch/>
        </p:blipFill>
        <p:spPr>
          <a:xfrm>
            <a:off x="222250" y="3017253"/>
            <a:ext cx="3473450" cy="189621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R6A1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72" y="279400"/>
            <a:ext cx="5237246" cy="349149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13PR0715_19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/>
          <a:stretch/>
        </p:blipFill>
        <p:spPr>
          <a:xfrm>
            <a:off x="222250" y="279400"/>
            <a:ext cx="3473450" cy="257175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78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626">
        <p14:gallery dir="l"/>
      </p:transition>
    </mc:Choice>
    <mc:Fallback>
      <p:transition xmlns:p14="http://schemas.microsoft.com/office/powerpoint/2010/main" spd="slow" advTm="2662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-mobile_iphone_5_her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65" y="2266950"/>
            <a:ext cx="2643092" cy="2876550"/>
          </a:xfrm>
          <a:prstGeom prst="rect">
            <a:avLst/>
          </a:prstGeom>
        </p:spPr>
      </p:pic>
      <p:pic>
        <p:nvPicPr>
          <p:cNvPr id="2" name="Picture 1" descr="200387787-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" y="49368"/>
            <a:ext cx="2431485" cy="5140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32000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171">
        <p14:reveal/>
      </p:transition>
    </mc:Choice>
    <mc:Fallback>
      <p:transition xmlns:p14="http://schemas.microsoft.com/office/powerpoint/2010/main" spd="slow" advTm="3017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72807</TotalTime>
  <Words>273</Words>
  <Application>Microsoft Macintosh PowerPoint</Application>
  <PresentationFormat>On-screen Show (16:9)</PresentationFormat>
  <Paragraphs>45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1363</cp:revision>
  <cp:lastPrinted>2012-11-12T18:02:51Z</cp:lastPrinted>
  <dcterms:created xsi:type="dcterms:W3CDTF">2012-10-22T15:52:33Z</dcterms:created>
  <dcterms:modified xsi:type="dcterms:W3CDTF">2013-07-19T14:06:48Z</dcterms:modified>
  <cp:category/>
</cp:coreProperties>
</file>