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2"/>
  </p:notesMasterIdLst>
  <p:handoutMasterIdLst>
    <p:handoutMasterId r:id="rId13"/>
  </p:handoutMasterIdLst>
  <p:sldIdLst>
    <p:sldId id="479" r:id="rId2"/>
    <p:sldId id="439" r:id="rId3"/>
    <p:sldId id="539" r:id="rId4"/>
    <p:sldId id="535" r:id="rId5"/>
    <p:sldId id="530" r:id="rId6"/>
    <p:sldId id="533" r:id="rId7"/>
    <p:sldId id="537" r:id="rId8"/>
    <p:sldId id="538" r:id="rId9"/>
    <p:sldId id="540" r:id="rId10"/>
    <p:sldId id="518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2742"/>
    <a:srgbClr val="C1E4EF"/>
    <a:srgbClr val="1B3666"/>
    <a:srgbClr val="922325"/>
    <a:srgbClr val="A82225"/>
    <a:srgbClr val="C41D24"/>
    <a:srgbClr val="45752F"/>
    <a:srgbClr val="E4BF2F"/>
    <a:srgbClr val="00954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200" d="100"/>
          <a:sy n="200" d="100"/>
        </p:scale>
        <p:origin x="-368" y="-1408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8/1/14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8/1/14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8/1/14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gif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gif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acarpe@pppl.gov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9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513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Charter Black"/>
                <a:cs typeface="Charter Black"/>
              </a:rPr>
              <a:t>August 4 - 8, 2014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044">
        <p:push dir="u"/>
      </p:transition>
    </mc:Choice>
    <mc:Fallback xmlns="">
      <p:transition xmlns:p14="http://schemas.microsoft.com/office/powerpoint/2010/main" spd="slow" advClick="0" advTm="22044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8865">
        <p:wipe/>
      </p:transition>
    </mc:Choice>
    <mc:Fallback xmlns="">
      <p:transition xmlns:p14="http://schemas.microsoft.com/office/powerpoint/2010/main" spd="slow" advClick="0" advTm="28865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30543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153641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rial Black"/>
                <a:cs typeface="Arial Black"/>
              </a:rPr>
              <a:t>Wednesday, August 6</a:t>
            </a:r>
            <a:endParaRPr lang="en-US" b="1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Yoga Class at PPPL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Noon – LSB Commons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231503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rial Black"/>
                <a:cs typeface="Arial Black"/>
              </a:rPr>
              <a:t>Friday, August 8</a:t>
            </a:r>
            <a:endParaRPr lang="en-US" b="1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</a:rPr>
              <a:t>Bluefishing</a:t>
            </a:r>
            <a:r>
              <a:rPr lang="en-US" sz="1500" b="1" dirty="0" smtClean="0">
                <a:latin typeface="Bookman Old Style"/>
              </a:rPr>
              <a:t> Trip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p.m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Marina, Belmar, NJ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399" y="3084475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rial Black"/>
                <a:cs typeface="Arial Black"/>
              </a:rPr>
              <a:t>Wednesday, August 13</a:t>
            </a:r>
            <a:endParaRPr lang="en-US" b="1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Poster Session for Summer Students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10 a.m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LSB Lobby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99" y="3853916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rial Black"/>
                <a:cs typeface="Arial Black"/>
              </a:rPr>
              <a:t>Monday, September 1</a:t>
            </a:r>
            <a:endParaRPr lang="en-US" b="1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Lab Closed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Labor Day Holiday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399" y="745096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rial Black"/>
                <a:cs typeface="Arial Black"/>
              </a:rPr>
              <a:t>Wednesday, August 6</a:t>
            </a:r>
            <a:endParaRPr lang="en-US" b="1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Farewell Cake for Maria </a:t>
            </a:r>
            <a:r>
              <a:rPr lang="en-US" sz="1500" b="1" dirty="0" err="1" smtClean="0">
                <a:latin typeface="Bookman Old Style"/>
              </a:rPr>
              <a:t>Dikeakos</a:t>
            </a:r>
            <a:r>
              <a:rPr lang="en-US" sz="1500" b="1" dirty="0" smtClean="0">
                <a:latin typeface="Bookman Old Style"/>
              </a:rPr>
              <a:t>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10 a.m.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– LSB Commons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7339">
        <p:push dir="u"/>
      </p:transition>
    </mc:Choice>
    <mc:Fallback xmlns="">
      <p:transition xmlns:p14="http://schemas.microsoft.com/office/powerpoint/2010/main" spd="slow" advClick="0" advTm="3733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6" grpId="0" build="p"/>
      <p:bldP spid="7" grpId="0" build="p"/>
      <p:bldP spid="10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1867" y="203200"/>
            <a:ext cx="8161866" cy="4736592"/>
            <a:chOff x="541867" y="203200"/>
            <a:chExt cx="8161866" cy="4736592"/>
          </a:xfrm>
        </p:grpSpPr>
        <p:pic>
          <p:nvPicPr>
            <p:cNvPr id="3" name="Picture 2" descr="FW_Perkins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867" y="203200"/>
              <a:ext cx="3657600" cy="4736592"/>
            </a:xfrm>
            <a:prstGeom prst="rect">
              <a:avLst/>
            </a:prstGeom>
            <a:ln w="28575" cmpd="sng">
              <a:solidFill>
                <a:schemeClr val="bg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631267" y="203200"/>
              <a:ext cx="4072466" cy="646331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</a:rPr>
                <a:t>Francis “Rip” William Perkins, Jr</a:t>
              </a:r>
              <a:r>
                <a:rPr lang="en-US" sz="1800" b="1" dirty="0" smtClean="0">
                  <a:solidFill>
                    <a:srgbClr val="FFFFFF"/>
                  </a:solidFill>
                </a:rPr>
                <a:t>.</a:t>
              </a:r>
            </a:p>
            <a:p>
              <a:pPr algn="ctr"/>
              <a:r>
                <a:rPr lang="en-US" sz="1800" b="1" dirty="0" smtClean="0">
                  <a:solidFill>
                    <a:srgbClr val="FFFFFF"/>
                  </a:solidFill>
                </a:rPr>
                <a:t>1934 - 2014 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31267" y="956733"/>
            <a:ext cx="4131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200" b="1" dirty="0">
                <a:solidFill>
                  <a:srgbClr val="FFFFFF"/>
                </a:solidFill>
              </a:rPr>
              <a:t>C</a:t>
            </a:r>
            <a:r>
              <a:rPr lang="en-US" sz="1200" b="1" dirty="0" smtClean="0">
                <a:solidFill>
                  <a:srgbClr val="FFFFFF"/>
                </a:solidFill>
              </a:rPr>
              <a:t>ame </a:t>
            </a:r>
            <a:r>
              <a:rPr lang="en-US" sz="1200" b="1" dirty="0">
                <a:solidFill>
                  <a:srgbClr val="FFFFFF"/>
                </a:solidFill>
              </a:rPr>
              <a:t>to PPPL in </a:t>
            </a:r>
            <a:r>
              <a:rPr lang="en-US" sz="1200" b="1" dirty="0" smtClean="0">
                <a:solidFill>
                  <a:srgbClr val="FFFFFF"/>
                </a:solidFill>
              </a:rPr>
              <a:t>1966.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200" b="1" dirty="0" smtClean="0">
                <a:solidFill>
                  <a:srgbClr val="FFFFFF"/>
                </a:solidFill>
              </a:rPr>
              <a:t>Head of PPPL Theory </a:t>
            </a:r>
            <a:r>
              <a:rPr lang="en-US" sz="1200" b="1" dirty="0">
                <a:solidFill>
                  <a:srgbClr val="FFFFFF"/>
                </a:solidFill>
              </a:rPr>
              <a:t>Division from 1980 to </a:t>
            </a:r>
            <a:r>
              <a:rPr lang="en-US" sz="1200" b="1" dirty="0" smtClean="0">
                <a:solidFill>
                  <a:srgbClr val="FFFFFF"/>
                </a:solidFill>
              </a:rPr>
              <a:t>1986.</a:t>
            </a:r>
            <a:endParaRPr lang="en-US" sz="1200" b="1" dirty="0" smtClean="0">
              <a:solidFill>
                <a:srgbClr val="FFFFFF"/>
              </a:solidFill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200" b="1" dirty="0" smtClean="0">
                <a:solidFill>
                  <a:srgbClr val="FFFFFF"/>
                </a:solidFill>
              </a:rPr>
              <a:t>Head </a:t>
            </a:r>
            <a:r>
              <a:rPr lang="en-US" sz="1200" b="1" dirty="0">
                <a:solidFill>
                  <a:srgbClr val="FFFFFF"/>
                </a:solidFill>
              </a:rPr>
              <a:t>of the Physics Integration Unit </a:t>
            </a:r>
            <a:r>
              <a:rPr lang="en-US" sz="1200" b="1" dirty="0" smtClean="0">
                <a:solidFill>
                  <a:srgbClr val="FFFFFF"/>
                </a:solidFill>
              </a:rPr>
              <a:t>for ITER in </a:t>
            </a:r>
            <a:r>
              <a:rPr lang="en-US" sz="1200" b="1" dirty="0">
                <a:solidFill>
                  <a:srgbClr val="FFFFFF"/>
                </a:solidFill>
              </a:rPr>
              <a:t>San Diego from 1993 to 1998</a:t>
            </a:r>
            <a:r>
              <a:rPr lang="en-US" sz="1200" b="1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200" b="1" dirty="0" smtClean="0">
                <a:solidFill>
                  <a:srgbClr val="FFFFFF"/>
                </a:solidFill>
              </a:rPr>
              <a:t>PPPL collaborator at General Atomics 1999-2000.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2" name="Picture 11" descr="74216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313" y="2644022"/>
            <a:ext cx="3650954" cy="231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84A050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313" y="2644557"/>
            <a:ext cx="3650954" cy="231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7339">
        <p:push dir="u"/>
      </p:transition>
    </mc:Choice>
    <mc:Fallback xmlns="">
      <p:transition xmlns:p14="http://schemas.microsoft.com/office/powerpoint/2010/main" spd="slow" advClick="0" advTm="3733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DOE(circleONLY).gif"/>
          <p:cNvPicPr>
            <a:picLocks noChangeAspect="1"/>
          </p:cNvPicPr>
          <p:nvPr/>
        </p:nvPicPr>
        <p:blipFill rotWithShape="1">
          <a:blip r:embed="rId2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9"/>
          <a:stretch/>
        </p:blipFill>
        <p:spPr>
          <a:xfrm>
            <a:off x="-76200" y="-305568"/>
            <a:ext cx="9296400" cy="5449068"/>
          </a:xfrm>
          <a:prstGeom prst="rect">
            <a:avLst/>
          </a:prstGeom>
        </p:spPr>
      </p:pic>
      <p:pic>
        <p:nvPicPr>
          <p:cNvPr id="11" name="Picture 10" descr="DIKEAKOS.fly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50" y="-6337300"/>
            <a:ext cx="8712200" cy="1148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6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379">
        <p:wipe/>
      </p:transition>
    </mc:Choice>
    <mc:Fallback xmlns="">
      <p:transition xmlns:p14="http://schemas.microsoft.com/office/powerpoint/2010/main" spd="slow" advClick="0" advTm="30379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85" y="0"/>
            <a:ext cx="9248987" cy="5151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108" y="1483615"/>
            <a:ext cx="4925307" cy="1836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22400" y="3203712"/>
            <a:ext cx="636693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2B"/>
                </a:solidFill>
                <a:latin typeface="Cooper Black"/>
                <a:cs typeface="Cooper Black"/>
              </a:rPr>
              <a:t>Aboard the 8</a:t>
            </a:r>
            <a:r>
              <a:rPr lang="en-US" dirty="0" smtClean="0">
                <a:solidFill>
                  <a:srgbClr val="FFFF2B"/>
                </a:solidFill>
                <a:latin typeface="Cooper Black"/>
                <a:cs typeface="Cooper Black"/>
              </a:rPr>
              <a:t>0</a:t>
            </a:r>
            <a:r>
              <a:rPr lang="en-US" dirty="0">
                <a:solidFill>
                  <a:srgbClr val="FFFF2B"/>
                </a:solidFill>
                <a:latin typeface="Cooper Black"/>
                <a:cs typeface="Cooper Black"/>
              </a:rPr>
              <a:t>’ </a:t>
            </a:r>
            <a:r>
              <a:rPr lang="en-US" dirty="0" smtClean="0">
                <a:solidFill>
                  <a:srgbClr val="FFFF2B"/>
                </a:solidFill>
                <a:latin typeface="Cooper Black"/>
                <a:cs typeface="Cooper Black"/>
              </a:rPr>
              <a:t>Suzie Girl</a:t>
            </a:r>
            <a:endParaRPr lang="en-US" dirty="0">
              <a:solidFill>
                <a:srgbClr val="FFFF2B"/>
              </a:solidFill>
              <a:latin typeface="Cooper Black"/>
              <a:cs typeface="Cooper Black"/>
            </a:endParaRPr>
          </a:p>
          <a:p>
            <a:pPr algn="ctr"/>
            <a:endParaRPr lang="en-US" sz="2000" i="1" dirty="0">
              <a:solidFill>
                <a:srgbClr val="FFFF2B"/>
              </a:solidFill>
              <a:latin typeface="Krazy Kracks NF"/>
              <a:cs typeface="Krazy Kracks N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337" y="3874726"/>
            <a:ext cx="9220200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Info: </a:t>
            </a:r>
          </a:p>
          <a:p>
            <a:pPr algn="ctr"/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>
                <a:solidFill>
                  <a:schemeClr val="bg1"/>
                </a:solidFill>
                <a:hlinkClick r:id="rId4"/>
              </a:rPr>
              <a:t>acarpe</a:t>
            </a:r>
            <a:r>
              <a:rPr lang="pl-PL" sz="1400" b="1" dirty="0" smtClean="0">
                <a:solidFill>
                  <a:schemeClr val="bg1"/>
                </a:solidFill>
                <a:hlinkClick r:id="rId4"/>
              </a:rPr>
              <a:t>@</a:t>
            </a:r>
            <a:r>
              <a:rPr lang="pl-PL" sz="1400" b="1" dirty="0" smtClean="0">
                <a:solidFill>
                  <a:srgbClr val="FFFFFF"/>
                </a:solidFill>
                <a:hlinkClick r:id="rId4"/>
              </a:rPr>
              <a:t>pppl.gov</a:t>
            </a:r>
            <a:endParaRPr lang="pl-PL" sz="1400" b="1" dirty="0" smtClean="0">
              <a:solidFill>
                <a:srgbClr val="FFFFFF"/>
              </a:solidFill>
            </a:endParaRPr>
          </a:p>
          <a:p>
            <a:pPr algn="ctr"/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3130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1E4EF"/>
                </a:solidFill>
                <a:latin typeface="Cooper Black"/>
                <a:cs typeface="Cooper Black"/>
              </a:rPr>
              <a:t>THIS FRIDAY, AUGUST 8</a:t>
            </a: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3325">
        <p14:ripple dir="lu"/>
      </p:transition>
    </mc:Choice>
    <mc:Fallback xmlns="">
      <p:transition xmlns:p14="http://schemas.microsoft.com/office/powerpoint/2010/main" spd="slow" advClick="0" advTm="5332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7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A0729_0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" y="170418"/>
            <a:ext cx="6254750" cy="460375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6" name="Picture 5" descr="14A0729_0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200" y="44450"/>
            <a:ext cx="2806700" cy="461221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4" name="Picture 3" descr="14A0729_02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5" y="2458482"/>
            <a:ext cx="6228365" cy="219818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7" name="Picture 6" descr="14A0729_005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5" y="44450"/>
            <a:ext cx="6228366" cy="241403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-57150" y="4656667"/>
            <a:ext cx="9271000" cy="48683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326" y="4248150"/>
            <a:ext cx="9153696" cy="895350"/>
            <a:chOff x="208326" y="4248150"/>
            <a:chExt cx="9153696" cy="895350"/>
          </a:xfrm>
        </p:grpSpPr>
        <p:sp>
          <p:nvSpPr>
            <p:cNvPr id="3" name="TextBox 2"/>
            <p:cNvSpPr txBox="1"/>
            <p:nvPr/>
          </p:nvSpPr>
          <p:spPr>
            <a:xfrm>
              <a:off x="218022" y="4690298"/>
              <a:ext cx="9144000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RETIREMENT FAREWELL FOR BARBARA SARFATY</a:t>
              </a: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" name="Picture 1" descr="BARBARA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326" y="4248150"/>
              <a:ext cx="759504" cy="8953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58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994">
        <p:cover/>
      </p:transition>
    </mc:Choice>
    <mc:Fallback xmlns="">
      <p:transition xmlns:p14="http://schemas.microsoft.com/office/powerpoint/2010/main" spd="slow" advClick="0" advTm="20994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50" y="139700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latin typeface="Arial Black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18" y="1328360"/>
            <a:ext cx="2783582" cy="3700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13200" y="1257300"/>
            <a:ext cx="504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Barbara </a:t>
            </a:r>
            <a:r>
              <a:rPr lang="en-US" b="1" dirty="0" err="1" smtClean="0">
                <a:latin typeface="Trebuchet MS"/>
                <a:cs typeface="Trebuchet MS"/>
              </a:rPr>
              <a:t>Sarfaty</a:t>
            </a:r>
            <a:r>
              <a:rPr lang="en-US" b="1" dirty="0" smtClean="0">
                <a:latin typeface="Trebuchet MS"/>
                <a:cs typeface="Trebuchet MS"/>
              </a:rPr>
              <a:t> retired on Aug. 1 after how many years at PPPL?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3200" y="229235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a) 39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200" y="388620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d) 31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200" y="283845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b) 33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200" y="337820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c) 37</a:t>
            </a:r>
            <a:endParaRPr lang="en-US" b="1" dirty="0">
              <a:latin typeface="Trebuchet MS"/>
              <a:cs typeface="Trebuchet MS"/>
            </a:endParaRPr>
          </a:p>
        </p:txBody>
      </p:sp>
      <p:pic>
        <p:nvPicPr>
          <p:cNvPr id="4" name="Picture 3" descr="Barbara S_Flower copy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" y="2794000"/>
            <a:ext cx="2660650" cy="24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379">
        <p:wipe/>
      </p:transition>
    </mc:Choice>
    <mc:Fallback xmlns="">
      <p:transition xmlns:p14="http://schemas.microsoft.com/office/powerpoint/2010/main" spd="slow" advClick="0" advTm="30379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2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k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4361"/>
            <a:ext cx="6307668" cy="4539173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pic>
        <p:nvPicPr>
          <p:cNvPr id="8" name="Picture 7" descr="Barb and Sonia_pp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531" y="25402"/>
            <a:ext cx="2912532" cy="4538132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pic>
        <p:nvPicPr>
          <p:cNvPr id="9" name="Picture 8" descr="HR6A0059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267" y="-1040"/>
            <a:ext cx="4114795" cy="457200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pic>
        <p:nvPicPr>
          <p:cNvPr id="10" name="Picture 9" descr="HR6A003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5012268" cy="4572000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44450" y="4613295"/>
            <a:ext cx="9264650" cy="53867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190" y="4096578"/>
            <a:ext cx="9155210" cy="1046922"/>
            <a:chOff x="268190" y="4096578"/>
            <a:chExt cx="9155210" cy="1046922"/>
          </a:xfrm>
        </p:grpSpPr>
        <p:sp>
          <p:nvSpPr>
            <p:cNvPr id="3" name="TextBox 2"/>
            <p:cNvSpPr txBox="1"/>
            <p:nvPr/>
          </p:nvSpPr>
          <p:spPr>
            <a:xfrm>
              <a:off x="279400" y="4672564"/>
              <a:ext cx="914400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RETIREMENT FAREWELL FOR SONJA PATTERSON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2" name="Picture 1" descr="Sonja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190" y="4096578"/>
              <a:ext cx="760785" cy="10469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395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994">
        <p:cover/>
      </p:transition>
    </mc:Choice>
    <mc:Fallback xmlns="">
      <p:transition xmlns:p14="http://schemas.microsoft.com/office/powerpoint/2010/main" spd="slow" advClick="0" advTm="20994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50" y="139700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latin typeface="Arial Black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3" y="1328360"/>
            <a:ext cx="2667592" cy="3700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13200" y="1257300"/>
            <a:ext cx="504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Sonja Patterson retired </a:t>
            </a:r>
            <a:r>
              <a:rPr lang="en-US" b="1" dirty="0" smtClean="0">
                <a:latin typeface="Trebuchet MS"/>
                <a:cs typeface="Trebuchet MS"/>
              </a:rPr>
              <a:t>on Aug. 1 after how many years at PPPL?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3200" y="229235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a) </a:t>
            </a:r>
            <a:r>
              <a:rPr lang="en-US" b="1" dirty="0" smtClean="0">
                <a:latin typeface="Trebuchet MS"/>
                <a:cs typeface="Trebuchet MS"/>
              </a:rPr>
              <a:t>29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200" y="3430885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c) 41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200" y="2838450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b) </a:t>
            </a:r>
            <a:r>
              <a:rPr lang="en-US" b="1" dirty="0" smtClean="0">
                <a:latin typeface="Trebuchet MS"/>
                <a:cs typeface="Trebuchet MS"/>
              </a:rPr>
              <a:t>37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200" y="3979565"/>
            <a:ext cx="452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d) 33</a:t>
            </a:r>
            <a:endParaRPr lang="en-US" b="1" dirty="0">
              <a:latin typeface="Trebuchet MS"/>
              <a:cs typeface="Trebuchet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150" y="3636923"/>
            <a:ext cx="2660650" cy="1888610"/>
            <a:chOff x="692150" y="3636923"/>
            <a:chExt cx="2660650" cy="18886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50" y="3636923"/>
              <a:ext cx="2660650" cy="18886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39850" y="3943350"/>
              <a:ext cx="1416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bg1"/>
                    </a:solidFill>
                  </a:ln>
                  <a:solidFill>
                    <a:srgbClr val="C32742"/>
                  </a:solidFill>
                  <a:latin typeface="Arial Black"/>
                  <a:cs typeface="Arial Black"/>
                </a:rPr>
                <a:t>37</a:t>
              </a:r>
              <a:endParaRPr lang="en-US" sz="5400" dirty="0">
                <a:ln>
                  <a:solidFill>
                    <a:schemeClr val="bg1"/>
                  </a:solidFill>
                </a:ln>
                <a:solidFill>
                  <a:srgbClr val="C32742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379">
        <p:wipe/>
      </p:transition>
    </mc:Choice>
    <mc:Fallback xmlns="">
      <p:transition xmlns:p14="http://schemas.microsoft.com/office/powerpoint/2010/main" spd="slow" advClick="0" advTm="30379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2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153436</TotalTime>
  <Words>218</Words>
  <Application>Microsoft Macintosh PowerPoint</Application>
  <PresentationFormat>On-screen Show (16:9)</PresentationFormat>
  <Paragraphs>44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2356</cp:revision>
  <cp:lastPrinted>2012-11-12T18:02:51Z</cp:lastPrinted>
  <dcterms:created xsi:type="dcterms:W3CDTF">2012-10-22T15:52:33Z</dcterms:created>
  <dcterms:modified xsi:type="dcterms:W3CDTF">2014-08-01T17:22:02Z</dcterms:modified>
  <cp:category/>
</cp:coreProperties>
</file>