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2"/>
  </p:notesMasterIdLst>
  <p:handoutMasterIdLst>
    <p:handoutMasterId r:id="rId13"/>
  </p:handoutMasterIdLst>
  <p:sldIdLst>
    <p:sldId id="256" r:id="rId2"/>
    <p:sldId id="407" r:id="rId3"/>
    <p:sldId id="418" r:id="rId4"/>
    <p:sldId id="412" r:id="rId5"/>
    <p:sldId id="420" r:id="rId6"/>
    <p:sldId id="417" r:id="rId7"/>
    <p:sldId id="419" r:id="rId8"/>
    <p:sldId id="421" r:id="rId9"/>
    <p:sldId id="414" r:id="rId10"/>
    <p:sldId id="340" r:id="rId1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69C"/>
    <a:srgbClr val="6AF463"/>
    <a:srgbClr val="1B441C"/>
    <a:srgbClr val="CC006A"/>
    <a:srgbClr val="C9006A"/>
    <a:srgbClr val="0092D2"/>
    <a:srgbClr val="009FDF"/>
    <a:srgbClr val="0080DF"/>
    <a:srgbClr val="FFFFF7"/>
    <a:srgbClr val="FF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8" autoAdjust="0"/>
    <p:restoredTop sz="99224" autoAdjust="0"/>
  </p:normalViewPr>
  <p:slideViewPr>
    <p:cSldViewPr snapToGrid="0" snapToObjects="1">
      <p:cViewPr>
        <p:scale>
          <a:sx n="150" d="100"/>
          <a:sy n="150" d="100"/>
        </p:scale>
        <p:origin x="-1776" y="-2544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8/13/13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8/13/13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8/13/13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8/13/13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8/13/13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1.wdp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2.wdp"/><Relationship Id="rId5" Type="http://schemas.openxmlformats.org/officeDocument/2006/relationships/image" Target="../media/image12.png"/><Relationship Id="rId6" Type="http://schemas.openxmlformats.org/officeDocument/2006/relationships/image" Target="../media/image13.jp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8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13" b="8863"/>
          <a:stretch/>
        </p:blipFill>
        <p:spPr>
          <a:xfrm>
            <a:off x="0" y="0"/>
            <a:ext cx="913591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9FDF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3600" b="1" i="1" normalizeH="1" dirty="0" smtClean="0"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9FDF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9FDF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9FDF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89508" y="1491878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4334933"/>
            <a:ext cx="9156696" cy="808567"/>
          </a:xfrm>
          <a:prstGeom prst="rect">
            <a:avLst/>
          </a:prstGeom>
          <a:solidFill>
            <a:srgbClr val="0092D2">
              <a:alpha val="60000"/>
            </a:srgb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3518515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August 12 - 16, 2013</a:t>
            </a:r>
            <a:endParaRPr lang="en-US" sz="4400" b="1" dirty="0">
              <a:ln>
                <a:solidFill>
                  <a:schemeClr val="tx1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Rockwell"/>
              <a:cs typeface="Rockwell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581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7" t="33760" r="11730" b="54044"/>
          <a:stretch/>
        </p:blipFill>
        <p:spPr>
          <a:xfrm>
            <a:off x="0" y="0"/>
            <a:ext cx="9144000" cy="1121836"/>
          </a:xfrm>
          <a:prstGeom prst="rect">
            <a:avLst/>
          </a:prstGeom>
        </p:spPr>
      </p:pic>
      <p:pic>
        <p:nvPicPr>
          <p:cNvPr id="7" name="Picture 6" descr="MENU.8.1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4" b="21952"/>
          <a:stretch/>
        </p:blipFill>
        <p:spPr>
          <a:xfrm>
            <a:off x="-173318" y="1109137"/>
            <a:ext cx="9545918" cy="412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09136" y="4763367"/>
            <a:ext cx="29241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rgbClr val="0000FF"/>
                </a:solidFill>
                <a:latin typeface="Calibri" charset="0"/>
                <a:cs typeface="+mn-cs"/>
              </a:rPr>
              <a:t>Menu subject to change without notice</a:t>
            </a:r>
            <a:r>
              <a:rPr lang="en-US" sz="1000" dirty="0" smtClean="0">
                <a:solidFill>
                  <a:srgbClr val="0000FF"/>
                </a:solidFill>
                <a:latin typeface="Calibri" charset="0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738">
        <p:wheel spokes="1"/>
      </p:transition>
    </mc:Choice>
    <mc:Fallback xmlns="">
      <p:transition xmlns:p14="http://schemas.microsoft.com/office/powerpoint/2010/main" spd="slow" advClick="0" advTm="38738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-mobile_iphone_5_hero.pn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65" y="2266950"/>
            <a:ext cx="2643092" cy="2876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13" y="169333"/>
            <a:ext cx="6891867" cy="5847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1" dirty="0" smtClean="0">
                <a:ln w="1905"/>
                <a:solidFill>
                  <a:srgbClr val="FF6600"/>
                </a:solidFill>
                <a:effectLst>
                  <a:glow rad="101600">
                    <a:srgbClr val="FFFF99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FOLLOW PPPL ON…</a:t>
            </a:r>
            <a:endParaRPr lang="en-US" sz="3200" b="1" dirty="0">
              <a:ln w="1905"/>
              <a:solidFill>
                <a:srgbClr val="FF6600"/>
              </a:solidFill>
              <a:effectLst>
                <a:glow rad="101600">
                  <a:srgbClr val="FFFF99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08199" y="842438"/>
            <a:ext cx="7135282" cy="4047528"/>
            <a:chOff x="2514599" y="842438"/>
            <a:chExt cx="7135282" cy="4047528"/>
          </a:xfrm>
        </p:grpSpPr>
        <p:sp>
          <p:nvSpPr>
            <p:cNvPr id="5" name="TextBox 4"/>
            <p:cNvSpPr txBox="1"/>
            <p:nvPr/>
          </p:nvSpPr>
          <p:spPr>
            <a:xfrm>
              <a:off x="4451349" y="858093"/>
              <a:ext cx="5198532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800" b="1" u="sng" dirty="0" err="1">
                  <a:latin typeface="Arial Narrow"/>
                  <a:cs typeface="Arial Narrow"/>
                </a:rPr>
                <a:t>twitter.com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u="sng" dirty="0" err="1" smtClean="0">
                  <a:latin typeface="Arial Narrow"/>
                  <a:cs typeface="Arial Narrow"/>
                </a:rPr>
                <a:t>PPPLab</a:t>
              </a:r>
              <a:endParaRPr lang="en-US" sz="2800" b="1" u="sng" dirty="0" smtClean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endParaRPr lang="en-US" sz="2800" b="1" u="sng" dirty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smtClean="0">
                  <a:latin typeface="Arial Narrow"/>
                  <a:cs typeface="Arial Narrow"/>
                </a:rPr>
                <a:t>www.facebook.com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PPPLab</a:t>
              </a:r>
            </a:p>
            <a:p>
              <a:pPr>
                <a:spcAft>
                  <a:spcPts val="1200"/>
                </a:spcAft>
              </a:pPr>
              <a:endParaRPr lang="en-US" sz="2800" b="1" u="sng" dirty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smtClean="0">
                  <a:latin typeface="Arial Narrow"/>
                  <a:cs typeface="Arial Narrow"/>
                </a:rPr>
                <a:t>www.</a:t>
              </a:r>
              <a:r>
                <a:rPr lang="en-US" sz="2800" b="1" dirty="0" smtClean="0">
                  <a:latin typeface="Arial Narrow"/>
                  <a:cs typeface="Arial Narrow"/>
                </a:rPr>
                <a:t>y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outube.com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PPPLab</a:t>
              </a:r>
            </a:p>
            <a:p>
              <a:pPr>
                <a:spcAft>
                  <a:spcPts val="1200"/>
                </a:spcAft>
              </a:pPr>
              <a:endParaRPr lang="en-US" sz="2800" b="1" u="sng" dirty="0" smtClean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err="1" smtClean="0">
                  <a:latin typeface="Arial Narrow"/>
                  <a:cs typeface="Arial Narrow"/>
                </a:rPr>
                <a:t>www.flickr.com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dirty="0">
                  <a:latin typeface="Arial Narrow"/>
                  <a:cs typeface="Arial Narrow"/>
                </a:rPr>
                <a:t>p</a:t>
              </a:r>
              <a:r>
                <a:rPr lang="en-US" sz="2800" b="1" u="sng" dirty="0">
                  <a:latin typeface="Arial Narrow"/>
                  <a:cs typeface="Arial Narrow"/>
                </a:rPr>
                <a:t>hotos/</a:t>
              </a:r>
              <a:r>
                <a:rPr lang="en-US" sz="2800" b="1" dirty="0" err="1">
                  <a:latin typeface="Arial Narrow"/>
                  <a:cs typeface="Arial Narrow"/>
                </a:rPr>
                <a:t>ppp</a:t>
              </a:r>
              <a:r>
                <a:rPr lang="en-US" sz="2800" b="1" u="sng" dirty="0" err="1">
                  <a:latin typeface="Arial Narrow"/>
                  <a:cs typeface="Arial Narrow"/>
                </a:rPr>
                <a:t>l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/</a:t>
              </a:r>
            </a:p>
          </p:txBody>
        </p:sp>
        <p:pic>
          <p:nvPicPr>
            <p:cNvPr id="7" name="Picture 6" descr="twitter-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842438"/>
              <a:ext cx="1905000" cy="7166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8" name="Picture 7" descr="facebook-log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1917699"/>
              <a:ext cx="1901064" cy="7152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9" name="Picture 8" descr="YouTube_logo_standard_dark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3009899"/>
              <a:ext cx="1888065" cy="8188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14" name="Picture 13" descr="Flickr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622" y="4222750"/>
              <a:ext cx="1840042" cy="5584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</p:grpSp>
      <p:pic>
        <p:nvPicPr>
          <p:cNvPr id="3" name="Picture 2" descr="200387759-00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8" y="-80313"/>
            <a:ext cx="1981200" cy="5264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38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440">
        <p:wipe/>
      </p:transition>
    </mc:Choice>
    <mc:Fallback xmlns="">
      <p:transition xmlns:p14="http://schemas.microsoft.com/office/powerpoint/2010/main" spd="slow" advClick="0" advTm="19440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pic>
          <p:nvPicPr>
            <p:cNvPr id="2" name="Picture 1" descr="Tokabats_2013-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r="4886" b="12052"/>
            <a:stretch/>
          </p:blipFill>
          <p:spPr>
            <a:xfrm>
              <a:off x="1" y="0"/>
              <a:ext cx="9144000" cy="51435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" y="0"/>
              <a:ext cx="9143999" cy="5847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kern="2200" dirty="0" smtClean="0">
                  <a:solidFill>
                    <a:srgbClr val="FFFF2B"/>
                  </a:solidFill>
                  <a:latin typeface="Rockwell"/>
                  <a:cs typeface="Rockwell"/>
                </a:rPr>
                <a:t>– CHAMPIONS –</a:t>
              </a:r>
              <a:endParaRPr lang="en-US" sz="3200" b="1" kern="2200" dirty="0">
                <a:solidFill>
                  <a:srgbClr val="FFFF2B"/>
                </a:solidFill>
                <a:latin typeface="Rockwell"/>
                <a:cs typeface="Rockwell"/>
              </a:endParaRPr>
            </a:p>
          </p:txBody>
        </p:sp>
      </p:grpSp>
      <p:pic>
        <p:nvPicPr>
          <p:cNvPr id="3" name="Picture 2" descr="softb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79400"/>
            <a:ext cx="4572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267" y="4349065"/>
            <a:ext cx="8568266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Congratulations to THE TOKABATS, the PPPL </a:t>
            </a:r>
            <a:r>
              <a:rPr lang="en-US" sz="1800" b="1" dirty="0">
                <a:solidFill>
                  <a:schemeClr val="bg1"/>
                </a:solidFill>
              </a:rPr>
              <a:t>grad student softball team, 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winner of the Princeton University Summer Softball League championship</a:t>
            </a:r>
            <a:r>
              <a:rPr lang="en-US" sz="18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671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299">
        <p:push dir="u"/>
      </p:transition>
    </mc:Choice>
    <mc:Fallback xmlns="">
      <p:transition xmlns:p14="http://schemas.microsoft.com/office/powerpoint/2010/main" spd="slow" advClick="0" advTm="26299">
        <p:push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44534" y="4148668"/>
            <a:ext cx="4030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AF463"/>
                </a:solidFill>
              </a:rPr>
              <a:t>Summer Students at PPPL</a:t>
            </a:r>
            <a:endParaRPr lang="en-US" b="1" dirty="0">
              <a:solidFill>
                <a:srgbClr val="6AF463"/>
              </a:solidFill>
            </a:endParaRPr>
          </a:p>
        </p:txBody>
      </p:sp>
      <p:pic>
        <p:nvPicPr>
          <p:cNvPr id="3" name="Picture 2" descr="Arturo_Lest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279400"/>
            <a:ext cx="3667125" cy="2444750"/>
          </a:xfrm>
          <a:prstGeom prst="rect">
            <a:avLst/>
          </a:prstGeom>
          <a:ln w="28575" cmpd="sng">
            <a:solidFill>
              <a:srgbClr val="6AF463"/>
            </a:solidFill>
          </a:ln>
        </p:spPr>
      </p:pic>
      <p:pic>
        <p:nvPicPr>
          <p:cNvPr id="4" name="Picture 3" descr="Josh Bl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7" y="1330309"/>
            <a:ext cx="4529667" cy="3211012"/>
          </a:xfrm>
          <a:prstGeom prst="rect">
            <a:avLst/>
          </a:prstGeom>
          <a:ln w="28575" cmpd="sng">
            <a:solidFill>
              <a:srgbClr val="6AF463"/>
            </a:solidFill>
          </a:ln>
        </p:spPr>
      </p:pic>
    </p:spTree>
    <p:extLst>
      <p:ext uri="{BB962C8B-B14F-4D97-AF65-F5344CB8AC3E}">
        <p14:creationId xmlns:p14="http://schemas.microsoft.com/office/powerpoint/2010/main" val="4651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366">
        <p:split orient="vert"/>
      </p:transition>
    </mc:Choice>
    <mc:Fallback xmlns="">
      <p:transition xmlns:p14="http://schemas.microsoft.com/office/powerpoint/2010/main" spd="slow" advClick="0" advTm="22366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t H et 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-10227"/>
            <a:ext cx="7031529" cy="51727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44534" y="186267"/>
            <a:ext cx="4030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E00"/>
                </a:solidFill>
              </a:rPr>
              <a:t>Summer Students at PPPL</a:t>
            </a:r>
            <a:endParaRPr lang="en-US" b="1" dirty="0">
              <a:solidFill>
                <a:srgbClr val="FFC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906">
        <p:split orient="vert"/>
      </p:transition>
    </mc:Choice>
    <mc:Fallback xmlns="">
      <p:transition xmlns:p14="http://schemas.microsoft.com/office/powerpoint/2010/main" spd="slow" advClick="0" advTm="21906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26" y="-2104"/>
            <a:ext cx="9240284" cy="579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639472"/>
            <a:ext cx="6248400" cy="19207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5733" y="-2104"/>
            <a:ext cx="7848600" cy="11079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Rockwell Extra Bold"/>
                <a:cs typeface="Rockwell Extra Bold"/>
              </a:rPr>
              <a:t>COMING SOON</a:t>
            </a:r>
            <a:endParaRPr lang="en-US" sz="6600" dirty="0">
              <a:solidFill>
                <a:srgbClr val="FFFF00"/>
              </a:solidFill>
              <a:latin typeface="Rockwell Extra Bold"/>
              <a:cs typeface="Rockwell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38913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ircle/>
      </p:transition>
    </mc:Choice>
    <mc:Fallback xmlns="">
      <p:transition xmlns:p14="http://schemas.microsoft.com/office/powerpoint/2010/main" spd="slow" advClick="0" advTm="1500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3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608" b="7209"/>
          <a:stretch/>
        </p:blipFill>
        <p:spPr>
          <a:xfrm>
            <a:off x="842369" y="0"/>
            <a:ext cx="7598891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9400" y="829733"/>
            <a:ext cx="61552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RED CARPET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INTRODUCTIONS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MEET THE STARS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***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*****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WORLD PREMIERE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SCREENING OF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THE NEW PPPL VIDEO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“STAR POWER”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****************************************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REFRESHMENTS – SOUVENIRS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**********************************************************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THU. AUG. 29 – 1 PM – MBG AUD.</a:t>
            </a:r>
            <a:endParaRPr lang="en-US" sz="30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8797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816">
        <p:push dir="u"/>
      </p:transition>
    </mc:Choice>
    <mc:Fallback xmlns="">
      <p:transition xmlns:p14="http://schemas.microsoft.com/office/powerpoint/2010/main" spd="slow" advClick="0" advTm="29816">
        <p:push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5199" y="753534"/>
            <a:ext cx="72982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On </a:t>
            </a:r>
            <a:r>
              <a:rPr lang="en-US" b="1" i="1" dirty="0">
                <a:solidFill>
                  <a:srgbClr val="0000FF"/>
                </a:solidFill>
              </a:rPr>
              <a:t>behalf of the Science </a:t>
            </a:r>
            <a:r>
              <a:rPr lang="en-US" b="1" i="1" dirty="0" smtClean="0">
                <a:solidFill>
                  <a:srgbClr val="0000FF"/>
                </a:solidFill>
              </a:rPr>
              <a:t>Education Department</a:t>
            </a:r>
            <a:r>
              <a:rPr lang="en-US" b="1" i="1" dirty="0">
                <a:solidFill>
                  <a:srgbClr val="0000FF"/>
                </a:solidFill>
              </a:rPr>
              <a:t>, </a:t>
            </a:r>
            <a:endParaRPr lang="en-US" b="1" i="1" dirty="0" smtClean="0">
              <a:solidFill>
                <a:srgbClr val="0000FF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b="1" i="1" dirty="0" smtClean="0">
                <a:solidFill>
                  <a:srgbClr val="0000FF"/>
                </a:solidFill>
              </a:rPr>
              <a:t>you </a:t>
            </a:r>
            <a:r>
              <a:rPr lang="en-US" b="1" i="1" dirty="0">
                <a:solidFill>
                  <a:srgbClr val="0000FF"/>
                </a:solidFill>
              </a:rPr>
              <a:t>are invited to attend the annual </a:t>
            </a:r>
            <a:endParaRPr lang="en-US" b="1" i="1" dirty="0" smtClean="0">
              <a:solidFill>
                <a:srgbClr val="0000FF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800" b="1" i="1" dirty="0" smtClean="0">
                <a:ln>
                  <a:solidFill>
                    <a:schemeClr val="tx1"/>
                  </a:solidFill>
                </a:ln>
                <a:solidFill>
                  <a:srgbClr val="C9006A"/>
                </a:solidFill>
                <a:latin typeface="Arial Black"/>
                <a:cs typeface="Arial Black"/>
              </a:rPr>
              <a:t>STUDENT POSTER SESSION</a:t>
            </a:r>
          </a:p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on Wednesday</a:t>
            </a:r>
            <a:r>
              <a:rPr lang="en-US" b="1" i="1" dirty="0">
                <a:solidFill>
                  <a:srgbClr val="0000FF"/>
                </a:solidFill>
              </a:rPr>
              <a:t>, August </a:t>
            </a:r>
            <a:r>
              <a:rPr lang="en-US" b="1" i="1" dirty="0" smtClean="0">
                <a:solidFill>
                  <a:srgbClr val="0000FF"/>
                </a:solidFill>
              </a:rPr>
              <a:t>14 </a:t>
            </a:r>
          </a:p>
          <a:p>
            <a:pPr algn="ctr">
              <a:spcAft>
                <a:spcPts val="0"/>
              </a:spcAft>
            </a:pPr>
            <a:r>
              <a:rPr lang="en-US" b="1" i="1" dirty="0" smtClean="0">
                <a:solidFill>
                  <a:srgbClr val="0000FF"/>
                </a:solidFill>
              </a:rPr>
              <a:t>from </a:t>
            </a:r>
            <a:r>
              <a:rPr lang="en-US" b="1" i="1" dirty="0">
                <a:solidFill>
                  <a:srgbClr val="0000FF"/>
                </a:solidFill>
              </a:rPr>
              <a:t>10 </a:t>
            </a:r>
            <a:r>
              <a:rPr lang="en-US" b="1" i="1" dirty="0" smtClean="0">
                <a:solidFill>
                  <a:srgbClr val="0000FF"/>
                </a:solidFill>
              </a:rPr>
              <a:t>a.m. </a:t>
            </a:r>
            <a:r>
              <a:rPr lang="en-US" b="1" i="1" dirty="0">
                <a:solidFill>
                  <a:srgbClr val="0000FF"/>
                </a:solidFill>
              </a:rPr>
              <a:t>to 2 </a:t>
            </a:r>
            <a:r>
              <a:rPr lang="en-US" b="1" i="1" dirty="0" smtClean="0">
                <a:solidFill>
                  <a:srgbClr val="0000FF"/>
                </a:solidFill>
              </a:rPr>
              <a:t>p.m. </a:t>
            </a:r>
          </a:p>
          <a:p>
            <a:pPr algn="ctr">
              <a:spcAft>
                <a:spcPts val="600"/>
              </a:spcAft>
            </a:pPr>
            <a:r>
              <a:rPr lang="en-US" b="1" i="1" dirty="0" smtClean="0">
                <a:solidFill>
                  <a:srgbClr val="0000FF"/>
                </a:solidFill>
              </a:rPr>
              <a:t>in </a:t>
            </a:r>
            <a:r>
              <a:rPr lang="en-US" b="1" i="1" dirty="0">
                <a:solidFill>
                  <a:srgbClr val="0000FF"/>
                </a:solidFill>
              </a:rPr>
              <a:t>the LSB </a:t>
            </a:r>
            <a:r>
              <a:rPr lang="en-US" b="1" i="1" dirty="0" smtClean="0">
                <a:solidFill>
                  <a:srgbClr val="0000FF"/>
                </a:solidFill>
              </a:rPr>
              <a:t>Lobby</a:t>
            </a:r>
            <a:r>
              <a:rPr lang="en-US" b="1" i="1" dirty="0">
                <a:solidFill>
                  <a:srgbClr val="0000FF"/>
                </a:solidFill>
              </a:rPr>
              <a:t>. </a:t>
            </a:r>
            <a:endParaRPr lang="en-US" b="1" i="1" dirty="0" smtClean="0">
              <a:solidFill>
                <a:srgbClr val="0000FF"/>
              </a:solidFill>
            </a:endParaRPr>
          </a:p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Students </a:t>
            </a:r>
            <a:r>
              <a:rPr lang="en-US" b="1" i="1" dirty="0">
                <a:solidFill>
                  <a:srgbClr val="0000FF"/>
                </a:solidFill>
              </a:rPr>
              <a:t>will be on-hand to present their </a:t>
            </a:r>
            <a:endParaRPr lang="en-US" b="1" i="1" dirty="0" smtClean="0">
              <a:solidFill>
                <a:srgbClr val="0000FF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b="1" i="1" dirty="0" smtClean="0">
                <a:solidFill>
                  <a:srgbClr val="0000FF"/>
                </a:solidFill>
              </a:rPr>
              <a:t>hard </a:t>
            </a:r>
            <a:r>
              <a:rPr lang="en-US" b="1" i="1" dirty="0">
                <a:solidFill>
                  <a:srgbClr val="0000FF"/>
                </a:solidFill>
              </a:rPr>
              <a:t>work during the </a:t>
            </a:r>
            <a:r>
              <a:rPr lang="en-US" b="1" i="1" dirty="0" smtClean="0">
                <a:solidFill>
                  <a:srgbClr val="0000FF"/>
                </a:solidFill>
              </a:rPr>
              <a:t>summer.</a:t>
            </a:r>
          </a:p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Please </a:t>
            </a:r>
            <a:r>
              <a:rPr lang="en-US" b="1" i="1" dirty="0">
                <a:solidFill>
                  <a:srgbClr val="0000FF"/>
                </a:solidFill>
              </a:rPr>
              <a:t>stop by</a:t>
            </a:r>
            <a:r>
              <a:rPr lang="en-US" b="1" i="1" dirty="0" smtClean="0">
                <a:solidFill>
                  <a:srgbClr val="0000FF"/>
                </a:solidFill>
              </a:rPr>
              <a:t>! We </a:t>
            </a:r>
            <a:r>
              <a:rPr lang="en-US" b="1" i="1" dirty="0">
                <a:solidFill>
                  <a:srgbClr val="0000FF"/>
                </a:solidFill>
              </a:rPr>
              <a:t>look forward to seeing you!</a:t>
            </a:r>
          </a:p>
        </p:txBody>
      </p:sp>
    </p:spTree>
    <p:extLst>
      <p:ext uri="{BB962C8B-B14F-4D97-AF65-F5344CB8AC3E}">
        <p14:creationId xmlns:p14="http://schemas.microsoft.com/office/powerpoint/2010/main" val="349969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200">
        <p:push dir="u"/>
      </p:transition>
    </mc:Choice>
    <mc:Fallback xmlns="">
      <p:transition xmlns:p14="http://schemas.microsoft.com/office/powerpoint/2010/main" spd="slow" advClick="0" advTm="21200">
        <p:push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796" y="1206500"/>
            <a:ext cx="89915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baseline="30000" dirty="0">
                <a:solidFill>
                  <a:srgbClr val="0000FF"/>
                </a:solidFill>
              </a:rPr>
              <a:t>Before the storm: 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/>
              <a:t>Map evacuation routes to higher ground. Leave promptly if directed to before roads become crowded or impassable.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Clean </a:t>
            </a:r>
            <a:r>
              <a:rPr lang="en-US" sz="1800" b="1" baseline="30000" dirty="0"/>
              <a:t>gutters and downspouts.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Verify </a:t>
            </a:r>
            <a:r>
              <a:rPr lang="en-US" sz="1800" b="1" baseline="30000" dirty="0"/>
              <a:t>sump pumps work.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Reinforce </a:t>
            </a:r>
            <a:r>
              <a:rPr lang="en-US" sz="1800" b="1" baseline="30000" dirty="0"/>
              <a:t>garage doors.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Consider </a:t>
            </a:r>
            <a:r>
              <a:rPr lang="en-US" sz="1800" b="1" baseline="30000" dirty="0"/>
              <a:t>purchasing a generator. (Do not use indoors!)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Get </a:t>
            </a:r>
            <a:r>
              <a:rPr lang="en-US" sz="1800" b="1" baseline="30000" dirty="0"/>
              <a:t>your supervisor’s contact information.</a:t>
            </a:r>
          </a:p>
          <a:p>
            <a:endParaRPr lang="en-US" sz="1800" b="1" baseline="30000" dirty="0"/>
          </a:p>
          <a:p>
            <a:r>
              <a:rPr lang="en-US" b="1" i="1" baseline="30000" dirty="0">
                <a:solidFill>
                  <a:srgbClr val="FF0000"/>
                </a:solidFill>
              </a:rPr>
              <a:t>During the storm: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If </a:t>
            </a:r>
            <a:r>
              <a:rPr lang="en-US" sz="1800" b="1" baseline="30000" dirty="0"/>
              <a:t>in a high-rise, consult building management for guidance. Shelter below the 10th floor as a general precaution.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Close </a:t>
            </a:r>
            <a:r>
              <a:rPr lang="en-US" sz="1800" b="1" baseline="30000" dirty="0"/>
              <a:t>all interior doors.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Stay </a:t>
            </a:r>
            <a:r>
              <a:rPr lang="en-US" sz="1800" b="1" baseline="30000" dirty="0"/>
              <a:t>away from doors and windows.</a:t>
            </a:r>
          </a:p>
          <a:p>
            <a:endParaRPr lang="en-US" sz="1800" b="1" baseline="30000" dirty="0"/>
          </a:p>
          <a:p>
            <a:r>
              <a:rPr lang="en-US" b="1" i="1" baseline="30000" dirty="0">
                <a:solidFill>
                  <a:srgbClr val="008000"/>
                </a:solidFill>
              </a:rPr>
              <a:t>After the storm: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Check </a:t>
            </a:r>
            <a:r>
              <a:rPr lang="en-US" sz="1800" b="1" baseline="30000" dirty="0"/>
              <a:t>your home for structural damage, loose power lines, and gas leaks.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Turn </a:t>
            </a:r>
            <a:r>
              <a:rPr lang="en-US" sz="1800" b="1" baseline="30000" dirty="0"/>
              <a:t>flashlights on outside the home – the battery could spark, igniting any gas fumes.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Keep </a:t>
            </a:r>
            <a:r>
              <a:rPr lang="en-US" sz="1800" b="1" baseline="30000" dirty="0"/>
              <a:t>an eye on pets and look out for wild animals, especially snakes. Poke through debris with a stick.</a:t>
            </a:r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330200"/>
            <a:ext cx="844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HURRICANE PREPAREDNESS</a:t>
            </a:r>
            <a:endParaRPr lang="en-US" sz="3600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540">
        <p14:ripple/>
      </p:transition>
    </mc:Choice>
    <mc:Fallback xmlns="">
      <p:transition xmlns:p14="http://schemas.microsoft.com/office/powerpoint/2010/main" spd="slow" advClick="0" advTm="3954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78584</TotalTime>
  <Words>469</Words>
  <Application>Microsoft Macintosh PowerPoint</Application>
  <PresentationFormat>On-screen Show (16:9)</PresentationFormat>
  <Paragraphs>61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1420</cp:revision>
  <cp:lastPrinted>2012-11-12T18:02:51Z</cp:lastPrinted>
  <dcterms:created xsi:type="dcterms:W3CDTF">2012-10-22T15:52:33Z</dcterms:created>
  <dcterms:modified xsi:type="dcterms:W3CDTF">2013-08-13T14:48:56Z</dcterms:modified>
  <cp:category/>
</cp:coreProperties>
</file>