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5502" r:id="rId1"/>
  </p:sldMasterIdLst>
  <p:notesMasterIdLst>
    <p:notesMasterId r:id="rId11"/>
  </p:notesMasterIdLst>
  <p:handoutMasterIdLst>
    <p:handoutMasterId r:id="rId12"/>
  </p:handoutMasterIdLst>
  <p:sldIdLst>
    <p:sldId id="256" r:id="rId2"/>
    <p:sldId id="407" r:id="rId3"/>
    <p:sldId id="412" r:id="rId4"/>
    <p:sldId id="420" r:id="rId5"/>
    <p:sldId id="417" r:id="rId6"/>
    <p:sldId id="421" r:id="rId7"/>
    <p:sldId id="419" r:id="rId8"/>
    <p:sldId id="414" r:id="rId9"/>
    <p:sldId id="340" r:id="rId10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loop="1" showNarration="1">
    <p:kiosk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E69C"/>
    <a:srgbClr val="6AF463"/>
    <a:srgbClr val="1B441C"/>
    <a:srgbClr val="CC006A"/>
    <a:srgbClr val="C9006A"/>
    <a:srgbClr val="0092D2"/>
    <a:srgbClr val="009FDF"/>
    <a:srgbClr val="0080DF"/>
    <a:srgbClr val="FFFFF7"/>
    <a:srgbClr val="FFC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8" autoAdjust="0"/>
    <p:restoredTop sz="99224" autoAdjust="0"/>
  </p:normalViewPr>
  <p:slideViewPr>
    <p:cSldViewPr snapToGrid="0" snapToObjects="1">
      <p:cViewPr>
        <p:scale>
          <a:sx n="150" d="100"/>
          <a:sy n="150" d="100"/>
        </p:scale>
        <p:origin x="-1776" y="-2544"/>
      </p:cViewPr>
      <p:guideLst>
        <p:guide orient="horz" pos="3239"/>
        <p:guide pos="287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6" d="100"/>
          <a:sy n="86" d="100"/>
        </p:scale>
        <p:origin x="-376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handoutMaster" Target="handoutMasters/handoutMaster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9C53DCE-FBFC-F342-AFA5-6F077C71EE7E}" type="datetime1">
              <a:rPr lang="en-US"/>
              <a:pPr>
                <a:defRPr/>
              </a:pPr>
              <a:t>8/15/13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583265F-31CD-944B-8C64-F736A64C9A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1829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2289EBD-AA38-A342-8F46-4C68F3AC6E62}" type="datetime1">
              <a:rPr lang="en-US"/>
              <a:pPr>
                <a:defRPr/>
              </a:pPr>
              <a:t>8/15/13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8E94F65-F006-F345-BE36-FCD9F8C8FE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0493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 pitchFamily="-1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BDF1C20-A47E-5C4A-8AA2-6FF145CB2CE8}" type="slidenum">
              <a:rPr lang="en-US" sz="1200"/>
              <a:pPr eaLnBrk="1" hangingPunct="1"/>
              <a:t>1</a:t>
            </a:fld>
            <a:endParaRPr 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7E0F4F6-397A-DB4F-9975-11C0B1C4990A}" type="slidenum">
              <a:rPr lang="en-US" sz="1200"/>
              <a:pPr eaLnBrk="1" hangingPunct="1"/>
              <a:t>9</a:t>
            </a:fld>
            <a:endParaRPr 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971550"/>
            <a:ext cx="8228013" cy="1445419"/>
          </a:xfrm>
          <a:prstGeom prst="rect">
            <a:avLst/>
          </a:prstGeom>
        </p:spPr>
        <p:txBody>
          <a:bodyPr tIns="0" bIns="0" anchor="b" anchorCtr="0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480982"/>
            <a:ext cx="8228013" cy="800100"/>
          </a:xfrm>
          <a:prstGeom prst="rect">
            <a:avLst/>
          </a:prstGeom>
        </p:spPr>
        <p:txBody>
          <a:bodyPr tIns="0" bIns="0"/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1A24CD3-204F-4468-8EE4-28A6668D006A}" type="datetimeFigureOut">
              <a:rPr lang="en-US" smtClean="0"/>
              <a:pPr/>
              <a:t>8/15/13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B887A7B-5908-014F-8AAE-1F7362F76B68}" type="datetime1">
              <a:rPr lang="en-US" smtClean="0"/>
              <a:pPr>
                <a:defRPr/>
              </a:pPr>
              <a:t>8/15/13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0DE6FA7-0733-CE4A-A70B-A4ED66C227F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1"/>
            <a:ext cx="3509683" cy="1657350"/>
          </a:xfrm>
          <a:prstGeom prst="rect">
            <a:avLst/>
          </a:prstGeom>
        </p:spPr>
        <p:txBody>
          <a:bodyPr anchor="b"/>
          <a:lstStyle>
            <a:lvl1pPr algn="l">
              <a:defRPr sz="4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0" y="204788"/>
            <a:ext cx="3657600" cy="438983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986803"/>
            <a:ext cx="3509683" cy="25411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D619CB2-AE81-5D49-BD41-4CCAE826C5B0}" type="datetime1">
              <a:rPr lang="en-US" smtClean="0"/>
              <a:pPr>
                <a:defRPr/>
              </a:pPr>
              <a:t>8/15/13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E3E87A8-B380-BA47-8EA0-406CD7F68FD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426" y="285751"/>
            <a:ext cx="3635375" cy="1657350"/>
          </a:xfrm>
          <a:prstGeom prst="rect">
            <a:avLst/>
          </a:prstGeom>
        </p:spPr>
        <p:txBody>
          <a:bodyPr anchor="b"/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51426" y="1986803"/>
            <a:ext cx="3635375" cy="26292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855B178-6897-C846-9FD7-FA8D0F21F626}" type="datetime1">
              <a:rPr lang="en-US" smtClean="0"/>
              <a:pPr>
                <a:defRPr/>
              </a:pPr>
              <a:t>8/15/13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D64EA03-BD01-1343-9DE1-19421FBE563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28600" y="857250"/>
            <a:ext cx="4267200" cy="3200400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426" y="285751"/>
            <a:ext cx="3635375" cy="1657350"/>
          </a:xfrm>
          <a:prstGeom prst="rect">
            <a:avLst/>
          </a:prstGeom>
        </p:spPr>
        <p:txBody>
          <a:bodyPr anchor="b"/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51426" y="1986803"/>
            <a:ext cx="3635375" cy="26292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A3E085A-081A-084D-8DB5-79122339B9C4}" type="datetime1">
              <a:rPr lang="en-US" smtClean="0"/>
              <a:pPr>
                <a:defRPr/>
              </a:pPr>
              <a:t>8/15/13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2291358-82E3-4442-A59A-8346A78F027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90600" y="1943100"/>
            <a:ext cx="3505200" cy="2628900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479676" y="945357"/>
            <a:ext cx="1254125" cy="940594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269876" y="571500"/>
            <a:ext cx="2092325" cy="1569244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1926292"/>
            <a:ext cx="8228013" cy="2601656"/>
          </a:xfrm>
          <a:prstGeom prst="rect">
            <a:avLst/>
          </a:prstGeom>
        </p:spPr>
        <p:txBody>
          <a:bodyPr vert="eaVert"/>
          <a:lstStyle>
            <a:lvl5pPr>
              <a:defRPr/>
            </a:lvl5pPr>
            <a:lvl6pPr marL="1719072">
              <a:defRPr/>
            </a:lvl6pPr>
            <a:lvl7pPr marL="1719072">
              <a:defRPr/>
            </a:lvl7pPr>
            <a:lvl8pPr marL="1719072">
              <a:defRPr/>
            </a:lvl8pPr>
            <a:lvl9pPr marL="1719072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C80160F-568D-024F-8335-8BD058FDF1FA}" type="datetime1">
              <a:rPr lang="en-US" smtClean="0"/>
              <a:pPr>
                <a:defRPr/>
              </a:pPr>
              <a:t>8/15/13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9E950DD-CB45-0E45-A100-CB472775017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205979"/>
            <a:ext cx="1524000" cy="4388644"/>
          </a:xfrm>
          <a:prstGeom prst="rect">
            <a:avLst/>
          </a:prstGeo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12644"/>
            <a:ext cx="6019800" cy="4211732"/>
          </a:xfrm>
          <a:prstGeom prst="rect">
            <a:avLst/>
          </a:prstGeo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6FC90B1-2386-1D41-85B8-9347A4CBDACA}" type="datetime1">
              <a:rPr lang="en-US" smtClean="0"/>
              <a:pPr>
                <a:defRPr/>
              </a:pPr>
              <a:t>8/15/13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14CE5DB-8480-3D48-BBEA-756594F4CA7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A3E085A-081A-084D-8DB5-79122339B9C4}" type="datetime1">
              <a:rPr lang="en-US" smtClean="0"/>
              <a:pPr>
                <a:defRPr/>
              </a:pPr>
              <a:t>8/15/13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2291358-82E3-4442-A59A-8346A78F027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9775" y="2077571"/>
            <a:ext cx="7662864" cy="2450377"/>
          </a:xfrm>
          <a:prstGeom prst="rect">
            <a:avLst/>
          </a:prstGeo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C7A8030-0FD6-D246-9B42-DB45DC685505}" type="datetime1">
              <a:rPr lang="en-US" smtClean="0"/>
              <a:pPr>
                <a:defRPr/>
              </a:pPr>
              <a:t>8/15/13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187A894-7C5E-1340-A00F-FF4CD8D1F9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77521"/>
            <a:ext cx="6400800" cy="1021556"/>
          </a:xfrm>
          <a:prstGeom prst="rect">
            <a:avLst/>
          </a:prstGeo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400" y="2707272"/>
            <a:ext cx="5181601" cy="1125140"/>
          </a:xfrm>
          <a:prstGeom prst="rect">
            <a:avLst/>
          </a:prstGeom>
        </p:spPr>
        <p:txBody>
          <a:bodyPr anchor="t" anchorCtr="0"/>
          <a:lstStyle>
            <a:lvl1pPr marL="0" indent="0" algn="r">
              <a:spcBef>
                <a:spcPts val="30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A24CD3-204F-4468-8EE4-28A6668D006A}" type="datetimeFigureOut">
              <a:rPr lang="en-US" smtClean="0"/>
              <a:pPr/>
              <a:t>8/15/13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239000" y="4767263"/>
            <a:ext cx="1446213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E4AAA4-6363-4581-962D-1ACCC2D600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0664" y="2088356"/>
            <a:ext cx="3767328" cy="243959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4753" y="2088356"/>
            <a:ext cx="3767328" cy="243959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tabLst/>
              <a:defRPr sz="1600"/>
            </a:lvl6pPr>
            <a:lvl7pPr marL="2173288" indent="-227013">
              <a:tabLst/>
              <a:defRPr sz="1600"/>
            </a:lvl7pPr>
            <a:lvl8pPr marL="2398713" indent="-227013">
              <a:tabLst/>
              <a:defRPr sz="1600"/>
            </a:lvl8pPr>
            <a:lvl9pPr marL="2625725" indent="-227013">
              <a:tabLst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FA15492-5B9E-6F43-8E60-A4A9FD086FF3}" type="datetime1">
              <a:rPr lang="en-US" smtClean="0"/>
              <a:pPr>
                <a:defRPr/>
              </a:pPr>
              <a:t>8/15/13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47C364D-0116-D647-8F6F-5B1FB640FF9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674158"/>
            <a:ext cx="3767328" cy="5715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0664" y="2370045"/>
            <a:ext cx="3767328" cy="216861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1578" y="1674158"/>
            <a:ext cx="3767328" cy="5715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1578" y="2370045"/>
            <a:ext cx="3767328" cy="216861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63C1875-5082-DB4F-A9B7-B8DACB88AD4E}" type="datetime1">
              <a:rPr lang="en-US" smtClean="0"/>
              <a:pPr>
                <a:defRPr/>
              </a:pPr>
              <a:t>8/15/13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3D352A9-19AB-784E-A79E-208455803DA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2088356"/>
            <a:ext cx="7656512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A3E085A-081A-084D-8DB5-79122339B9C4}" type="datetime1">
              <a:rPr lang="en-US" smtClean="0"/>
              <a:pPr>
                <a:defRPr/>
              </a:pPr>
              <a:t>8/15/13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2291358-82E3-4442-A59A-8346A78F027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762000" y="3372802"/>
            <a:ext cx="7656512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6008" y="2088356"/>
            <a:ext cx="3767328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A3E085A-081A-084D-8DB5-79122339B9C4}" type="datetime1">
              <a:rPr lang="en-US" smtClean="0"/>
              <a:pPr>
                <a:defRPr/>
              </a:pPr>
              <a:t>8/15/13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2291358-82E3-4442-A59A-8346A78F027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6008" y="3372802"/>
            <a:ext cx="3767328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740664" y="2088356"/>
            <a:ext cx="3767328" cy="243959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6008" y="2088356"/>
            <a:ext cx="3767328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A3E085A-081A-084D-8DB5-79122339B9C4}" type="datetime1">
              <a:rPr lang="en-US" smtClean="0"/>
              <a:pPr>
                <a:defRPr/>
              </a:pPr>
              <a:t>8/15/13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2291358-82E3-4442-A59A-8346A78F027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6008" y="3372802"/>
            <a:ext cx="3767328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3288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72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739775" y="2088356"/>
            <a:ext cx="3767328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739775" y="3372802"/>
            <a:ext cx="3767328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3288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72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9B24F7-4F80-BE4A-B8A0-C30B09B13516}" type="datetime1">
              <a:rPr lang="en-US" smtClean="0"/>
              <a:pPr>
                <a:defRPr/>
              </a:pPr>
              <a:t>8/15/13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4371A92-273D-074E-8CC2-33EBC2DEBFC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5503" r:id="rId1"/>
    <p:sldLayoutId id="2147485504" r:id="rId2"/>
    <p:sldLayoutId id="2147485505" r:id="rId3"/>
    <p:sldLayoutId id="2147485506" r:id="rId4"/>
    <p:sldLayoutId id="2147485507" r:id="rId5"/>
    <p:sldLayoutId id="2147485508" r:id="rId6"/>
    <p:sldLayoutId id="2147485509" r:id="rId7"/>
    <p:sldLayoutId id="2147485510" r:id="rId8"/>
    <p:sldLayoutId id="2147485511" r:id="rId9"/>
    <p:sldLayoutId id="2147485512" r:id="rId10"/>
    <p:sldLayoutId id="2147485513" r:id="rId11"/>
    <p:sldLayoutId id="2147485514" r:id="rId12"/>
    <p:sldLayoutId id="2147485515" r:id="rId13"/>
    <p:sldLayoutId id="2147485516" r:id="rId14"/>
    <p:sldLayoutId id="2147485517" r:id="rId15"/>
    <p:sldLayoutId id="2147485518" r:id="rId16"/>
  </p:sldLayoutIdLst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SzPct val="90000"/>
        <a:buFont typeface="Wingdings" pitchFamily="2" charset="2"/>
        <a:buChar char="S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S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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microsoft.com/office/2007/relationships/hdphoto" Target="../media/hdphoto1.wdp"/><Relationship Id="rId5" Type="http://schemas.openxmlformats.org/officeDocument/2006/relationships/image" Target="../media/image9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microsoft.com/office/2007/relationships/hdphoto" Target="../media/hdphoto2.wdp"/><Relationship Id="rId5" Type="http://schemas.openxmlformats.org/officeDocument/2006/relationships/image" Target="../media/image12.png"/><Relationship Id="rId6" Type="http://schemas.openxmlformats.org/officeDocument/2006/relationships/image" Target="../media/image13.jp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g"/><Relationship Id="rId3" Type="http://schemas.openxmlformats.org/officeDocument/2006/relationships/image" Target="../media/image19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eg"/><Relationship Id="rId3" Type="http://schemas.openxmlformats.org/officeDocument/2006/relationships/image" Target="../media/image21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g"/><Relationship Id="rId3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4" Type="http://schemas.openxmlformats.org/officeDocument/2006/relationships/image" Target="../media/image27.jpg"/><Relationship Id="rId5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alphaModFix amt="87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13" b="8863"/>
          <a:stretch/>
        </p:blipFill>
        <p:spPr>
          <a:xfrm>
            <a:off x="0" y="0"/>
            <a:ext cx="9135914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72278"/>
            <a:ext cx="9156700" cy="1102519"/>
          </a:xfrm>
          <a:ln>
            <a:miter lim="800000"/>
            <a:headEnd/>
            <a:tailEnd/>
          </a:ln>
          <a:effectLst>
            <a:softEdge rad="76200"/>
          </a:effectLst>
          <a:extLst/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6600" b="1" i="1" dirty="0" smtClean="0">
                <a:ln w="222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9FDF"/>
                </a:solidFill>
                <a:effectLst>
                  <a:outerShdw blurRad="50800" dist="38100" dir="2700000">
                    <a:srgbClr val="000000">
                      <a:alpha val="95000"/>
                    </a:srgbClr>
                  </a:outerShdw>
                </a:effectLst>
                <a:latin typeface="Rockwell"/>
                <a:ea typeface="+mj-ea"/>
                <a:cs typeface="Rockwell"/>
              </a:rPr>
              <a:t>This Week </a:t>
            </a:r>
            <a:r>
              <a:rPr lang="en-US" sz="3600" b="1" i="1" normalizeH="1" dirty="0" smtClean="0"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9FDF"/>
                </a:solidFill>
                <a:effectLst>
                  <a:outerShdw blurRad="50800" dist="38100" dir="2700000">
                    <a:srgbClr val="000000">
                      <a:alpha val="95000"/>
                    </a:srgbClr>
                  </a:outerShdw>
                </a:effectLst>
                <a:latin typeface="Rockwell"/>
                <a:ea typeface="+mj-ea"/>
                <a:cs typeface="Rockwell"/>
              </a:rPr>
              <a:t>@</a:t>
            </a:r>
            <a:r>
              <a:rPr lang="en-US" sz="6600" b="1" i="1" dirty="0" smtClean="0">
                <a:ln w="222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9FDF"/>
                </a:solidFill>
                <a:effectLst>
                  <a:outerShdw blurRad="50800" dist="38100" dir="2700000">
                    <a:srgbClr val="000000">
                      <a:alpha val="95000"/>
                    </a:srgbClr>
                  </a:outerShdw>
                </a:effectLst>
                <a:latin typeface="Rockwell"/>
                <a:ea typeface="+mj-ea"/>
                <a:cs typeface="Rockwell"/>
              </a:rPr>
              <a:t> </a:t>
            </a:r>
            <a:r>
              <a:rPr lang="en-US" b="1" i="1" dirty="0" smtClean="0">
                <a:ln w="222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9FDF"/>
                </a:solidFill>
                <a:effectLst>
                  <a:outerShdw blurRad="50800" dist="38100" dir="2700000">
                    <a:srgbClr val="000000">
                      <a:alpha val="95000"/>
                    </a:srgbClr>
                  </a:outerShdw>
                </a:effectLst>
                <a:latin typeface="Rockwell"/>
                <a:ea typeface="+mj-ea"/>
                <a:cs typeface="Rockwell"/>
              </a:rPr>
              <a:t>PPPL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338"/>
          <a:stretch/>
        </p:blipFill>
        <p:spPr bwMode="auto">
          <a:xfrm>
            <a:off x="789508" y="1491878"/>
            <a:ext cx="7634817" cy="1524372"/>
          </a:xfrm>
          <a:prstGeom prst="rect">
            <a:avLst/>
          </a:prstGeom>
          <a:noFill/>
          <a:ln>
            <a:noFill/>
          </a:ln>
          <a:effectLst>
            <a:outerShdw blurRad="50800" dist="114300" dir="2700000" rotWithShape="0">
              <a:srgbClr val="000000">
                <a:alpha val="42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153355" y="-237613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5" name="Subtitle 2"/>
          <p:cNvSpPr txBox="1">
            <a:spLocks/>
          </p:cNvSpPr>
          <p:nvPr/>
        </p:nvSpPr>
        <p:spPr bwMode="auto">
          <a:xfrm>
            <a:off x="0" y="4334933"/>
            <a:ext cx="9156696" cy="808567"/>
          </a:xfrm>
          <a:prstGeom prst="rect">
            <a:avLst/>
          </a:prstGeom>
          <a:solidFill>
            <a:srgbClr val="0092D2">
              <a:alpha val="60000"/>
            </a:srgbClr>
          </a:solidFill>
          <a:ln>
            <a:noFill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1600" b="1" i="1" dirty="0">
                <a:ln w="22225" cmpd="sng"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29000"/>
                    </a:srgbClr>
                  </a:outerShdw>
                </a:effectLst>
                <a:latin typeface="Verdana"/>
                <a:cs typeface="Verdana"/>
              </a:rPr>
              <a:t>From the PPPL Office of Communications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0" y="3518515"/>
            <a:ext cx="9156700" cy="800100"/>
          </a:xfrm>
          <a:noFill/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r>
              <a:rPr lang="en-US" sz="4400" b="1" dirty="0" smtClean="0">
                <a:ln>
                  <a:solidFill>
                    <a:schemeClr val="tx1"/>
                  </a:solidFill>
                </a:ln>
                <a:effectLst>
                  <a:outerShdw blurRad="53975" dist="25400" dir="2700000" sx="101000" sy="101000" algn="tl" rotWithShape="0">
                    <a:srgbClr val="000000"/>
                  </a:outerShdw>
                </a:effectLst>
                <a:latin typeface="Rockwell"/>
                <a:cs typeface="Rockwell"/>
              </a:rPr>
              <a:t>August 19 </a:t>
            </a:r>
            <a:r>
              <a:rPr lang="en-US" sz="4400" b="1" smtClean="0">
                <a:ln>
                  <a:solidFill>
                    <a:schemeClr val="tx1"/>
                  </a:solidFill>
                </a:ln>
                <a:effectLst>
                  <a:outerShdw blurRad="53975" dist="25400" dir="2700000" sx="101000" sy="101000" algn="tl" rotWithShape="0">
                    <a:srgbClr val="000000"/>
                  </a:outerShdw>
                </a:effectLst>
                <a:latin typeface="Rockwell"/>
                <a:cs typeface="Rockwell"/>
              </a:rPr>
              <a:t>- 23, </a:t>
            </a:r>
            <a:r>
              <a:rPr lang="en-US" sz="4400" b="1" dirty="0" smtClean="0">
                <a:ln>
                  <a:solidFill>
                    <a:schemeClr val="tx1"/>
                  </a:solidFill>
                </a:ln>
                <a:effectLst>
                  <a:outerShdw blurRad="53975" dist="25400" dir="2700000" sx="101000" sy="101000" algn="tl" rotWithShape="0">
                    <a:srgbClr val="000000"/>
                  </a:outerShdw>
                </a:effectLst>
                <a:latin typeface="Rockwell"/>
                <a:cs typeface="Rockwell"/>
              </a:rPr>
              <a:t>2013</a:t>
            </a:r>
            <a:endParaRPr lang="en-US" sz="4400" b="1" dirty="0">
              <a:ln>
                <a:solidFill>
                  <a:schemeClr val="tx1"/>
                </a:solidFill>
              </a:ln>
              <a:effectLst>
                <a:outerShdw blurRad="53975" dist="25400" dir="2700000" sx="101000" sy="101000" algn="tl" rotWithShape="0">
                  <a:srgbClr val="000000"/>
                </a:outerShdw>
              </a:effectLst>
              <a:latin typeface="Rockwell"/>
              <a:cs typeface="Rockwell"/>
            </a:endParaRPr>
          </a:p>
        </p:txBody>
      </p:sp>
    </p:spTree>
  </p:cSld>
  <p:clrMapOvr>
    <a:masterClrMapping/>
  </p:clrMapOvr>
  <p:transition xmlns:p14="http://schemas.microsoft.com/office/powerpoint/2010/main" spd="slow" advClick="0" advTm="25816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8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10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51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t-mobile_iphone_5_hero.png"/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965" y="2266950"/>
            <a:ext cx="2643092" cy="28765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62213" y="169333"/>
            <a:ext cx="6891867" cy="58477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3200" b="1" dirty="0" smtClean="0">
                <a:ln w="1905"/>
                <a:solidFill>
                  <a:srgbClr val="FF6600"/>
                </a:solidFill>
                <a:effectLst>
                  <a:glow rad="101600">
                    <a:srgbClr val="FFFF99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FOLLOW PPPL ON…</a:t>
            </a:r>
            <a:endParaRPr lang="en-US" sz="3200" b="1" dirty="0">
              <a:ln w="1905"/>
              <a:solidFill>
                <a:srgbClr val="FF6600"/>
              </a:solidFill>
              <a:effectLst>
                <a:glow rad="101600">
                  <a:srgbClr val="FFFF99">
                    <a:alpha val="75000"/>
                  </a:srgb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108199" y="842438"/>
            <a:ext cx="7135282" cy="4047528"/>
            <a:chOff x="2514599" y="842438"/>
            <a:chExt cx="7135282" cy="4047528"/>
          </a:xfrm>
        </p:grpSpPr>
        <p:sp>
          <p:nvSpPr>
            <p:cNvPr id="5" name="TextBox 4"/>
            <p:cNvSpPr txBox="1"/>
            <p:nvPr/>
          </p:nvSpPr>
          <p:spPr>
            <a:xfrm>
              <a:off x="4451349" y="858093"/>
              <a:ext cx="5198532" cy="40318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2800" b="1" u="sng" dirty="0" err="1">
                  <a:latin typeface="Arial Narrow"/>
                  <a:cs typeface="Arial Narrow"/>
                </a:rPr>
                <a:t>twitter.com</a:t>
              </a:r>
              <a:r>
                <a:rPr lang="en-US" sz="2800" b="1" u="sng" dirty="0">
                  <a:latin typeface="Arial Narrow"/>
                  <a:cs typeface="Arial Narrow"/>
                </a:rPr>
                <a:t>/</a:t>
              </a:r>
              <a:r>
                <a:rPr lang="en-US" sz="2800" b="1" u="sng" dirty="0" err="1" smtClean="0">
                  <a:latin typeface="Arial Narrow"/>
                  <a:cs typeface="Arial Narrow"/>
                </a:rPr>
                <a:t>PPPLab</a:t>
              </a:r>
              <a:endParaRPr lang="en-US" sz="2800" b="1" u="sng" dirty="0" smtClean="0">
                <a:latin typeface="Arial Narrow"/>
                <a:cs typeface="Arial Narrow"/>
              </a:endParaRPr>
            </a:p>
            <a:p>
              <a:pPr>
                <a:spcAft>
                  <a:spcPts val="1200"/>
                </a:spcAft>
              </a:pPr>
              <a:endParaRPr lang="en-US" sz="2800" b="1" u="sng" dirty="0">
                <a:latin typeface="Arial Narrow"/>
                <a:cs typeface="Arial Narrow"/>
              </a:endParaRPr>
            </a:p>
            <a:p>
              <a:pPr>
                <a:spcAft>
                  <a:spcPts val="1200"/>
                </a:spcAft>
              </a:pPr>
              <a:r>
                <a:rPr lang="en-US" sz="2800" b="1" u="sng" dirty="0" smtClean="0">
                  <a:latin typeface="Arial Narrow"/>
                  <a:cs typeface="Arial Narrow"/>
                </a:rPr>
                <a:t>www.facebook.com</a:t>
              </a:r>
              <a:r>
                <a:rPr lang="en-US" sz="2800" b="1" u="sng" dirty="0">
                  <a:latin typeface="Arial Narrow"/>
                  <a:cs typeface="Arial Narrow"/>
                </a:rPr>
                <a:t>/</a:t>
              </a:r>
              <a:r>
                <a:rPr lang="en-US" sz="2800" b="1" u="sng" dirty="0" smtClean="0">
                  <a:latin typeface="Arial Narrow"/>
                  <a:cs typeface="Arial Narrow"/>
                </a:rPr>
                <a:t>PPPLab</a:t>
              </a:r>
            </a:p>
            <a:p>
              <a:pPr>
                <a:spcAft>
                  <a:spcPts val="1200"/>
                </a:spcAft>
              </a:pPr>
              <a:endParaRPr lang="en-US" sz="2800" b="1" u="sng" dirty="0">
                <a:latin typeface="Arial Narrow"/>
                <a:cs typeface="Arial Narrow"/>
              </a:endParaRPr>
            </a:p>
            <a:p>
              <a:pPr>
                <a:spcAft>
                  <a:spcPts val="1200"/>
                </a:spcAft>
              </a:pPr>
              <a:r>
                <a:rPr lang="en-US" sz="2800" b="1" u="sng" dirty="0" smtClean="0">
                  <a:latin typeface="Arial Narrow"/>
                  <a:cs typeface="Arial Narrow"/>
                </a:rPr>
                <a:t>www.</a:t>
              </a:r>
              <a:r>
                <a:rPr lang="en-US" sz="2800" b="1" dirty="0" smtClean="0">
                  <a:latin typeface="Arial Narrow"/>
                  <a:cs typeface="Arial Narrow"/>
                </a:rPr>
                <a:t>y</a:t>
              </a:r>
              <a:r>
                <a:rPr lang="en-US" sz="2800" b="1" u="sng" dirty="0" smtClean="0">
                  <a:latin typeface="Arial Narrow"/>
                  <a:cs typeface="Arial Narrow"/>
                </a:rPr>
                <a:t>outube.com</a:t>
              </a:r>
              <a:r>
                <a:rPr lang="en-US" sz="2800" b="1" u="sng" dirty="0">
                  <a:latin typeface="Arial Narrow"/>
                  <a:cs typeface="Arial Narrow"/>
                </a:rPr>
                <a:t>/</a:t>
              </a:r>
              <a:r>
                <a:rPr lang="en-US" sz="2800" b="1" u="sng" dirty="0" smtClean="0">
                  <a:latin typeface="Arial Narrow"/>
                  <a:cs typeface="Arial Narrow"/>
                </a:rPr>
                <a:t>PPPLab</a:t>
              </a:r>
            </a:p>
            <a:p>
              <a:pPr>
                <a:spcAft>
                  <a:spcPts val="1200"/>
                </a:spcAft>
              </a:pPr>
              <a:endParaRPr lang="en-US" sz="2800" b="1" u="sng" dirty="0" smtClean="0">
                <a:latin typeface="Arial Narrow"/>
                <a:cs typeface="Arial Narrow"/>
              </a:endParaRPr>
            </a:p>
            <a:p>
              <a:pPr>
                <a:spcAft>
                  <a:spcPts val="1200"/>
                </a:spcAft>
              </a:pPr>
              <a:r>
                <a:rPr lang="en-US" sz="2800" b="1" u="sng" dirty="0" err="1" smtClean="0">
                  <a:latin typeface="Arial Narrow"/>
                  <a:cs typeface="Arial Narrow"/>
                </a:rPr>
                <a:t>www.flickr.com</a:t>
              </a:r>
              <a:r>
                <a:rPr lang="en-US" sz="2800" b="1" u="sng" dirty="0">
                  <a:latin typeface="Arial Narrow"/>
                  <a:cs typeface="Arial Narrow"/>
                </a:rPr>
                <a:t>/</a:t>
              </a:r>
              <a:r>
                <a:rPr lang="en-US" sz="2800" b="1" dirty="0">
                  <a:latin typeface="Arial Narrow"/>
                  <a:cs typeface="Arial Narrow"/>
                </a:rPr>
                <a:t>p</a:t>
              </a:r>
              <a:r>
                <a:rPr lang="en-US" sz="2800" b="1" u="sng" dirty="0">
                  <a:latin typeface="Arial Narrow"/>
                  <a:cs typeface="Arial Narrow"/>
                </a:rPr>
                <a:t>hotos/</a:t>
              </a:r>
              <a:r>
                <a:rPr lang="en-US" sz="2800" b="1" dirty="0" err="1">
                  <a:latin typeface="Arial Narrow"/>
                  <a:cs typeface="Arial Narrow"/>
                </a:rPr>
                <a:t>ppp</a:t>
              </a:r>
              <a:r>
                <a:rPr lang="en-US" sz="2800" b="1" u="sng" dirty="0" err="1">
                  <a:latin typeface="Arial Narrow"/>
                  <a:cs typeface="Arial Narrow"/>
                </a:rPr>
                <a:t>l</a:t>
              </a:r>
              <a:r>
                <a:rPr lang="en-US" sz="2800" b="1" u="sng" dirty="0" smtClean="0">
                  <a:latin typeface="Arial Narrow"/>
                  <a:cs typeface="Arial Narrow"/>
                </a:rPr>
                <a:t>/</a:t>
              </a:r>
            </a:p>
          </p:txBody>
        </p:sp>
        <p:pic>
          <p:nvPicPr>
            <p:cNvPr id="7" name="Picture 6" descr="twitter-logo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4599" y="842438"/>
              <a:ext cx="1905000" cy="71664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2000" endA="300" endPos="35000" dir="5400000" sy="-100000" algn="bl" rotWithShape="0"/>
            </a:effectLst>
          </p:spPr>
        </p:pic>
        <p:pic>
          <p:nvPicPr>
            <p:cNvPr id="8" name="Picture 7" descr="facebook-logo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4599" y="1917699"/>
              <a:ext cx="1901064" cy="7152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2000" endA="300" endPos="35000" dir="5400000" sy="-100000" algn="bl" rotWithShape="0"/>
            </a:effectLst>
          </p:spPr>
        </p:pic>
        <p:pic>
          <p:nvPicPr>
            <p:cNvPr id="9" name="Picture 8" descr="YouTube_logo_standard_dark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4599" y="3009899"/>
              <a:ext cx="1888065" cy="81880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2000" endA="300" endPos="35000" dir="5400000" sy="-100000" algn="bl" rotWithShape="0"/>
            </a:effectLst>
          </p:spPr>
        </p:pic>
        <p:pic>
          <p:nvPicPr>
            <p:cNvPr id="14" name="Picture 13" descr="Flickr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2622" y="4222750"/>
              <a:ext cx="1840042" cy="5584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2000" endA="300" endPos="35000" dir="5400000" sy="-100000" algn="bl" rotWithShape="0"/>
            </a:effec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9" y="-24268"/>
            <a:ext cx="2438400" cy="5184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82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9440">
        <p:wipe/>
      </p:transition>
    </mc:Choice>
    <mc:Fallback xmlns="">
      <p:transition xmlns:p14="http://schemas.microsoft.com/office/powerpoint/2010/main" spd="slow" advClick="0" advTm="19440">
        <p:wip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6595533" y="2899877"/>
            <a:ext cx="22944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2">
                    <a:lumMod val="90000"/>
                  </a:schemeClr>
                </a:solidFill>
              </a:rPr>
              <a:t>Summer Students </a:t>
            </a:r>
            <a:r>
              <a:rPr lang="en-US" b="1" dirty="0" smtClean="0">
                <a:solidFill>
                  <a:schemeClr val="bg2">
                    <a:lumMod val="90000"/>
                  </a:schemeClr>
                </a:solidFill>
              </a:rPr>
              <a:t>Poster Session at </a:t>
            </a:r>
            <a:r>
              <a:rPr lang="en-US" b="1" dirty="0" smtClean="0">
                <a:solidFill>
                  <a:schemeClr val="bg2">
                    <a:lumMod val="90000"/>
                  </a:schemeClr>
                </a:solidFill>
              </a:rPr>
              <a:t>PPPL</a:t>
            </a:r>
            <a:endParaRPr lang="en-US" b="1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5" name="Picture 4" descr="HR6A8451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33" y="210263"/>
            <a:ext cx="6096000" cy="4628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15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2366">
        <p:split orient="vert"/>
      </p:transition>
    </mc:Choice>
    <mc:Fallback xmlns="">
      <p:transition xmlns:p14="http://schemas.microsoft.com/office/powerpoint/2010/main" spd="slow" advClick="0" advTm="22366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3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944534" y="770467"/>
            <a:ext cx="40301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>
                    <a:lumMod val="90000"/>
                  </a:schemeClr>
                </a:solidFill>
              </a:rPr>
              <a:t>Summer Students Poster Session at PPPL</a:t>
            </a:r>
            <a:endParaRPr lang="en-US" b="1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2" name="Picture 1" descr="HR6A851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9" r="8044"/>
          <a:stretch/>
        </p:blipFill>
        <p:spPr>
          <a:xfrm>
            <a:off x="4936081" y="1761075"/>
            <a:ext cx="4021666" cy="308751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Picture 2" descr="HR6A8738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0" r="23295"/>
          <a:stretch/>
        </p:blipFill>
        <p:spPr>
          <a:xfrm>
            <a:off x="228600" y="262466"/>
            <a:ext cx="4597400" cy="457200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29044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1906">
        <p:split orient="vert"/>
      </p:transition>
    </mc:Choice>
    <mc:Fallback xmlns="">
      <p:transition xmlns:p14="http://schemas.microsoft.com/office/powerpoint/2010/main" spd="slow" advClick="0" advTm="21906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000"/>
                            </p:stCondLst>
                            <p:childTnLst>
                              <p:par>
                                <p:cTn id="14" presetID="18" presetClass="entr" presetSubtype="1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526" y="-2104"/>
            <a:ext cx="9240284" cy="5791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1639472"/>
            <a:ext cx="6248400" cy="192076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75733" y="-2104"/>
            <a:ext cx="7848600" cy="1107996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rgbClr val="FFFF00"/>
                </a:solidFill>
                <a:latin typeface="Rockwell Extra Bold"/>
                <a:cs typeface="Rockwell Extra Bold"/>
              </a:rPr>
              <a:t>COMING SOON</a:t>
            </a:r>
            <a:endParaRPr lang="en-US" sz="6600" dirty="0">
              <a:solidFill>
                <a:srgbClr val="FFFF00"/>
              </a:solidFill>
              <a:latin typeface="Rockwell Extra Bold"/>
              <a:cs typeface="Rockwell Extra Bold"/>
            </a:endParaRPr>
          </a:p>
        </p:txBody>
      </p:sp>
    </p:spTree>
    <p:extLst>
      <p:ext uri="{BB962C8B-B14F-4D97-AF65-F5344CB8AC3E}">
        <p14:creationId xmlns:p14="http://schemas.microsoft.com/office/powerpoint/2010/main" val="238913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>
        <p:circle/>
      </p:transition>
    </mc:Choice>
    <mc:Fallback xmlns="">
      <p:transition xmlns:p14="http://schemas.microsoft.com/office/powerpoint/2010/main" spd="slow" advClick="0" advTm="15000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3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TAR.POWER.POSTER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4" b="43684"/>
          <a:stretch/>
        </p:blipFill>
        <p:spPr>
          <a:xfrm>
            <a:off x="1024462" y="-323850"/>
            <a:ext cx="7178704" cy="5715000"/>
          </a:xfrm>
          <a:prstGeom prst="rect">
            <a:avLst/>
          </a:prstGeom>
        </p:spPr>
      </p:pic>
      <p:pic>
        <p:nvPicPr>
          <p:cNvPr id="9" name="Picture 8" descr="STAR.POWER.POSTER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t="42768" r="5568" b="16028"/>
          <a:stretch/>
        </p:blipFill>
        <p:spPr>
          <a:xfrm>
            <a:off x="1015995" y="0"/>
            <a:ext cx="717870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87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29816">
        <p:circle/>
      </p:transition>
    </mc:Choice>
    <mc:Fallback>
      <p:transition xmlns:p14="http://schemas.microsoft.com/office/powerpoint/2010/main" spd="slow" advClick="0" advTm="29816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47608" b="15085"/>
          <a:stretch/>
        </p:blipFill>
        <p:spPr>
          <a:xfrm>
            <a:off x="-58242" y="-1"/>
            <a:ext cx="9203103" cy="51435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56263" y="897469"/>
            <a:ext cx="615526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 smtClean="0">
                <a:solidFill>
                  <a:schemeClr val="bg1"/>
                </a:solidFill>
                <a:latin typeface="Franklin Gothic Medium"/>
                <a:cs typeface="Franklin Gothic Medium"/>
              </a:rPr>
              <a:t>RED CARPET</a:t>
            </a:r>
          </a:p>
          <a:p>
            <a:pPr algn="ctr"/>
            <a:r>
              <a:rPr lang="en-US" sz="1200" dirty="0" smtClean="0">
                <a:solidFill>
                  <a:srgbClr val="FFFF00"/>
                </a:solidFill>
                <a:latin typeface="Franklin Gothic Medium"/>
                <a:cs typeface="Franklin Gothic Medium"/>
              </a:rPr>
              <a:t>**</a:t>
            </a:r>
            <a:r>
              <a:rPr lang="en-US" sz="1200" dirty="0">
                <a:solidFill>
                  <a:srgbClr val="FFFF00"/>
                </a:solidFill>
                <a:latin typeface="Franklin Gothic Medium"/>
                <a:cs typeface="Franklin Gothic Medium"/>
              </a:rPr>
              <a:t>*</a:t>
            </a:r>
            <a:r>
              <a:rPr lang="en-US" sz="1200" dirty="0" smtClean="0">
                <a:solidFill>
                  <a:srgbClr val="FFFF00"/>
                </a:solidFill>
                <a:latin typeface="Franklin Gothic Medium"/>
                <a:cs typeface="Franklin Gothic Medium"/>
              </a:rPr>
              <a:t>****</a:t>
            </a:r>
            <a:r>
              <a:rPr lang="en-US" sz="1200" dirty="0">
                <a:solidFill>
                  <a:srgbClr val="FFFF00"/>
                </a:solidFill>
                <a:latin typeface="Franklin Gothic Medium"/>
                <a:cs typeface="Franklin Gothic Medium"/>
              </a:rPr>
              <a:t>*</a:t>
            </a:r>
            <a:r>
              <a:rPr lang="en-US" sz="1200" dirty="0" smtClean="0">
                <a:solidFill>
                  <a:srgbClr val="FFFF00"/>
                </a:solidFill>
                <a:latin typeface="Franklin Gothic Medium"/>
                <a:cs typeface="Franklin Gothic Medium"/>
              </a:rPr>
              <a:t>*****</a:t>
            </a:r>
            <a:r>
              <a:rPr lang="en-US" sz="1200" dirty="0">
                <a:solidFill>
                  <a:srgbClr val="FFFF00"/>
                </a:solidFill>
                <a:latin typeface="Franklin Gothic Medium"/>
                <a:cs typeface="Franklin Gothic Medium"/>
              </a:rPr>
              <a:t>*</a:t>
            </a:r>
            <a:r>
              <a:rPr lang="en-US" sz="1200" dirty="0" smtClean="0">
                <a:solidFill>
                  <a:srgbClr val="FFFF00"/>
                </a:solidFill>
                <a:latin typeface="Franklin Gothic Medium"/>
                <a:cs typeface="Franklin Gothic Medium"/>
              </a:rPr>
              <a:t>*</a:t>
            </a:r>
            <a:r>
              <a:rPr lang="en-US" sz="1200" dirty="0" smtClean="0">
                <a:solidFill>
                  <a:srgbClr val="FFFF00"/>
                </a:solidFill>
                <a:latin typeface="Franklin Gothic Medium"/>
                <a:cs typeface="Franklin Gothic Medium"/>
              </a:rPr>
              <a:t>*****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  <a:latin typeface="Franklin Gothic Medium"/>
                <a:cs typeface="Franklin Gothic Medium"/>
              </a:rPr>
              <a:t>INTRODUCTIONS</a:t>
            </a:r>
          </a:p>
          <a:p>
            <a:pPr algn="ctr"/>
            <a:r>
              <a:rPr lang="en-US" sz="1200" dirty="0" smtClean="0">
                <a:solidFill>
                  <a:srgbClr val="FFFF00"/>
                </a:solidFill>
                <a:latin typeface="Franklin Gothic Medium"/>
                <a:cs typeface="Franklin Gothic Medium"/>
              </a:rPr>
              <a:t>****</a:t>
            </a:r>
            <a:r>
              <a:rPr lang="en-US" sz="1200" dirty="0">
                <a:solidFill>
                  <a:srgbClr val="FFFF00"/>
                </a:solidFill>
                <a:latin typeface="Franklin Gothic Medium"/>
                <a:cs typeface="Franklin Gothic Medium"/>
              </a:rPr>
              <a:t>*</a:t>
            </a:r>
            <a:r>
              <a:rPr lang="en-US" sz="1200" dirty="0" smtClean="0">
                <a:solidFill>
                  <a:srgbClr val="FFFF00"/>
                </a:solidFill>
                <a:latin typeface="Franklin Gothic Medium"/>
                <a:cs typeface="Franklin Gothic Medium"/>
              </a:rPr>
              <a:t>***</a:t>
            </a:r>
            <a:r>
              <a:rPr lang="en-US" sz="1200" dirty="0">
                <a:solidFill>
                  <a:srgbClr val="FFFF00"/>
                </a:solidFill>
                <a:latin typeface="Franklin Gothic Medium"/>
                <a:cs typeface="Franklin Gothic Medium"/>
              </a:rPr>
              <a:t>*</a:t>
            </a:r>
            <a:r>
              <a:rPr lang="en-US" sz="1200" dirty="0" smtClean="0">
                <a:solidFill>
                  <a:srgbClr val="FFFF00"/>
                </a:solidFill>
                <a:latin typeface="Franklin Gothic Medium"/>
                <a:cs typeface="Franklin Gothic Medium"/>
              </a:rPr>
              <a:t>********</a:t>
            </a:r>
            <a:r>
              <a:rPr lang="en-US" sz="1200" dirty="0">
                <a:solidFill>
                  <a:srgbClr val="FFFF00"/>
                </a:solidFill>
                <a:latin typeface="Franklin Gothic Medium"/>
                <a:cs typeface="Franklin Gothic Medium"/>
              </a:rPr>
              <a:t>*</a:t>
            </a:r>
            <a:r>
              <a:rPr lang="en-US" sz="1200" dirty="0" smtClean="0">
                <a:solidFill>
                  <a:srgbClr val="FFFF00"/>
                </a:solidFill>
                <a:latin typeface="Franklin Gothic Medium"/>
                <a:cs typeface="Franklin Gothic Medium"/>
              </a:rPr>
              <a:t>*</a:t>
            </a:r>
            <a:r>
              <a:rPr lang="en-US" sz="1200" dirty="0">
                <a:solidFill>
                  <a:srgbClr val="FFFF00"/>
                </a:solidFill>
                <a:latin typeface="Franklin Gothic Medium"/>
                <a:cs typeface="Franklin Gothic Medium"/>
              </a:rPr>
              <a:t>*******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  <a:latin typeface="Franklin Gothic Medium"/>
                <a:cs typeface="Franklin Gothic Medium"/>
              </a:rPr>
              <a:t>MEET THE STARS</a:t>
            </a:r>
          </a:p>
          <a:p>
            <a:pPr algn="ctr"/>
            <a:r>
              <a:rPr lang="en-US" sz="1200" dirty="0">
                <a:solidFill>
                  <a:srgbClr val="FFFF00"/>
                </a:solidFill>
                <a:latin typeface="Franklin Gothic Medium"/>
                <a:cs typeface="Franklin Gothic Medium"/>
              </a:rPr>
              <a:t>***</a:t>
            </a:r>
            <a:r>
              <a:rPr lang="en-US" sz="1200" dirty="0" smtClean="0">
                <a:solidFill>
                  <a:srgbClr val="FFFF00"/>
                </a:solidFill>
                <a:latin typeface="Franklin Gothic Medium"/>
                <a:cs typeface="Franklin Gothic Medium"/>
              </a:rPr>
              <a:t>****</a:t>
            </a:r>
            <a:r>
              <a:rPr lang="en-US" sz="1200" dirty="0">
                <a:solidFill>
                  <a:srgbClr val="FFFF00"/>
                </a:solidFill>
                <a:latin typeface="Franklin Gothic Medium"/>
                <a:cs typeface="Franklin Gothic Medium"/>
              </a:rPr>
              <a:t>*</a:t>
            </a:r>
            <a:r>
              <a:rPr lang="en-US" sz="1200" dirty="0" smtClean="0">
                <a:solidFill>
                  <a:srgbClr val="FFFF00"/>
                </a:solidFill>
                <a:latin typeface="Franklin Gothic Medium"/>
                <a:cs typeface="Franklin Gothic Medium"/>
              </a:rPr>
              <a:t>*************</a:t>
            </a:r>
            <a:r>
              <a:rPr lang="en-US" sz="1200" dirty="0">
                <a:solidFill>
                  <a:srgbClr val="FFFF00"/>
                </a:solidFill>
                <a:latin typeface="Franklin Gothic Medium"/>
                <a:cs typeface="Franklin Gothic Medium"/>
              </a:rPr>
              <a:t>*</a:t>
            </a:r>
            <a:r>
              <a:rPr lang="en-US" sz="1200" dirty="0" smtClean="0">
                <a:solidFill>
                  <a:srgbClr val="FFFF00"/>
                </a:solidFill>
                <a:latin typeface="Franklin Gothic Medium"/>
                <a:cs typeface="Franklin Gothic Medium"/>
              </a:rPr>
              <a:t>*</a:t>
            </a:r>
            <a:r>
              <a:rPr lang="en-US" sz="1200" dirty="0" smtClean="0">
                <a:solidFill>
                  <a:srgbClr val="FFFF00"/>
                </a:solidFill>
                <a:latin typeface="Franklin Gothic Medium"/>
                <a:cs typeface="Franklin Gothic Medium"/>
              </a:rPr>
              <a:t>****</a:t>
            </a:r>
            <a:r>
              <a:rPr lang="en-US" sz="1200" dirty="0">
                <a:solidFill>
                  <a:srgbClr val="FFFF00"/>
                </a:solidFill>
                <a:latin typeface="Franklin Gothic Medium"/>
                <a:cs typeface="Franklin Gothic Medium"/>
              </a:rPr>
              <a:t>*****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Franklin Gothic Medium"/>
                <a:cs typeface="Franklin Gothic Medium"/>
              </a:rPr>
              <a:t>WORLD PREMIERE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Franklin Gothic Medium"/>
                <a:cs typeface="Franklin Gothic Medium"/>
              </a:rPr>
              <a:t>SCREENING OF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Franklin Gothic Medium"/>
                <a:cs typeface="Franklin Gothic Medium"/>
              </a:rPr>
              <a:t>THE NEW PPPL VIDEO</a:t>
            </a:r>
          </a:p>
          <a:p>
            <a:pPr algn="ctr"/>
            <a:r>
              <a:rPr lang="en-US" sz="3200" dirty="0" smtClean="0">
                <a:solidFill>
                  <a:srgbClr val="FFFF00"/>
                </a:solidFill>
                <a:latin typeface="Franklin Gothic Medium"/>
                <a:cs typeface="Franklin Gothic Medium"/>
              </a:rPr>
              <a:t>“STAR POWER”</a:t>
            </a:r>
          </a:p>
          <a:p>
            <a:pPr algn="ctr"/>
            <a:r>
              <a:rPr lang="en-US" sz="1200" dirty="0" smtClean="0">
                <a:solidFill>
                  <a:srgbClr val="FFFF00"/>
                </a:solidFill>
                <a:latin typeface="Franklin Gothic Medium"/>
                <a:cs typeface="Franklin Gothic Medium"/>
              </a:rPr>
              <a:t>****************</a:t>
            </a:r>
            <a:r>
              <a:rPr lang="en-US" sz="1200" dirty="0">
                <a:solidFill>
                  <a:srgbClr val="FFFF00"/>
                </a:solidFill>
                <a:latin typeface="Franklin Gothic Medium"/>
                <a:cs typeface="Franklin Gothic Medium"/>
              </a:rPr>
              <a:t>*</a:t>
            </a:r>
            <a:r>
              <a:rPr lang="en-US" sz="1200" dirty="0" smtClean="0">
                <a:solidFill>
                  <a:srgbClr val="FFFF00"/>
                </a:solidFill>
                <a:latin typeface="Franklin Gothic Medium"/>
                <a:cs typeface="Franklin Gothic Medium"/>
              </a:rPr>
              <a:t>**************</a:t>
            </a:r>
            <a:r>
              <a:rPr lang="en-US" sz="1200" dirty="0">
                <a:solidFill>
                  <a:srgbClr val="FFFF00"/>
                </a:solidFill>
                <a:latin typeface="Franklin Gothic Medium"/>
                <a:cs typeface="Franklin Gothic Medium"/>
              </a:rPr>
              <a:t>*</a:t>
            </a:r>
            <a:r>
              <a:rPr lang="en-US" sz="1200" dirty="0" smtClean="0">
                <a:solidFill>
                  <a:srgbClr val="FFFF00"/>
                </a:solidFill>
                <a:latin typeface="Franklin Gothic Medium"/>
                <a:cs typeface="Franklin Gothic Medium"/>
              </a:rPr>
              <a:t>*</a:t>
            </a:r>
            <a:r>
              <a:rPr lang="en-US" sz="1200" dirty="0" smtClean="0">
                <a:solidFill>
                  <a:srgbClr val="FFFF00"/>
                </a:solidFill>
                <a:latin typeface="Franklin Gothic Medium"/>
                <a:cs typeface="Franklin Gothic Medium"/>
              </a:rPr>
              <a:t>**********************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Franklin Gothic Medium"/>
                <a:cs typeface="Franklin Gothic Medium"/>
              </a:rPr>
              <a:t>REFRESHMENTS – SOUVENIRS</a:t>
            </a:r>
          </a:p>
          <a:p>
            <a:pPr algn="ctr"/>
            <a:r>
              <a:rPr lang="en-US" sz="1200" dirty="0" smtClean="0">
                <a:solidFill>
                  <a:srgbClr val="FFFF00"/>
                </a:solidFill>
                <a:latin typeface="Franklin Gothic Medium"/>
                <a:cs typeface="Franklin Gothic Medium"/>
              </a:rPr>
              <a:t>***********************</a:t>
            </a:r>
            <a:r>
              <a:rPr lang="en-US" sz="1200" dirty="0">
                <a:solidFill>
                  <a:srgbClr val="FFFF00"/>
                </a:solidFill>
                <a:latin typeface="Franklin Gothic Medium"/>
                <a:cs typeface="Franklin Gothic Medium"/>
              </a:rPr>
              <a:t>*</a:t>
            </a:r>
            <a:r>
              <a:rPr lang="en-US" sz="1200" dirty="0" smtClean="0">
                <a:solidFill>
                  <a:srgbClr val="FFFF00"/>
                </a:solidFill>
                <a:latin typeface="Franklin Gothic Medium"/>
                <a:cs typeface="Franklin Gothic Medium"/>
              </a:rPr>
              <a:t>****</a:t>
            </a:r>
            <a:r>
              <a:rPr lang="en-US" sz="1200" dirty="0">
                <a:solidFill>
                  <a:srgbClr val="FFFF00"/>
                </a:solidFill>
                <a:latin typeface="Franklin Gothic Medium"/>
                <a:cs typeface="Franklin Gothic Medium"/>
              </a:rPr>
              <a:t>*</a:t>
            </a:r>
            <a:r>
              <a:rPr lang="en-US" sz="1200" dirty="0" smtClean="0">
                <a:solidFill>
                  <a:srgbClr val="FFFF00"/>
                </a:solidFill>
                <a:latin typeface="Franklin Gothic Medium"/>
                <a:cs typeface="Franklin Gothic Medium"/>
              </a:rPr>
              <a:t>*</a:t>
            </a:r>
            <a:r>
              <a:rPr lang="en-US" sz="1200" dirty="0" smtClean="0">
                <a:solidFill>
                  <a:srgbClr val="FFFF00"/>
                </a:solidFill>
                <a:latin typeface="Franklin Gothic Medium"/>
                <a:cs typeface="Franklin Gothic Medium"/>
              </a:rPr>
              <a:t>*********************************</a:t>
            </a:r>
          </a:p>
          <a:p>
            <a:pPr algn="ctr"/>
            <a:r>
              <a:rPr lang="en-US" sz="3000" dirty="0" smtClean="0">
                <a:solidFill>
                  <a:schemeClr val="bg1"/>
                </a:solidFill>
                <a:latin typeface="Franklin Gothic Medium"/>
                <a:cs typeface="Franklin Gothic Medium"/>
              </a:rPr>
              <a:t>THU. AUG. 29 – 1 PM – MBG AUD.</a:t>
            </a:r>
            <a:endParaRPr lang="en-US" sz="3000" dirty="0">
              <a:solidFill>
                <a:schemeClr val="bg1"/>
              </a:solidFill>
              <a:latin typeface="Franklin Gothic Medium"/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8797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9816">
        <p:push dir="u"/>
      </p:transition>
    </mc:Choice>
    <mc:Fallback xmlns="">
      <p:transition xmlns:p14="http://schemas.microsoft.com/office/powerpoint/2010/main" spd="slow" advClick="0" advTm="29816">
        <p:push dir="u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3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7796" y="1206500"/>
            <a:ext cx="899159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baseline="30000" dirty="0">
                <a:solidFill>
                  <a:srgbClr val="0000FF"/>
                </a:solidFill>
              </a:rPr>
              <a:t>Before the storm: </a:t>
            </a:r>
          </a:p>
          <a:p>
            <a:pPr marL="285750" indent="-285750">
              <a:buFont typeface="Arial"/>
              <a:buChar char="•"/>
            </a:pPr>
            <a:r>
              <a:rPr lang="en-US" sz="1800" b="1" baseline="30000" dirty="0"/>
              <a:t>Map evacuation routes to higher ground. Leave promptly if directed to before roads become crowded or impassable.</a:t>
            </a:r>
          </a:p>
          <a:p>
            <a:pPr marL="285750" indent="-285750">
              <a:buFont typeface="Arial"/>
              <a:buChar char="•"/>
            </a:pPr>
            <a:r>
              <a:rPr lang="en-US" sz="1800" b="1" baseline="30000" dirty="0" smtClean="0"/>
              <a:t>Clean </a:t>
            </a:r>
            <a:r>
              <a:rPr lang="en-US" sz="1800" b="1" baseline="30000" dirty="0"/>
              <a:t>gutters and downspouts.</a:t>
            </a:r>
          </a:p>
          <a:p>
            <a:pPr marL="285750" indent="-285750">
              <a:buFont typeface="Arial"/>
              <a:buChar char="•"/>
            </a:pPr>
            <a:r>
              <a:rPr lang="en-US" sz="1800" b="1" baseline="30000" dirty="0" smtClean="0"/>
              <a:t>Verify </a:t>
            </a:r>
            <a:r>
              <a:rPr lang="en-US" sz="1800" b="1" baseline="30000" dirty="0"/>
              <a:t>sump pumps work.</a:t>
            </a:r>
          </a:p>
          <a:p>
            <a:pPr marL="285750" indent="-285750">
              <a:buFont typeface="Arial"/>
              <a:buChar char="•"/>
            </a:pPr>
            <a:r>
              <a:rPr lang="en-US" sz="1800" b="1" baseline="30000" dirty="0" smtClean="0"/>
              <a:t>Reinforce </a:t>
            </a:r>
            <a:r>
              <a:rPr lang="en-US" sz="1800" b="1" baseline="30000" dirty="0"/>
              <a:t>garage doors.</a:t>
            </a:r>
          </a:p>
          <a:p>
            <a:pPr marL="285750" indent="-285750">
              <a:buFont typeface="Arial"/>
              <a:buChar char="•"/>
            </a:pPr>
            <a:r>
              <a:rPr lang="en-US" sz="1800" b="1" baseline="30000" dirty="0" smtClean="0"/>
              <a:t>Consider </a:t>
            </a:r>
            <a:r>
              <a:rPr lang="en-US" sz="1800" b="1" baseline="30000" dirty="0"/>
              <a:t>purchasing a generator. (Do not use indoors!)</a:t>
            </a:r>
          </a:p>
          <a:p>
            <a:pPr marL="285750" indent="-285750">
              <a:buFont typeface="Arial"/>
              <a:buChar char="•"/>
            </a:pPr>
            <a:r>
              <a:rPr lang="en-US" sz="1800" b="1" baseline="30000" dirty="0" smtClean="0"/>
              <a:t>Get </a:t>
            </a:r>
            <a:r>
              <a:rPr lang="en-US" sz="1800" b="1" baseline="30000" dirty="0"/>
              <a:t>your supervisor’s contact information.</a:t>
            </a:r>
          </a:p>
          <a:p>
            <a:endParaRPr lang="en-US" sz="1800" b="1" baseline="30000" dirty="0"/>
          </a:p>
          <a:p>
            <a:r>
              <a:rPr lang="en-US" b="1" i="1" baseline="30000" dirty="0">
                <a:solidFill>
                  <a:srgbClr val="FF0000"/>
                </a:solidFill>
              </a:rPr>
              <a:t>During the storm:</a:t>
            </a:r>
          </a:p>
          <a:p>
            <a:pPr marL="285750" indent="-285750">
              <a:buFont typeface="Arial"/>
              <a:buChar char="•"/>
            </a:pPr>
            <a:r>
              <a:rPr lang="en-US" sz="1800" b="1" baseline="30000" dirty="0" smtClean="0"/>
              <a:t>If </a:t>
            </a:r>
            <a:r>
              <a:rPr lang="en-US" sz="1800" b="1" baseline="30000" dirty="0"/>
              <a:t>in a high-rise, consult building management for guidance. Shelter below the 10th floor as a general precaution.</a:t>
            </a:r>
          </a:p>
          <a:p>
            <a:pPr marL="285750" indent="-285750">
              <a:buFont typeface="Arial"/>
              <a:buChar char="•"/>
            </a:pPr>
            <a:r>
              <a:rPr lang="en-US" sz="1800" b="1" baseline="30000" dirty="0" smtClean="0"/>
              <a:t>Close </a:t>
            </a:r>
            <a:r>
              <a:rPr lang="en-US" sz="1800" b="1" baseline="30000" dirty="0"/>
              <a:t>all interior doors.</a:t>
            </a:r>
          </a:p>
          <a:p>
            <a:pPr marL="285750" indent="-285750">
              <a:buFont typeface="Arial"/>
              <a:buChar char="•"/>
            </a:pPr>
            <a:r>
              <a:rPr lang="en-US" sz="1800" b="1" baseline="30000" dirty="0" smtClean="0"/>
              <a:t>Stay </a:t>
            </a:r>
            <a:r>
              <a:rPr lang="en-US" sz="1800" b="1" baseline="30000" dirty="0"/>
              <a:t>away from doors and windows.</a:t>
            </a:r>
          </a:p>
          <a:p>
            <a:endParaRPr lang="en-US" sz="1800" b="1" baseline="30000" dirty="0"/>
          </a:p>
          <a:p>
            <a:r>
              <a:rPr lang="en-US" b="1" i="1" baseline="30000" dirty="0">
                <a:solidFill>
                  <a:srgbClr val="008000"/>
                </a:solidFill>
              </a:rPr>
              <a:t>After the storm:</a:t>
            </a:r>
          </a:p>
          <a:p>
            <a:pPr marL="285750" indent="-285750">
              <a:buFont typeface="Arial"/>
              <a:buChar char="•"/>
            </a:pPr>
            <a:r>
              <a:rPr lang="en-US" sz="1800" b="1" baseline="30000" dirty="0" smtClean="0"/>
              <a:t>Check </a:t>
            </a:r>
            <a:r>
              <a:rPr lang="en-US" sz="1800" b="1" baseline="30000" dirty="0"/>
              <a:t>your home for structural damage, loose power lines, and gas leaks.</a:t>
            </a:r>
          </a:p>
          <a:p>
            <a:pPr marL="285750" indent="-285750">
              <a:buFont typeface="Arial"/>
              <a:buChar char="•"/>
            </a:pPr>
            <a:r>
              <a:rPr lang="en-US" sz="1800" b="1" baseline="30000" dirty="0" smtClean="0"/>
              <a:t>Turn </a:t>
            </a:r>
            <a:r>
              <a:rPr lang="en-US" sz="1800" b="1" baseline="30000" dirty="0"/>
              <a:t>flashlights on outside the home – the battery could spark, igniting any gas fumes.</a:t>
            </a:r>
          </a:p>
          <a:p>
            <a:pPr marL="285750" indent="-285750">
              <a:buFont typeface="Arial"/>
              <a:buChar char="•"/>
            </a:pPr>
            <a:r>
              <a:rPr lang="en-US" sz="1800" b="1" baseline="30000" dirty="0" smtClean="0"/>
              <a:t>Keep </a:t>
            </a:r>
            <a:r>
              <a:rPr lang="en-US" sz="1800" b="1" baseline="30000" dirty="0"/>
              <a:t>an eye on pets and look out for wild animals, especially snakes. Poke through debris with a stick.</a:t>
            </a:r>
            <a:endParaRPr lang="en-US" sz="1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81000" y="330200"/>
            <a:ext cx="8449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HURRICANE PREPAREDNESS</a:t>
            </a:r>
            <a:endParaRPr lang="en-US" sz="3600" b="1" i="1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24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9540">
        <p14:ripple/>
      </p:transition>
    </mc:Choice>
    <mc:Fallback xmlns="">
      <p:transition xmlns:p14="http://schemas.microsoft.com/office/powerpoint/2010/main" spd="slow" advClick="0" advTm="3954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7" t="33760" r="11730" b="54044"/>
          <a:stretch/>
        </p:blipFill>
        <p:spPr>
          <a:xfrm>
            <a:off x="0" y="0"/>
            <a:ext cx="9144000" cy="11218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90" b="19689"/>
          <a:stretch/>
        </p:blipFill>
        <p:spPr>
          <a:xfrm>
            <a:off x="0" y="1104901"/>
            <a:ext cx="9296399" cy="41105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31467" y="4927605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1009136" y="4763367"/>
            <a:ext cx="2924175" cy="246221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US" sz="1000" b="1" dirty="0" smtClean="0">
                <a:solidFill>
                  <a:srgbClr val="0000FF"/>
                </a:solidFill>
                <a:latin typeface="Calibri" charset="0"/>
                <a:cs typeface="+mn-cs"/>
              </a:rPr>
              <a:t>Menu subject to change without notice</a:t>
            </a:r>
            <a:r>
              <a:rPr lang="en-US" sz="1000" dirty="0" smtClean="0">
                <a:solidFill>
                  <a:srgbClr val="0000FF"/>
                </a:solidFill>
                <a:latin typeface="Calibri" charset="0"/>
                <a:cs typeface="+mn-cs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8738">
        <p:wheel spokes="1"/>
      </p:transition>
    </mc:Choice>
    <mc:Fallback xmlns="">
      <p:transition xmlns:p14="http://schemas.microsoft.com/office/powerpoint/2010/main" spd="slow" advClick="0" advTm="38738">
        <p:wheel spokes="1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Genesis">
  <a:themeElements>
    <a:clrScheme name="Genesis">
      <a:dk1>
        <a:sysClr val="windowText" lastClr="000000"/>
      </a:dk1>
      <a:lt1>
        <a:sysClr val="window" lastClr="FFFFFF"/>
      </a:lt1>
      <a:dk2>
        <a:srgbClr val="465466"/>
      </a:dk2>
      <a:lt2>
        <a:srgbClr val="BBD7F8"/>
      </a:lt2>
      <a:accent1>
        <a:srgbClr val="80B606"/>
      </a:accent1>
      <a:accent2>
        <a:srgbClr val="E29F1D"/>
      </a:accent2>
      <a:accent3>
        <a:srgbClr val="2397E2"/>
      </a:accent3>
      <a:accent4>
        <a:srgbClr val="35ACA2"/>
      </a:accent4>
      <a:accent5>
        <a:srgbClr val="5430BB"/>
      </a:accent5>
      <a:accent6>
        <a:srgbClr val="8D34E0"/>
      </a:accent6>
      <a:hlink>
        <a:srgbClr val="00B0F0"/>
      </a:hlink>
      <a:folHlink>
        <a:srgbClr val="0070C0"/>
      </a:folHlink>
    </a:clrScheme>
    <a:fontScheme name="Genesis">
      <a:majorFont>
        <a:latin typeface="Calisto MT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Genesis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00000"/>
                <a:greenMod val="110000"/>
              </a:schemeClr>
            </a:gs>
            <a:gs pos="75000">
              <a:schemeClr val="phClr">
                <a:tint val="40000"/>
                <a:satMod val="150000"/>
                <a:redMod val="100000"/>
                <a:blueMod val="100000"/>
              </a:schemeClr>
            </a:gs>
            <a:gs pos="100000">
              <a:schemeClr val="phClr">
                <a:tint val="60000"/>
                <a:satMod val="120000"/>
                <a:redMod val="100000"/>
                <a:blueMod val="100000"/>
              </a:schemeClr>
            </a:gs>
          </a:gsLst>
          <a:path path="circle">
            <a:fillToRect l="25000" t="25000" r="5000" b="5000"/>
          </a:path>
        </a:gradFill>
        <a:gradFill rotWithShape="1">
          <a:gsLst>
            <a:gs pos="0">
              <a:schemeClr val="phClr">
                <a:tint val="50000"/>
                <a:shade val="100000"/>
                <a:alpha val="100000"/>
                <a:satMod val="150000"/>
              </a:schemeClr>
            </a:gs>
            <a:gs pos="40000">
              <a:schemeClr val="phClr">
                <a:tint val="70000"/>
                <a:shade val="100000"/>
                <a:alpha val="100000"/>
                <a:satMod val="150000"/>
              </a:schemeClr>
            </a:gs>
            <a:gs pos="100000">
              <a:schemeClr val="phClr">
                <a:shade val="90000"/>
                <a:satMod val="11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11400000" sx="102000" sy="101000" algn="tl" rotWithShape="0">
              <a:srgbClr val="000000">
                <a:alpha val="35000"/>
              </a:srgbClr>
            </a:outerShdw>
          </a:effectLst>
          <a:scene3d>
            <a:camera prst="perspectiveFront" fov="4800000"/>
            <a:lightRig rig="morning" dir="tl"/>
          </a:scene3d>
          <a:sp3d prstMaterial="softmetal">
            <a:bevelT w="0" h="0"/>
          </a:sp3d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reflection blurRad="101600" stA="40000" endPos="50000" dist="63500" dir="5400000" fadeDir="7200000" sy="-100000" kx="300000" rotWithShape="0"/>
          </a:effectLst>
          <a:scene3d>
            <a:camera prst="orthographicFront">
              <a:rot lat="0" lon="0" rev="0"/>
            </a:camera>
            <a:lightRig rig="chilly" dir="tr">
              <a:rot lat="0" lon="0" rev="1200000"/>
            </a:lightRig>
          </a:scene3d>
          <a:sp3d prstMaterial="plastic">
            <a:bevelT w="0" h="0"/>
          </a:sp3d>
        </a:effectStyle>
      </a:effectStyleLst>
      <a:bgFillStyleLst>
        <a:blipFill rotWithShape="1">
          <a:blip xmlns:r="http://schemas.openxmlformats.org/officeDocument/2006/relationships" r:embed="rId1"/>
          <a:stretch/>
        </a:blipFill>
        <a:blipFill rotWithShape="1">
          <a:blip xmlns:r="http://schemas.openxmlformats.org/officeDocument/2006/relationships" r:embed="rId2"/>
          <a:stretch/>
        </a:blipFill>
        <a:blipFill rotWithShape="1">
          <a:blip xmlns:r="http://schemas.openxmlformats.org/officeDocument/2006/relationships" r:embed="rId3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Grid.thmx</Template>
  <TotalTime>80179</TotalTime>
  <Words>441</Words>
  <Application>Microsoft Macintosh PowerPoint</Application>
  <PresentationFormat>On-screen Show (16:9)</PresentationFormat>
  <Paragraphs>49</Paragraphs>
  <Slides>9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Genesis</vt:lpstr>
      <vt:lpstr>This Week @ PPPL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Princeton Plasma Physics Lab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Week @ PPPL</dc:title>
  <dc:subject/>
  <dc:creator>Gregory J. Czechowicz</dc:creator>
  <cp:keywords/>
  <dc:description/>
  <cp:lastModifiedBy>Gregory J. Czechowicz</cp:lastModifiedBy>
  <cp:revision>1431</cp:revision>
  <cp:lastPrinted>2012-11-12T18:02:51Z</cp:lastPrinted>
  <dcterms:created xsi:type="dcterms:W3CDTF">2012-10-22T15:52:33Z</dcterms:created>
  <dcterms:modified xsi:type="dcterms:W3CDTF">2013-08-16T15:09:50Z</dcterms:modified>
  <cp:category/>
</cp:coreProperties>
</file>