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0"/>
  </p:notesMasterIdLst>
  <p:handoutMasterIdLst>
    <p:handoutMasterId r:id="rId11"/>
  </p:handoutMasterIdLst>
  <p:sldIdLst>
    <p:sldId id="479" r:id="rId2"/>
    <p:sldId id="538" r:id="rId3"/>
    <p:sldId id="439" r:id="rId4"/>
    <p:sldId id="540" r:id="rId5"/>
    <p:sldId id="539" r:id="rId6"/>
    <p:sldId id="541" r:id="rId7"/>
    <p:sldId id="537" r:id="rId8"/>
    <p:sldId id="518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5A8D"/>
    <a:srgbClr val="C1E4EF"/>
    <a:srgbClr val="1B3666"/>
    <a:srgbClr val="922325"/>
    <a:srgbClr val="A82225"/>
    <a:srgbClr val="C41D24"/>
    <a:srgbClr val="45752F"/>
    <a:srgbClr val="E4BF2F"/>
    <a:srgbClr val="009540"/>
    <a:srgbClr val="00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6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1768" y="-2184"/>
      </p:cViewPr>
      <p:guideLst>
        <p:guide orient="horz" pos="3103"/>
        <p:guide pos="2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-18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9/2/14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9/2/14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9/2/14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9/2/14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9/2/14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9/2/14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9/2/14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9/2/14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9/2/14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9/2/14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9/2/14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9/2/14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9/2/14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9/2/14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3630">
        <p14:prism/>
      </p:transition>
    </mc:Choice>
    <mc:Fallback xmlns="">
      <p:transition xmlns:p14="http://schemas.microsoft.com/office/powerpoint/2010/main" spd="slow" advClick="0" advTm="3363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1.wdp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gif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/>
            </a:gs>
            <a:gs pos="100000">
              <a:srgbClr val="FF66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297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558"/>
            <a:ext cx="9144000" cy="1102519"/>
          </a:xfrm>
          <a:solidFill>
            <a:schemeClr val="bg2">
              <a:alpha val="18000"/>
            </a:schemeClr>
          </a:solidFill>
          <a:ln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-36285" y="4551820"/>
            <a:ext cx="9144000" cy="67310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200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200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4088107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Charter Black"/>
                <a:cs typeface="Charter Black"/>
              </a:rPr>
              <a:t>September 8 - 13, 2014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Charter Black"/>
              <a:cs typeface="Charter Black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2023">
        <p:push dir="u"/>
      </p:transition>
    </mc:Choice>
    <mc:Fallback>
      <p:transition xmlns:p14="http://schemas.microsoft.com/office/powerpoint/2010/main" spd="slow" advClick="0" advTm="22023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verforg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0" y="901700"/>
            <a:ext cx="4445000" cy="3340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2293579" y="4794643"/>
            <a:ext cx="23427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The Laboratory will be observing a moment of silence </a:t>
            </a:r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on Thursday, September 11 at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8:46 a.m. to honor those lost during the tragic events of Sept. 11, 2001. The time marks the moment when a plane struck the first of the two World Trade Center towers.</a:t>
            </a:r>
          </a:p>
        </p:txBody>
      </p:sp>
    </p:spTree>
    <p:extLst>
      <p:ext uri="{BB962C8B-B14F-4D97-AF65-F5344CB8AC3E}">
        <p14:creationId xmlns:p14="http://schemas.microsoft.com/office/powerpoint/2010/main" val="73956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2622">
        <p:wheel spokes="1"/>
      </p:transition>
    </mc:Choice>
    <mc:Fallback>
      <p:transition xmlns:p14="http://schemas.microsoft.com/office/powerpoint/2010/main" spd="slow" advClick="0" advTm="22622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69673"/>
            <a:ext cx="2112433" cy="2133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793750"/>
            <a:ext cx="2794000" cy="332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399" y="882081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Wednesday, September 10</a:t>
            </a:r>
            <a:endParaRPr lang="en-US" sz="1400" b="1" dirty="0" smtClean="0">
              <a:solidFill>
                <a:srgbClr val="000000"/>
              </a:solidFill>
              <a:latin typeface="Avenir Black"/>
              <a:cs typeface="Avenir Black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Princeton University </a:t>
            </a:r>
            <a:r>
              <a:rPr lang="en-US" sz="1500" b="1" dirty="0" smtClean="0"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First Day of Classes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399" y="1653080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Wednesday, September 24</a:t>
            </a:r>
            <a:endParaRPr lang="en-US" sz="1400" b="1" dirty="0" smtClean="0">
              <a:solidFill>
                <a:srgbClr val="000000"/>
              </a:solidFill>
              <a:latin typeface="Avenir Black"/>
              <a:cs typeface="Avenir Black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 smtClean="0">
                <a:latin typeface="Bookman Old Style"/>
              </a:rPr>
              <a:t>PPPL COLLOQUIUM - Evolution </a:t>
            </a:r>
            <a:r>
              <a:rPr lang="en-US" sz="1500" b="1" dirty="0">
                <a:latin typeface="Bookman Old Style"/>
              </a:rPr>
              <a:t>of Coil Design and Manufacturing at PPPL</a:t>
            </a:r>
            <a:endParaRPr lang="en-US" sz="1400" b="1" dirty="0" smtClean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399" y="2422521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Wednesday, October 15</a:t>
            </a:r>
            <a:endParaRPr lang="en-US" sz="1400" b="1" dirty="0" smtClean="0">
              <a:solidFill>
                <a:srgbClr val="000000"/>
              </a:solidFill>
              <a:latin typeface="Avenir Black"/>
              <a:cs typeface="Avenir Black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PPPL COLLOQUIUM </a:t>
            </a:r>
            <a:r>
              <a:rPr lang="en-US" sz="1500" b="1" dirty="0" smtClean="0">
                <a:latin typeface="Bookman Old Style"/>
              </a:rPr>
              <a:t>- Antibiotic </a:t>
            </a:r>
            <a:r>
              <a:rPr lang="en-US" sz="1500" b="1" dirty="0">
                <a:latin typeface="Bookman Old Style"/>
              </a:rPr>
              <a:t>Resistance: A Global Challenge</a:t>
            </a:r>
            <a:endParaRPr lang="en-US" sz="1400" b="1" dirty="0" smtClean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399" y="3191962"/>
            <a:ext cx="8375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pc="40" dirty="0" smtClean="0">
                <a:solidFill>
                  <a:srgbClr val="1466C5"/>
                </a:solidFill>
                <a:latin typeface="Avenir Black"/>
                <a:cs typeface="Avenir Black"/>
              </a:rPr>
              <a:t>Mon. – Fri., October 27 – 31</a:t>
            </a:r>
            <a:endParaRPr lang="en-US" sz="1400" b="1" dirty="0" smtClean="0">
              <a:solidFill>
                <a:srgbClr val="000000"/>
              </a:solidFill>
              <a:latin typeface="Avenir Black"/>
              <a:cs typeface="Avenir Black"/>
            </a:endParaRPr>
          </a:p>
          <a:p>
            <a:pPr marL="0" lvl="1"/>
            <a:r>
              <a:rPr lang="en-US" sz="2200" b="1" baseline="30000" dirty="0">
                <a:latin typeface="Bookman Old Style"/>
              </a:rPr>
              <a:t>	</a:t>
            </a:r>
            <a:r>
              <a:rPr lang="en-US" sz="1500" b="1" dirty="0">
                <a:latin typeface="Bookman Old Style"/>
              </a:rPr>
              <a:t>56th Annual Meeting of the APS Division of Plasma </a:t>
            </a:r>
            <a:r>
              <a:rPr lang="en-US" sz="1500" b="1" dirty="0" smtClean="0">
                <a:latin typeface="Bookman Old Style"/>
              </a:rPr>
              <a:t>Physics </a:t>
            </a:r>
            <a:r>
              <a:rPr lang="en-US" sz="1500" b="1" dirty="0" smtClean="0">
                <a:latin typeface="Bookman Old Style"/>
                <a:cs typeface="Bookman Old Style"/>
              </a:rPr>
              <a:t>– </a:t>
            </a:r>
            <a:r>
              <a:rPr lang="en-US" sz="1400" b="1" dirty="0" smtClean="0">
                <a:solidFill>
                  <a:srgbClr val="000000"/>
                </a:solidFill>
                <a:latin typeface="Gotham-Book"/>
                <a:cs typeface="Gotham-Book"/>
              </a:rPr>
              <a:t>New Orleans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9133">
        <p:split orient="vert"/>
      </p:transition>
    </mc:Choice>
    <mc:Fallback>
      <p:transition xmlns:p14="http://schemas.microsoft.com/office/powerpoint/2010/main" spd="slow" advClick="0" advTm="39133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  <p:bldP spid="8" grpId="0" build="p"/>
      <p:bldP spid="12" grpId="0" build="p"/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3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599" y="-19050"/>
            <a:ext cx="9647198" cy="5181600"/>
          </a:xfrm>
          <a:prstGeom prst="rect">
            <a:avLst/>
          </a:prstGeom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251599" y="3526705"/>
            <a:ext cx="9647198" cy="1632755"/>
          </a:xfrm>
          <a:prstGeom prst="rect">
            <a:avLst/>
          </a:prstGeom>
          <a:solidFill>
            <a:schemeClr val="bg1"/>
          </a:solidFill>
          <a:ln w="28575" cmpd="sng">
            <a:noFill/>
            <a:miter lim="800000"/>
            <a:headEnd/>
            <a:tailEnd/>
          </a:ln>
          <a:effectLst/>
        </p:spPr>
        <p:txBody>
          <a:bodyPr wrap="square" lIns="0" tIns="0" rIns="0" bIns="87782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3200" dirty="0">
                <a:solidFill>
                  <a:srgbClr val="FF66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Evolution of Coil Design and Manufacturing at </a:t>
            </a:r>
            <a:r>
              <a:rPr lang="en-US" sz="3200" dirty="0" smtClean="0">
                <a:solidFill>
                  <a:srgbClr val="FF66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PPPL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James </a:t>
            </a:r>
            <a:r>
              <a:rPr lang="en-US" sz="1400" dirty="0" err="1" smtClean="0">
                <a:latin typeface="Arial Black"/>
                <a:ea typeface="ＭＳ Ｐゴシック" pitchFamily="1" charset="-128"/>
                <a:cs typeface="Arial Black"/>
              </a:rPr>
              <a:t>Chrzanowski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 –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Arial Black"/>
                <a:ea typeface="ＭＳ Ｐゴシック" pitchFamily="1" charset="-128"/>
                <a:cs typeface="Arial Black"/>
              </a:rPr>
              <a:t>Princeton University</a:t>
            </a: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46557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-251599" y="4379265"/>
            <a:ext cx="9647197" cy="78483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 bIns="91440">
            <a:spAutoFit/>
          </a:bodyPr>
          <a:lstStyle/>
          <a:p>
            <a:pPr algn="ctr">
              <a:defRPr/>
            </a:pPr>
            <a:r>
              <a:rPr lang="en-US" sz="2800" b="1" kern="500" spc="-1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/>
                <a:cs typeface="Arial Black"/>
              </a:rPr>
              <a:t>WEDNESDAY, SEPTEMBER 24</a:t>
            </a:r>
            <a:endParaRPr lang="en-US" sz="2800" b="1" kern="500" spc="-1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4:15 p.m. </a:t>
            </a:r>
            <a:r>
              <a:rPr lang="en-US" sz="14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• </a:t>
            </a:r>
            <a:r>
              <a:rPr lang="en-US" sz="14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 Black"/>
                <a:cs typeface="Arial Black"/>
              </a:rPr>
              <a:t>M.B.G. Auditorium</a:t>
            </a:r>
            <a:endParaRPr lang="en-US" sz="14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4401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605">
        <p:push dir="u"/>
      </p:transition>
    </mc:Choice>
    <mc:Fallback>
      <p:transition xmlns:p14="http://schemas.microsoft.com/office/powerpoint/2010/main" spd="slow" advClick="0" advTm="20605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"/>
            <a:ext cx="9144000" cy="5140869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0" y="4771535"/>
            <a:ext cx="91440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1800" b="1" dirty="0" smtClean="0"/>
              <a:t>Nature at </a:t>
            </a:r>
            <a:r>
              <a:rPr lang="en-US" sz="1800" b="1" dirty="0" smtClean="0"/>
              <a:t>PPPL – </a:t>
            </a:r>
            <a:r>
              <a:rPr lang="en-US" sz="1800" b="1" i="1" dirty="0" smtClean="0"/>
              <a:t>Fawn in the woods</a:t>
            </a:r>
            <a:endParaRPr lang="en-US" sz="18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63733" y="4525314"/>
            <a:ext cx="2827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rgbClr val="F2F2F2"/>
                </a:solidFill>
                <a:latin typeface="Arial Hebrew"/>
                <a:cs typeface="Arial Hebrew"/>
              </a:rPr>
              <a:t>Photo </a:t>
            </a:r>
            <a:r>
              <a:rPr lang="en-US" sz="1100" dirty="0" smtClean="0">
                <a:solidFill>
                  <a:srgbClr val="F2F2F2"/>
                </a:solidFill>
                <a:latin typeface="Arial Hebrew"/>
                <a:cs typeface="Arial Hebrew"/>
              </a:rPr>
              <a:t>by PPPL Photographer Elle </a:t>
            </a:r>
            <a:r>
              <a:rPr lang="en-US" sz="1100" dirty="0" err="1" smtClean="0">
                <a:solidFill>
                  <a:srgbClr val="F2F2F2"/>
                </a:solidFill>
                <a:latin typeface="Arial Hebrew"/>
                <a:cs typeface="Arial Hebrew"/>
              </a:rPr>
              <a:t>Starkman</a:t>
            </a:r>
            <a:endParaRPr lang="en-US" sz="1100" dirty="0">
              <a:solidFill>
                <a:srgbClr val="F2F2F2"/>
              </a:solidFill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216926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9639">
        <p:checker/>
      </p:transition>
    </mc:Choice>
    <mc:Fallback>
      <p:transition xmlns:p14="http://schemas.microsoft.com/office/powerpoint/2010/main" spd="slow" advClick="0" advTm="19639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NOTM - Aug 2014 - Injury Cost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41" t="9712" r="9146" b="7820"/>
          <a:stretch/>
        </p:blipFill>
        <p:spPr>
          <a:xfrm>
            <a:off x="321734" y="-6230699"/>
            <a:ext cx="8534400" cy="111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8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6376">
        <p:push dir="u"/>
      </p:transition>
    </mc:Choice>
    <mc:Fallback>
      <p:transition xmlns:p14="http://schemas.microsoft.com/office/powerpoint/2010/main" spd="slow" advClick="0" advTm="26376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d-silhouette-two-men-talking (1)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72" y="1549391"/>
            <a:ext cx="3598333" cy="3365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 descr="abstract-orange-flowers-ppt-backgrounds-powerpoint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187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PPPL.LOGO.BLACK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55" y="122766"/>
            <a:ext cx="2851150" cy="963147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13200" y="-241300"/>
            <a:ext cx="49784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rPr>
              <a:t>trivia</a:t>
            </a:r>
            <a:endParaRPr lang="en-US" sz="9600" dirty="0"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5476" y="1439346"/>
            <a:ext cx="53085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Who is the Dynamic Duo?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7869" y="2771241"/>
            <a:ext cx="61637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00"/>
                </a:solidFill>
                <a:latin typeface="Arial"/>
                <a:cs typeface="Arial"/>
              </a:rPr>
              <a:t>b) </a:t>
            </a:r>
            <a:r>
              <a:rPr lang="en-US" sz="2500" b="1" dirty="0" smtClean="0">
                <a:solidFill>
                  <a:srgbClr val="000000"/>
                </a:solidFill>
                <a:latin typeface="Arial"/>
                <a:cs typeface="Arial"/>
              </a:rPr>
              <a:t>A Korean Hip Hop Twosome</a:t>
            </a:r>
            <a:endParaRPr lang="en-US" sz="2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7869" y="3945491"/>
            <a:ext cx="49868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00"/>
                </a:solidFill>
                <a:latin typeface="Arial"/>
                <a:cs typeface="Arial"/>
              </a:rPr>
              <a:t>d) </a:t>
            </a:r>
            <a:r>
              <a:rPr lang="en-US" sz="2500" b="1" dirty="0" smtClean="0">
                <a:solidFill>
                  <a:srgbClr val="000000"/>
                </a:solidFill>
                <a:latin typeface="Arial"/>
                <a:cs typeface="Arial"/>
              </a:rPr>
              <a:t>1980’s Wrestling Tag Team</a:t>
            </a:r>
            <a:endParaRPr lang="en-US" sz="2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7869" y="3358366"/>
            <a:ext cx="56811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00"/>
                </a:solidFill>
                <a:latin typeface="Arial"/>
                <a:cs typeface="Arial"/>
              </a:rPr>
              <a:t>c) Ken Hill &amp; Manfred Bitter</a:t>
            </a:r>
            <a:endParaRPr lang="en-US" sz="2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7870" y="2170127"/>
            <a:ext cx="69511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00000"/>
                </a:solidFill>
                <a:latin typeface="Arial"/>
                <a:cs typeface="Arial"/>
              </a:rPr>
              <a:t>a) Batman &amp; Robin</a:t>
            </a:r>
            <a:endParaRPr lang="en-US" sz="25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3272" y="1549391"/>
            <a:ext cx="3598333" cy="3365500"/>
            <a:chOff x="313272" y="1549391"/>
            <a:chExt cx="3598333" cy="3365500"/>
          </a:xfrm>
        </p:grpSpPr>
        <p:pic>
          <p:nvPicPr>
            <p:cNvPr id="6" name="Picture 5" descr="Ken_Manfred_39.jp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72" y="1549391"/>
              <a:ext cx="3598333" cy="3365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574816" y="3877755"/>
              <a:ext cx="2286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chemeClr val="bg1">
                      <a:lumMod val="95000"/>
                    </a:schemeClr>
                  </a:solidFill>
                </a:rPr>
                <a:t>PPPL’s scientific </a:t>
              </a:r>
              <a:r>
                <a:rPr lang="en-US" sz="1400" i="1" dirty="0">
                  <a:solidFill>
                    <a:schemeClr val="bg1">
                      <a:lumMod val="95000"/>
                    </a:schemeClr>
                  </a:solidFill>
                </a:rPr>
                <a:t>pioneers who have collaborated seamlessly for more than </a:t>
              </a:r>
              <a:endParaRPr lang="en-US" sz="1400" i="1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US" sz="1400" i="1" dirty="0" smtClean="0">
                  <a:solidFill>
                    <a:schemeClr val="bg1">
                      <a:lumMod val="95000"/>
                    </a:schemeClr>
                  </a:solidFill>
                </a:rPr>
                <a:t>35 </a:t>
              </a:r>
              <a:r>
                <a:rPr lang="en-US" sz="1400" i="1" dirty="0">
                  <a:solidFill>
                    <a:schemeClr val="bg1">
                      <a:lumMod val="95000"/>
                    </a:schemeClr>
                  </a:solidFill>
                </a:rPr>
                <a:t>years.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219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2064">
        <p:wheel spokes="1"/>
      </p:transition>
    </mc:Choice>
    <mc:Fallback>
      <p:transition xmlns:p14="http://schemas.microsoft.com/office/powerpoint/2010/main" spd="slow" advClick="0" advTm="52064">
        <p:wheel spokes="1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2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0"/>
                            </p:stCondLst>
                            <p:childTnLst>
                              <p:par>
                                <p:cTn id="50" presetID="2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22" presetClass="exit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3" presetClass="emph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723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fe@PPPL.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5143500"/>
          </a:xfrm>
          <a:prstGeom prst="rect">
            <a:avLst/>
          </a:prstGeom>
          <a:effectLst>
            <a:glow rad="1016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451" y="0"/>
            <a:ext cx="91764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8194">
        <p14:wheelReverse spokes="1"/>
      </p:transition>
    </mc:Choice>
    <mc:Fallback>
      <p:transition xmlns:p14="http://schemas.microsoft.com/office/powerpoint/2010/main" spd="slow" advClick="0" advTm="2819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6|8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164913</TotalTime>
  <Words>186</Words>
  <Application>Microsoft Macintosh PowerPoint</Application>
  <PresentationFormat>On-screen Show (16:9)</PresentationFormat>
  <Paragraphs>29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2428</cp:revision>
  <cp:lastPrinted>2012-11-12T18:02:51Z</cp:lastPrinted>
  <dcterms:created xsi:type="dcterms:W3CDTF">2012-10-22T15:52:33Z</dcterms:created>
  <dcterms:modified xsi:type="dcterms:W3CDTF">2014-09-04T18:00:23Z</dcterms:modified>
  <cp:category/>
</cp:coreProperties>
</file>