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9"/>
  </p:notesMasterIdLst>
  <p:handoutMasterIdLst>
    <p:handoutMasterId r:id="rId10"/>
  </p:handoutMasterIdLst>
  <p:sldIdLst>
    <p:sldId id="256" r:id="rId2"/>
    <p:sldId id="424" r:id="rId3"/>
    <p:sldId id="422" r:id="rId4"/>
    <p:sldId id="407" r:id="rId5"/>
    <p:sldId id="428" r:id="rId6"/>
    <p:sldId id="429" r:id="rId7"/>
    <p:sldId id="340" r:id="rId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4399E"/>
    <a:srgbClr val="FF2183"/>
    <a:srgbClr val="FF5AED"/>
    <a:srgbClr val="CC2EB8"/>
    <a:srgbClr val="9A001B"/>
    <a:srgbClr val="FFFF58"/>
    <a:srgbClr val="FFE69C"/>
    <a:srgbClr val="6AF463"/>
    <a:srgbClr val="1B441C"/>
    <a:srgbClr val="CC0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200" d="100"/>
          <a:sy n="200" d="100"/>
        </p:scale>
        <p:origin x="-1048" y="-688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9/9/13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2.wdp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g"/><Relationship Id="rId12" Type="http://schemas.openxmlformats.org/officeDocument/2006/relationships/image" Target="../media/image33.emf"/><Relationship Id="rId13" Type="http://schemas.openxmlformats.org/officeDocument/2006/relationships/image" Target="../media/image34.jpg"/><Relationship Id="rId14" Type="http://schemas.openxmlformats.org/officeDocument/2006/relationships/image" Target="../media/image35.emf"/><Relationship Id="rId15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emf"/><Relationship Id="rId5" Type="http://schemas.openxmlformats.org/officeDocument/2006/relationships/image" Target="../media/image26.jpg"/><Relationship Id="rId6" Type="http://schemas.openxmlformats.org/officeDocument/2006/relationships/image" Target="../media/image27.emf"/><Relationship Id="rId7" Type="http://schemas.openxmlformats.org/officeDocument/2006/relationships/image" Target="../media/image28.jpg"/><Relationship Id="rId8" Type="http://schemas.openxmlformats.org/officeDocument/2006/relationships/image" Target="../media/image29.emf"/><Relationship Id="rId9" Type="http://schemas.openxmlformats.org/officeDocument/2006/relationships/image" Target="../media/image30.jpg"/><Relationship Id="rId10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3" b="8863"/>
          <a:stretch/>
        </p:blipFill>
        <p:spPr>
          <a:xfrm>
            <a:off x="0" y="0"/>
            <a:ext cx="91359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rgbClr val="FF6600">
              <a:alpha val="6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September 9 - 13, 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561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8" y="-19050"/>
            <a:ext cx="9211734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375650" y="317500"/>
            <a:ext cx="178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baseline="30000" dirty="0">
                <a:solidFill>
                  <a:schemeClr val="bg1">
                    <a:lumMod val="95000"/>
                  </a:schemeClr>
                </a:solidFill>
              </a:rPr>
              <a:t>The Laboratory will be observing a moment of </a:t>
            </a:r>
            <a:r>
              <a:rPr lang="en-US" sz="1800" b="1" i="1" baseline="30000" dirty="0" smtClean="0">
                <a:solidFill>
                  <a:schemeClr val="bg1">
                    <a:lumMod val="95000"/>
                  </a:schemeClr>
                </a:solidFill>
              </a:rPr>
              <a:t>silence on Wednesday </a:t>
            </a:r>
            <a:r>
              <a:rPr lang="en-US" sz="1800" b="1" i="1" baseline="30000" dirty="0">
                <a:solidFill>
                  <a:schemeClr val="bg1">
                    <a:lumMod val="95000"/>
                  </a:schemeClr>
                </a:solidFill>
              </a:rPr>
              <a:t>at 8:46 a.m. to honor those lost during the tragic events of Sept. 11, 2001. The time marks the moment when a plane struck the first of the two World Trade Center towers.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248">
        <p:wipe/>
      </p:transition>
    </mc:Choice>
    <mc:Fallback xmlns="">
      <p:transition xmlns:p14="http://schemas.microsoft.com/office/powerpoint/2010/main" spd="slow" advClick="0" advTm="34248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2" repeatCount="2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siness-abstract-blue-pattern-backgrounds-templa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0046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4200143"/>
            <a:ext cx="914451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  <a:ea typeface="ＭＳ Ｐゴシック" pitchFamily="1" charset="-128"/>
                <a:cs typeface="Arial Black"/>
              </a:rPr>
              <a:t>WEDNESDAY, SEPTEMBER 11</a:t>
            </a: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charset="0"/>
              <a:cs typeface="Arial Black" charset="0"/>
            </a:endParaRPr>
          </a:p>
          <a:p>
            <a:pPr algn="ctr">
              <a:defRPr/>
            </a:pPr>
            <a:r>
              <a:rPr lang="en-US" sz="1400" b="1" dirty="0" smtClean="0">
                <a:latin typeface="Bookman Old Style"/>
                <a:cs typeface="Bookman Old Style"/>
              </a:rPr>
              <a:t>4:15 </a:t>
            </a:r>
            <a:r>
              <a:rPr lang="en-US" sz="1400" b="1" dirty="0">
                <a:latin typeface="Bookman Old Style"/>
                <a:cs typeface="Bookman Old Style"/>
              </a:rPr>
              <a:t>p</a:t>
            </a:r>
            <a:r>
              <a:rPr lang="en-US" sz="1400" b="1" dirty="0" smtClean="0">
                <a:effectLst/>
                <a:latin typeface="Bookman Old Style"/>
                <a:cs typeface="Bookman Old Style"/>
              </a:rPr>
              <a:t>.m.  </a:t>
            </a:r>
            <a:r>
              <a:rPr lang="en-US" sz="1400" dirty="0" smtClean="0"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effectLst/>
                <a:latin typeface="Bookman Old Style"/>
                <a:cs typeface="Bookman Old Style"/>
              </a:rPr>
              <a:t>M.B.G. Auditorium, Lyman Spitzer 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Bookman Old Style"/>
                <a:cs typeface="Bookman Old Style"/>
              </a:rPr>
              <a:t>Building</a:t>
            </a:r>
            <a:endParaRPr lang="en-US" sz="1400" b="1" dirty="0">
              <a:solidFill>
                <a:srgbClr val="000000"/>
              </a:solidFill>
              <a:effectLst/>
              <a:latin typeface="Bookman Old Style"/>
              <a:cs typeface="Bookman Old Style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656" y="1406183"/>
            <a:ext cx="8718689" cy="2339102"/>
            <a:chOff x="216776" y="1406183"/>
            <a:chExt cx="8718689" cy="23391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50" b="9666"/>
            <a:stretch/>
          </p:blipFill>
          <p:spPr>
            <a:xfrm>
              <a:off x="216776" y="1406183"/>
              <a:ext cx="4392222" cy="2339102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08998" y="1406183"/>
              <a:ext cx="4326467" cy="2339102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2E47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The Future of Offshore Wind Energy and Transmission in New </a:t>
              </a:r>
              <a:r>
                <a:rPr lang="en-US" sz="2800" dirty="0" smtClean="0">
                  <a:solidFill>
                    <a:srgbClr val="2E47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Jersey</a:t>
              </a:r>
            </a:p>
            <a:p>
              <a:pPr algn="ctr">
                <a:spcAft>
                  <a:spcPts val="0"/>
                </a:spcAft>
                <a:defRPr/>
              </a:pP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Mrs</a:t>
              </a: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. Kris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Ohleth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The Atlantic Wind Connection</a:t>
              </a:r>
            </a:p>
          </p:txBody>
        </p:sp>
      </p:grp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7" y="13335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8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239">
        <p:split orient="vert"/>
      </p:transition>
    </mc:Choice>
    <mc:Fallback xmlns="">
      <p:transition xmlns:p14="http://schemas.microsoft.com/office/powerpoint/2010/main" spd="slow" advClick="0" advTm="30239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-mobile_iphone_5_hero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65" y="2266950"/>
            <a:ext cx="2643092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13" y="169333"/>
            <a:ext cx="6891867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ln w="1905"/>
                <a:solidFill>
                  <a:srgbClr val="FF6600"/>
                </a:solidFill>
                <a:effectLst>
                  <a:glow rad="101600">
                    <a:srgbClr val="FFFF99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FOLLOW PPPL ON…</a:t>
            </a:r>
            <a:endParaRPr lang="en-US" sz="3200" b="1" dirty="0">
              <a:ln w="1905"/>
              <a:solidFill>
                <a:srgbClr val="FF6600"/>
              </a:solidFill>
              <a:effectLst>
                <a:glow rad="101600">
                  <a:srgbClr val="FFFF99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8199" y="842438"/>
            <a:ext cx="7135282" cy="4047528"/>
            <a:chOff x="2514599" y="842438"/>
            <a:chExt cx="7135282" cy="4047528"/>
          </a:xfrm>
        </p:grpSpPr>
        <p:sp>
          <p:nvSpPr>
            <p:cNvPr id="5" name="TextBox 4"/>
            <p:cNvSpPr txBox="1"/>
            <p:nvPr/>
          </p:nvSpPr>
          <p:spPr>
            <a:xfrm>
              <a:off x="4451349" y="858093"/>
              <a:ext cx="519853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u="sng" dirty="0" err="1">
                  <a:solidFill>
                    <a:schemeClr val="accent3"/>
                  </a:solidFill>
                  <a:latin typeface="Arial Narrow"/>
                  <a:cs typeface="Arial Narrow"/>
                </a:rPr>
                <a:t>twitter.com</a:t>
              </a:r>
              <a:r>
                <a:rPr lang="en-US" sz="2800" b="1" u="sng" dirty="0">
                  <a:solidFill>
                    <a:schemeClr val="accent3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u="sng" dirty="0" err="1" smtClean="0">
                  <a:solidFill>
                    <a:schemeClr val="accent3"/>
                  </a:solidFill>
                  <a:latin typeface="Arial Narrow"/>
                  <a:cs typeface="Arial Narrow"/>
                </a:rPr>
                <a:t>PPPLab</a:t>
              </a:r>
              <a:endParaRPr lang="en-US" sz="2800" b="1" u="sng" dirty="0" smtClean="0">
                <a:solidFill>
                  <a:schemeClr val="accent3"/>
                </a:solidFill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solidFill>
                    <a:srgbClr val="14399E"/>
                  </a:solidFill>
                  <a:latin typeface="Arial Narrow"/>
                  <a:cs typeface="Arial Narrow"/>
                </a:rPr>
                <a:t>www.facebook.com</a:t>
              </a:r>
              <a:r>
                <a:rPr lang="en-US" sz="2800" b="1" u="sng" dirty="0">
                  <a:solidFill>
                    <a:srgbClr val="14399E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solidFill>
                    <a:srgbClr val="14399E"/>
                  </a:solidFill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>
                <a:solidFill>
                  <a:srgbClr val="CC006A"/>
                </a:solidFill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www.</a:t>
              </a:r>
              <a:r>
                <a:rPr lang="en-US" sz="2800" b="1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y</a:t>
              </a:r>
              <a:r>
                <a:rPr lang="en-US" sz="2800" b="1" u="sng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outube.com</a:t>
              </a:r>
              <a:r>
                <a:rPr lang="en-US" sz="2800" b="1" u="sng" dirty="0">
                  <a:solidFill>
                    <a:srgbClr val="9A001B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err="1" smtClean="0">
                  <a:solidFill>
                    <a:srgbClr val="FF2183"/>
                  </a:solidFill>
                  <a:latin typeface="Arial Narrow"/>
                  <a:cs typeface="Arial Narrow"/>
                </a:rPr>
                <a:t>www.flickr.com</a:t>
              </a:r>
              <a:r>
                <a:rPr lang="en-US" sz="2800" b="1" u="sng" dirty="0">
                  <a:solidFill>
                    <a:srgbClr val="FF2183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dirty="0">
                  <a:solidFill>
                    <a:srgbClr val="FF2183"/>
                  </a:solidFill>
                  <a:latin typeface="Arial Narrow"/>
                  <a:cs typeface="Arial Narrow"/>
                </a:rPr>
                <a:t>p</a:t>
              </a:r>
              <a:r>
                <a:rPr lang="en-US" sz="2800" b="1" u="sng" dirty="0">
                  <a:solidFill>
                    <a:srgbClr val="FF2183"/>
                  </a:solidFill>
                  <a:latin typeface="Arial Narrow"/>
                  <a:cs typeface="Arial Narrow"/>
                </a:rPr>
                <a:t>hotos/</a:t>
              </a:r>
              <a:r>
                <a:rPr lang="en-US" sz="2800" b="1" dirty="0" err="1">
                  <a:solidFill>
                    <a:srgbClr val="FF2183"/>
                  </a:solidFill>
                  <a:latin typeface="Arial Narrow"/>
                  <a:cs typeface="Arial Narrow"/>
                </a:rPr>
                <a:t>ppp</a:t>
              </a:r>
              <a:r>
                <a:rPr lang="en-US" sz="2800" b="1" u="sng" dirty="0" err="1">
                  <a:solidFill>
                    <a:srgbClr val="FF2183"/>
                  </a:solidFill>
                  <a:latin typeface="Arial Narrow"/>
                  <a:cs typeface="Arial Narrow"/>
                </a:rPr>
                <a:t>l</a:t>
              </a:r>
              <a:r>
                <a:rPr lang="en-US" sz="2800" b="1" u="sng" dirty="0" smtClean="0">
                  <a:solidFill>
                    <a:srgbClr val="FF2183"/>
                  </a:solidFill>
                  <a:latin typeface="Arial Narrow"/>
                  <a:cs typeface="Arial Narrow"/>
                </a:rPr>
                <a:t>/</a:t>
              </a:r>
            </a:p>
          </p:txBody>
        </p:sp>
        <p:pic>
          <p:nvPicPr>
            <p:cNvPr id="7" name="Picture 6" descr="twitte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842438"/>
              <a:ext cx="1905000" cy="716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8" name="Picture 7" descr="facebook-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1917699"/>
              <a:ext cx="1901064" cy="71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9" name="Picture 8" descr="YouTube_logo_standard_dar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3009899"/>
              <a:ext cx="1888065" cy="8188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4" name="Picture 13" descr="Flick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22" y="4222750"/>
              <a:ext cx="1840042" cy="558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-913"/>
            <a:ext cx="2087419" cy="512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928">
        <p:wipe/>
      </p:transition>
    </mc:Choice>
    <mc:Fallback xmlns="">
      <p:transition xmlns:p14="http://schemas.microsoft.com/office/powerpoint/2010/main" spd="slow" advClick="0" advTm="27928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-geometry-ppt-backgrounds-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66" y="412750"/>
            <a:ext cx="3495040" cy="43688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5105400" y="19050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PPPL’s annual magazine </a:t>
            </a:r>
            <a:r>
              <a:rPr lang="en-US" b="1" dirty="0" smtClean="0">
                <a:solidFill>
                  <a:schemeClr val="bg1"/>
                </a:solidFill>
                <a:latin typeface="Gill Sans"/>
                <a:cs typeface="Gill Sans"/>
              </a:rPr>
              <a:t>QUEST</a:t>
            </a:r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 is now available online at</a:t>
            </a:r>
          </a:p>
          <a:p>
            <a:r>
              <a:rPr lang="en-US" b="1" dirty="0" err="1" smtClean="0">
                <a:solidFill>
                  <a:srgbClr val="009FDF"/>
                </a:solidFill>
                <a:latin typeface="Gill Sans"/>
                <a:cs typeface="Gill Sans"/>
              </a:rPr>
              <a:t>www.pppl.gov</a:t>
            </a:r>
            <a:r>
              <a:rPr lang="en-US" b="1" dirty="0">
                <a:solidFill>
                  <a:srgbClr val="009FDF"/>
                </a:solidFill>
                <a:latin typeface="Gill Sans"/>
                <a:cs typeface="Gill Sans"/>
              </a:rPr>
              <a:t>/quest</a:t>
            </a:r>
          </a:p>
        </p:txBody>
      </p:sp>
    </p:spTree>
    <p:extLst>
      <p:ext uri="{BB962C8B-B14F-4D97-AF65-F5344CB8AC3E}">
        <p14:creationId xmlns:p14="http://schemas.microsoft.com/office/powerpoint/2010/main" val="13197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6164">
        <p:circle/>
      </p:transition>
    </mc:Choice>
    <mc:Fallback xmlns="">
      <p:transition xmlns:p14="http://schemas.microsoft.com/office/powerpoint/2010/main" spd="slow" advClick="0" advTm="26164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1600"/>
            <a:ext cx="91440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ooper Black"/>
                <a:cs typeface="Cooper Black"/>
              </a:rPr>
              <a:t>Welcome PPPL New Hires…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ooper Black"/>
              <a:cs typeface="Cooper Blac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2403" y="895619"/>
            <a:ext cx="1387652" cy="2402437"/>
            <a:chOff x="102403" y="679719"/>
            <a:chExt cx="1387652" cy="2402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Eckstein_DanaPhot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03" y="679719"/>
              <a:ext cx="1387651" cy="18816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6502" r="5381"/>
            <a:stretch/>
          </p:blipFill>
          <p:spPr>
            <a:xfrm>
              <a:off x="102403" y="2637656"/>
              <a:ext cx="1387652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1595765" y="1020465"/>
            <a:ext cx="1387652" cy="2406897"/>
            <a:chOff x="1595765" y="804565"/>
            <a:chExt cx="1387652" cy="240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Greenstein_CharlesPhoto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0" t="6930" r="10451"/>
            <a:stretch/>
          </p:blipFill>
          <p:spPr>
            <a:xfrm>
              <a:off x="1595765" y="804565"/>
              <a:ext cx="1387651" cy="188379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6713" r="5171"/>
            <a:stretch/>
          </p:blipFill>
          <p:spPr>
            <a:xfrm>
              <a:off x="1595765" y="2754262"/>
              <a:ext cx="1387652" cy="457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3089128" y="1149619"/>
            <a:ext cx="1387651" cy="2396087"/>
            <a:chOff x="3089128" y="933719"/>
            <a:chExt cx="1387651" cy="2396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Jariwala_AnkitaPhoto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" t="2178" r="5783"/>
            <a:stretch/>
          </p:blipFill>
          <p:spPr>
            <a:xfrm>
              <a:off x="3089128" y="933719"/>
              <a:ext cx="1387651" cy="186774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/>
            <a:srcRect l="3629" t="2273" r="8255" b="-2273"/>
            <a:stretch/>
          </p:blipFill>
          <p:spPr>
            <a:xfrm>
              <a:off x="3089128" y="2872606"/>
              <a:ext cx="1387651" cy="457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4590485" y="1276619"/>
            <a:ext cx="1467772" cy="2411848"/>
            <a:chOff x="4590485" y="1060719"/>
            <a:chExt cx="1467772" cy="24118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Lynch_SeanPhoto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"/>
            <a:stretch/>
          </p:blipFill>
          <p:spPr>
            <a:xfrm>
              <a:off x="4590485" y="1060719"/>
              <a:ext cx="1467772" cy="18784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/>
            <a:srcRect l="2822" r="3974"/>
            <a:stretch/>
          </p:blipFill>
          <p:spPr>
            <a:xfrm>
              <a:off x="4590485" y="3015367"/>
              <a:ext cx="1467772" cy="457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6177715" y="1403619"/>
            <a:ext cx="1387652" cy="2404743"/>
            <a:chOff x="6177715" y="1187719"/>
            <a:chExt cx="1387652" cy="24047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Morrison_AndyPhoto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" r="8076"/>
            <a:stretch/>
          </p:blipFill>
          <p:spPr>
            <a:xfrm>
              <a:off x="6177715" y="1187719"/>
              <a:ext cx="1387651" cy="18944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/>
            <a:srcRect l="6815" r="5068"/>
            <a:stretch/>
          </p:blipFill>
          <p:spPr>
            <a:xfrm>
              <a:off x="6177715" y="3147962"/>
              <a:ext cx="1387652" cy="4445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7674037" y="1530619"/>
            <a:ext cx="1393764" cy="2389737"/>
            <a:chOff x="7674037" y="1314719"/>
            <a:chExt cx="1393764" cy="23897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 descr="Nilon_JasonPhoto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037" y="1314719"/>
              <a:ext cx="1393764" cy="18944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4"/>
            <a:srcRect l="5242" r="6254"/>
            <a:stretch/>
          </p:blipFill>
          <p:spPr>
            <a:xfrm>
              <a:off x="7674037" y="3272656"/>
              <a:ext cx="1393764" cy="4318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5" name="Picture 24" descr="PPPL-LOGO-WHITE.gif"/>
          <p:cNvPicPr>
            <a:picLocks noChangeAspect="1"/>
          </p:cNvPicPr>
          <p:nvPr/>
        </p:nvPicPr>
        <p:blipFill rotWithShape="1">
          <a:blip r:embed="rId1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5"/>
          <a:stretch/>
        </p:blipFill>
        <p:spPr>
          <a:xfrm>
            <a:off x="63197" y="3486151"/>
            <a:ext cx="1016303" cy="10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1684">
        <p:circle/>
      </p:transition>
    </mc:Choice>
    <mc:Fallback xmlns="">
      <p:transition xmlns:p14="http://schemas.microsoft.com/office/powerpoint/2010/main" spd="slow" advClick="0" advTm="61684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36706" r="11730" b="53630"/>
          <a:stretch/>
        </p:blipFill>
        <p:spPr>
          <a:xfrm>
            <a:off x="0" y="0"/>
            <a:ext cx="91440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21042" r="2387" b="20855"/>
          <a:stretch/>
        </p:blipFill>
        <p:spPr>
          <a:xfrm>
            <a:off x="0" y="844550"/>
            <a:ext cx="9144000" cy="4298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09136" y="4822636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186">
        <p:wheel spokes="1"/>
      </p:transition>
    </mc:Choice>
    <mc:Fallback xmlns="">
      <p:transition xmlns:p14="http://schemas.microsoft.com/office/powerpoint/2010/main" spd="slow" advClick="0" advTm="32186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82237</TotalTime>
  <Words>157</Words>
  <Application>Microsoft Macintosh PowerPoint</Application>
  <PresentationFormat>On-screen Show (16:9)</PresentationFormat>
  <Paragraphs>24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1488</cp:revision>
  <cp:lastPrinted>2012-11-12T18:02:51Z</cp:lastPrinted>
  <dcterms:created xsi:type="dcterms:W3CDTF">2012-10-22T15:52:33Z</dcterms:created>
  <dcterms:modified xsi:type="dcterms:W3CDTF">2013-09-09T12:58:13Z</dcterms:modified>
  <cp:category/>
</cp:coreProperties>
</file>