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256" r:id="rId2"/>
    <p:sldId id="424" r:id="rId3"/>
    <p:sldId id="429" r:id="rId4"/>
    <p:sldId id="407" r:id="rId5"/>
    <p:sldId id="422" r:id="rId6"/>
    <p:sldId id="431" r:id="rId7"/>
    <p:sldId id="430" r:id="rId8"/>
    <p:sldId id="340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0021"/>
    <a:srgbClr val="14399E"/>
    <a:srgbClr val="FF2183"/>
    <a:srgbClr val="FF5AED"/>
    <a:srgbClr val="CC2EB8"/>
    <a:srgbClr val="9A001B"/>
    <a:srgbClr val="FFFF58"/>
    <a:srgbClr val="FFE69C"/>
    <a:srgbClr val="6AF463"/>
    <a:srgbClr val="1B4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200" d="100"/>
          <a:sy n="200" d="100"/>
        </p:scale>
        <p:origin x="-192" y="-1576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9/19/13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89508" y="1491878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08567"/>
          </a:xfrm>
          <a:prstGeom prst="rect">
            <a:avLst/>
          </a:prstGeom>
          <a:solidFill>
            <a:srgbClr val="FF6600">
              <a:alpha val="60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rgbClr val="FF6600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September </a:t>
            </a:r>
            <a:r>
              <a:rPr lang="en-US" sz="4400" b="1" dirty="0" smtClean="0">
                <a:ln>
                  <a:solidFill>
                    <a:srgbClr val="FF6600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23 </a:t>
            </a:r>
            <a:r>
              <a:rPr lang="en-US" sz="4400" b="1" dirty="0" smtClean="0">
                <a:ln>
                  <a:solidFill>
                    <a:srgbClr val="FF6600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- </a:t>
            </a:r>
            <a:r>
              <a:rPr lang="en-US" sz="4400" b="1" dirty="0" smtClean="0">
                <a:ln>
                  <a:solidFill>
                    <a:srgbClr val="FF6600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27, </a:t>
            </a:r>
            <a:r>
              <a:rPr lang="en-US" sz="4400" b="1" dirty="0" smtClean="0">
                <a:ln>
                  <a:solidFill>
                    <a:srgbClr val="FF6600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2013</a:t>
            </a:r>
            <a:endParaRPr lang="en-US" sz="4400" b="1" dirty="0">
              <a:ln>
                <a:solidFill>
                  <a:srgbClr val="FF6600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769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04800"/>
            <a:ext cx="546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Impact"/>
                <a:cs typeface="Impact"/>
              </a:rPr>
              <a:t>Influenza is a contagious disease caused by a virus that can be spread by coughing, sneezing </a:t>
            </a:r>
            <a:endParaRPr lang="en-US" sz="2000" dirty="0" smtClean="0">
              <a:solidFill>
                <a:srgbClr val="3366FF"/>
              </a:solidFill>
              <a:latin typeface="Impact"/>
              <a:cs typeface="Impact"/>
            </a:endParaRPr>
          </a:p>
          <a:p>
            <a:r>
              <a:rPr lang="en-US" sz="2000" dirty="0" smtClean="0">
                <a:solidFill>
                  <a:srgbClr val="3366FF"/>
                </a:solidFill>
                <a:latin typeface="Impact"/>
                <a:cs typeface="Impact"/>
              </a:rPr>
              <a:t>or </a:t>
            </a:r>
            <a:r>
              <a:rPr lang="en-US" sz="2000" dirty="0">
                <a:solidFill>
                  <a:srgbClr val="3366FF"/>
                </a:solidFill>
                <a:latin typeface="Impact"/>
                <a:cs typeface="Impact"/>
              </a:rPr>
              <a:t>nasal secretions</a:t>
            </a:r>
            <a:r>
              <a:rPr lang="en-US" sz="2000" dirty="0" smtClean="0">
                <a:solidFill>
                  <a:srgbClr val="3366FF"/>
                </a:solidFill>
                <a:latin typeface="Impact"/>
                <a:cs typeface="Impact"/>
              </a:rPr>
              <a:t>.</a:t>
            </a:r>
          </a:p>
          <a:p>
            <a:r>
              <a:rPr lang="en-US" sz="2000" dirty="0" smtClean="0">
                <a:latin typeface="Impact"/>
                <a:cs typeface="Impact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Impact"/>
                <a:cs typeface="Impact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Impact"/>
                <a:cs typeface="Impact"/>
              </a:rPr>
              <a:t>best single way to prevent seasonal flu </a:t>
            </a:r>
            <a:endParaRPr lang="en-US" sz="2000" dirty="0" smtClean="0">
              <a:solidFill>
                <a:srgbClr val="FF0000"/>
              </a:solidFill>
              <a:latin typeface="Impact"/>
              <a:cs typeface="Impac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Impact"/>
                <a:cs typeface="Impact"/>
              </a:rPr>
              <a:t>is to </a:t>
            </a:r>
            <a:r>
              <a:rPr lang="en-US" sz="2000" dirty="0">
                <a:solidFill>
                  <a:srgbClr val="FF0000"/>
                </a:solidFill>
                <a:latin typeface="Impact"/>
                <a:cs typeface="Impact"/>
              </a:rPr>
              <a:t>get an annual influenza vaccination</a:t>
            </a:r>
            <a:r>
              <a:rPr lang="en-US" sz="2000" dirty="0" smtClean="0">
                <a:solidFill>
                  <a:srgbClr val="FF0000"/>
                </a:solidFill>
                <a:latin typeface="Impact"/>
                <a:cs typeface="Impact"/>
              </a:rPr>
              <a:t>.</a:t>
            </a:r>
          </a:p>
          <a:p>
            <a:r>
              <a:rPr lang="en-US" sz="2000" dirty="0" smtClean="0">
                <a:latin typeface="Impact"/>
                <a:cs typeface="Impact"/>
              </a:rPr>
              <a:t> </a:t>
            </a:r>
          </a:p>
          <a:p>
            <a:r>
              <a:rPr lang="en-US" sz="2000" dirty="0" smtClean="0">
                <a:solidFill>
                  <a:srgbClr val="3366FF"/>
                </a:solidFill>
                <a:latin typeface="Impact"/>
                <a:cs typeface="Impact"/>
              </a:rPr>
              <a:t>By </a:t>
            </a:r>
            <a:r>
              <a:rPr lang="en-US" sz="2000" dirty="0">
                <a:solidFill>
                  <a:srgbClr val="3366FF"/>
                </a:solidFill>
                <a:latin typeface="Impact"/>
                <a:cs typeface="Impact"/>
              </a:rPr>
              <a:t>getting vaccinated you can protect yourself from influenza and may also avoid spreading </a:t>
            </a:r>
            <a:endParaRPr lang="en-US" sz="2000" dirty="0" smtClean="0">
              <a:solidFill>
                <a:srgbClr val="3366FF"/>
              </a:solidFill>
              <a:latin typeface="Impact"/>
              <a:cs typeface="Impact"/>
            </a:endParaRPr>
          </a:p>
          <a:p>
            <a:r>
              <a:rPr lang="en-US" sz="2000" dirty="0" smtClean="0">
                <a:solidFill>
                  <a:srgbClr val="3366FF"/>
                </a:solidFill>
                <a:latin typeface="Impact"/>
                <a:cs typeface="Impact"/>
              </a:rPr>
              <a:t>this </a:t>
            </a:r>
            <a:r>
              <a:rPr lang="en-US" sz="2000" dirty="0">
                <a:solidFill>
                  <a:srgbClr val="3366FF"/>
                </a:solidFill>
                <a:latin typeface="Impact"/>
                <a:cs typeface="Impact"/>
              </a:rPr>
              <a:t>illness to others</a:t>
            </a:r>
            <a:r>
              <a:rPr lang="en-US" sz="2000" dirty="0" smtClean="0">
                <a:solidFill>
                  <a:srgbClr val="3366FF"/>
                </a:solidFill>
                <a:latin typeface="Impact"/>
                <a:cs typeface="Impact"/>
              </a:rPr>
              <a:t>.</a:t>
            </a:r>
          </a:p>
          <a:p>
            <a:endParaRPr lang="en-US" sz="2000" dirty="0">
              <a:latin typeface="Impact"/>
              <a:cs typeface="Impact"/>
            </a:endParaRPr>
          </a:p>
          <a:p>
            <a:r>
              <a:rPr lang="en-US" sz="2000" u="sng" dirty="0" smtClean="0">
                <a:solidFill>
                  <a:srgbClr val="FF0000"/>
                </a:solidFill>
                <a:latin typeface="Impact"/>
                <a:cs typeface="Impact"/>
              </a:rPr>
              <a:t>Flu </a:t>
            </a:r>
            <a:r>
              <a:rPr lang="en-US" sz="2000" u="sng" dirty="0">
                <a:solidFill>
                  <a:srgbClr val="FF0000"/>
                </a:solidFill>
                <a:latin typeface="Impact"/>
                <a:cs typeface="Impact"/>
              </a:rPr>
              <a:t>vaccine appointments are available NOW</a:t>
            </a:r>
            <a:r>
              <a:rPr lang="en-US" sz="2000" dirty="0" smtClean="0">
                <a:solidFill>
                  <a:srgbClr val="FF0000"/>
                </a:solidFill>
                <a:latin typeface="Impact"/>
                <a:cs typeface="Impact"/>
              </a:rPr>
              <a:t>. Please </a:t>
            </a:r>
            <a:r>
              <a:rPr lang="en-US" sz="2000" dirty="0">
                <a:solidFill>
                  <a:srgbClr val="FF0000"/>
                </a:solidFill>
                <a:latin typeface="Impact"/>
                <a:cs typeface="Impact"/>
              </a:rPr>
              <a:t>contact the OMO at extension </a:t>
            </a:r>
            <a:r>
              <a:rPr lang="en-US" sz="20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/>
                <a:cs typeface="Impact"/>
              </a:rPr>
              <a:t>3200</a:t>
            </a:r>
            <a:r>
              <a:rPr lang="en-US" sz="2000" dirty="0">
                <a:solidFill>
                  <a:srgbClr val="FF0000"/>
                </a:solidFill>
                <a:latin typeface="Impact"/>
                <a:cs typeface="Impact"/>
              </a:rPr>
              <a:t> for </a:t>
            </a:r>
            <a:endParaRPr lang="en-US" sz="2000" dirty="0" smtClean="0">
              <a:solidFill>
                <a:srgbClr val="FF0000"/>
              </a:solidFill>
              <a:latin typeface="Impact"/>
              <a:cs typeface="Impac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Impact"/>
                <a:cs typeface="Impact"/>
              </a:rPr>
              <a:t>an </a:t>
            </a:r>
            <a:r>
              <a:rPr lang="en-US" sz="2000" dirty="0">
                <a:solidFill>
                  <a:srgbClr val="FF0000"/>
                </a:solidFill>
                <a:latin typeface="Impact"/>
                <a:cs typeface="Impact"/>
              </a:rPr>
              <a:t>appointment.</a:t>
            </a:r>
          </a:p>
        </p:txBody>
      </p:sp>
      <p:pic>
        <p:nvPicPr>
          <p:cNvPr id="6" name="Picture 5" descr="Flu-Shot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0" y="933450"/>
            <a:ext cx="355128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6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736">
        <p:wipe/>
      </p:transition>
    </mc:Choice>
    <mc:Fallback>
      <p:transition xmlns:p14="http://schemas.microsoft.com/office/powerpoint/2010/main" spd="slow" advClick="0" advTm="25736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515" y="4054093"/>
            <a:ext cx="914451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ea typeface="ＭＳ Ｐゴシック" pitchFamily="1" charset="-128"/>
                <a:cs typeface="Arial Black"/>
              </a:rPr>
              <a:t>WEDNESDAY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ea typeface="ＭＳ Ｐゴシック" pitchFamily="1" charset="-128"/>
                <a:cs typeface="Arial Black"/>
              </a:rPr>
              <a:t>, SEPTEMBER 25</a:t>
            </a: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charset="0"/>
              <a:cs typeface="Arial Black" charset="0"/>
            </a:endParaRPr>
          </a:p>
          <a:p>
            <a:pPr algn="ctr">
              <a:defRPr/>
            </a:pPr>
            <a:r>
              <a:rPr lang="en-US" sz="1400" b="1" dirty="0" smtClean="0">
                <a:latin typeface="Bookman Old Style"/>
                <a:cs typeface="Bookman Old Style"/>
              </a:rPr>
              <a:t>4:15 </a:t>
            </a:r>
            <a:r>
              <a:rPr lang="en-US" sz="1400" b="1" dirty="0">
                <a:latin typeface="Bookman Old Style"/>
                <a:cs typeface="Bookman Old Style"/>
              </a:rPr>
              <a:t>p</a:t>
            </a:r>
            <a:r>
              <a:rPr lang="en-US" sz="1400" b="1" dirty="0" smtClean="0">
                <a:effectLst/>
                <a:latin typeface="Bookman Old Style"/>
                <a:cs typeface="Bookman Old Style"/>
              </a:rPr>
              <a:t>.m.  </a:t>
            </a:r>
            <a:r>
              <a:rPr lang="en-US" sz="1400" dirty="0" smtClean="0"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effectLst/>
                <a:latin typeface="Bookman Old Style"/>
                <a:cs typeface="Bookman Old Style"/>
              </a:rPr>
              <a:t>M.B.G. </a:t>
            </a:r>
            <a:r>
              <a:rPr lang="en-US" sz="1400" b="1" dirty="0" smtClean="0">
                <a:effectLst/>
                <a:latin typeface="Bookman Old Style"/>
                <a:cs typeface="Bookman Old Style"/>
              </a:rPr>
              <a:t>Auditorium</a:t>
            </a:r>
            <a:endParaRPr lang="en-US" sz="1400" b="1" dirty="0">
              <a:solidFill>
                <a:srgbClr val="000000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35998" y="1507783"/>
            <a:ext cx="8457187" cy="2339102"/>
            <a:chOff x="335998" y="1406183"/>
            <a:chExt cx="8457187" cy="23391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98" y="1414984"/>
              <a:ext cx="4145537" cy="232150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" name="Rectangle 1"/>
            <p:cNvSpPr/>
            <p:nvPr/>
          </p:nvSpPr>
          <p:spPr>
            <a:xfrm>
              <a:off x="4647648" y="1406183"/>
              <a:ext cx="4145537" cy="23391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perspectiveFront" fov="4800000"/>
              <a:lightRig rig="morning" dir="tl"/>
            </a:scene3d>
            <a:sp3d prstMaterial="softmetal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5267333" y="1536989"/>
              <a:ext cx="3525852" cy="207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</a:sp3d>
          </p:spPr>
          <p:txBody>
            <a:bodyPr wrap="square" tIns="137160" bIns="137160" anchor="ctr" anchorCtr="1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Consciousness and </a:t>
              </a:r>
              <a:endParaRPr lang="en-US" sz="2800" dirty="0" smtClean="0">
                <a:solidFill>
                  <a:schemeClr val="accent6">
                    <a:lumMod val="75000"/>
                  </a:schemeClr>
                </a:solidFill>
                <a:latin typeface="Abadi MT Condensed Extra Bold"/>
                <a:ea typeface="ＭＳ Ｐゴシック" pitchFamily="1" charset="-128"/>
                <a:cs typeface="Abadi MT Condensed Extra Bold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the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Social Brain</a:t>
              </a:r>
              <a:endParaRPr lang="en-US" sz="1800" dirty="0" smtClean="0">
                <a:solidFill>
                  <a:schemeClr val="accent6">
                    <a:lumMod val="75000"/>
                  </a:schemeClr>
                </a:solidFill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Michael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Graziano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Princeton University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8" r="25260"/>
            <a:stretch/>
          </p:blipFill>
          <p:spPr>
            <a:xfrm>
              <a:off x="3865538" y="1955800"/>
              <a:ext cx="1401795" cy="12128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71876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3112">
        <p:split orient="vert"/>
      </p:transition>
    </mc:Choice>
    <mc:Fallback>
      <p:transition xmlns:p14="http://schemas.microsoft.com/office/powerpoint/2010/main" spd="slow" advClick="0" advTm="23112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109">
            <a:off x="7804537" y="2743200"/>
            <a:ext cx="1423447" cy="287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13" y="169333"/>
            <a:ext cx="6891867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ln w="1905"/>
                <a:solidFill>
                  <a:srgbClr val="FF6600"/>
                </a:solidFill>
                <a:effectLst>
                  <a:glow rad="101600">
                    <a:srgbClr val="FFFF99">
                      <a:alpha val="75000"/>
                    </a:srgb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FOLLOW PPPL ON…</a:t>
            </a:r>
            <a:endParaRPr lang="en-US" sz="3200" b="1" dirty="0">
              <a:ln w="1905"/>
              <a:solidFill>
                <a:srgbClr val="FF6600"/>
              </a:solidFill>
              <a:effectLst>
                <a:glow rad="101600">
                  <a:srgbClr val="FFFF99">
                    <a:alpha val="75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08199" y="842438"/>
            <a:ext cx="7135282" cy="4047528"/>
            <a:chOff x="2514599" y="842438"/>
            <a:chExt cx="7135282" cy="4047528"/>
          </a:xfrm>
        </p:grpSpPr>
        <p:sp>
          <p:nvSpPr>
            <p:cNvPr id="5" name="TextBox 4"/>
            <p:cNvSpPr txBox="1"/>
            <p:nvPr/>
          </p:nvSpPr>
          <p:spPr>
            <a:xfrm>
              <a:off x="4451349" y="858093"/>
              <a:ext cx="5198532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b="1" u="sng" dirty="0" err="1">
                  <a:solidFill>
                    <a:schemeClr val="accent3"/>
                  </a:solidFill>
                  <a:latin typeface="Arial Narrow"/>
                  <a:cs typeface="Arial Narrow"/>
                </a:rPr>
                <a:t>twitter.com</a:t>
              </a:r>
              <a:r>
                <a:rPr lang="en-US" sz="2800" b="1" u="sng" dirty="0">
                  <a:solidFill>
                    <a:schemeClr val="accent3"/>
                  </a:solidFill>
                  <a:latin typeface="Arial Narrow"/>
                  <a:cs typeface="Arial Narrow"/>
                </a:rPr>
                <a:t>/</a:t>
              </a:r>
              <a:r>
                <a:rPr lang="en-US" sz="2800" b="1" u="sng" dirty="0" err="1" smtClean="0">
                  <a:solidFill>
                    <a:schemeClr val="accent3"/>
                  </a:solidFill>
                  <a:latin typeface="Arial Narrow"/>
                  <a:cs typeface="Arial Narrow"/>
                </a:rPr>
                <a:t>PPPLab</a:t>
              </a:r>
              <a:endParaRPr lang="en-US" sz="2800" b="1" u="sng" dirty="0" smtClean="0">
                <a:solidFill>
                  <a:schemeClr val="accent3"/>
                </a:solidFill>
                <a:latin typeface="Arial Narrow"/>
                <a:cs typeface="Arial Narrow"/>
              </a:endParaRPr>
            </a:p>
            <a:p>
              <a:pPr>
                <a:spcAft>
                  <a:spcPts val="1200"/>
                </a:spcAft>
              </a:pPr>
              <a:endParaRPr lang="en-US" sz="2800" b="1" u="sng" dirty="0">
                <a:latin typeface="Arial Narrow"/>
                <a:cs typeface="Arial Narrow"/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u="sng" dirty="0" smtClean="0">
                  <a:solidFill>
                    <a:srgbClr val="14399E"/>
                  </a:solidFill>
                  <a:latin typeface="Arial Narrow"/>
                  <a:cs typeface="Arial Narrow"/>
                </a:rPr>
                <a:t>www.facebook.com</a:t>
              </a:r>
              <a:r>
                <a:rPr lang="en-US" sz="2800" b="1" u="sng" dirty="0">
                  <a:solidFill>
                    <a:srgbClr val="14399E"/>
                  </a:solidFill>
                  <a:latin typeface="Arial Narrow"/>
                  <a:cs typeface="Arial Narrow"/>
                </a:rPr>
                <a:t>/</a:t>
              </a:r>
              <a:r>
                <a:rPr lang="en-US" sz="2800" b="1" u="sng" dirty="0" smtClean="0">
                  <a:solidFill>
                    <a:srgbClr val="14399E"/>
                  </a:solidFill>
                  <a:latin typeface="Arial Narrow"/>
                  <a:cs typeface="Arial Narrow"/>
                </a:rPr>
                <a:t>PPPLab</a:t>
              </a:r>
            </a:p>
            <a:p>
              <a:pPr>
                <a:spcAft>
                  <a:spcPts val="1200"/>
                </a:spcAft>
              </a:pPr>
              <a:endParaRPr lang="en-US" sz="2800" b="1" u="sng" dirty="0">
                <a:solidFill>
                  <a:srgbClr val="CC006A"/>
                </a:solidFill>
                <a:latin typeface="Arial Narrow"/>
                <a:cs typeface="Arial Narrow"/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u="sng" dirty="0" smtClean="0">
                  <a:solidFill>
                    <a:srgbClr val="9A001B"/>
                  </a:solidFill>
                  <a:latin typeface="Arial Narrow"/>
                  <a:cs typeface="Arial Narrow"/>
                </a:rPr>
                <a:t>www.</a:t>
              </a:r>
              <a:r>
                <a:rPr lang="en-US" sz="2800" b="1" dirty="0" smtClean="0">
                  <a:solidFill>
                    <a:srgbClr val="9A001B"/>
                  </a:solidFill>
                  <a:latin typeface="Arial Narrow"/>
                  <a:cs typeface="Arial Narrow"/>
                </a:rPr>
                <a:t>y</a:t>
              </a:r>
              <a:r>
                <a:rPr lang="en-US" sz="2800" b="1" u="sng" dirty="0" smtClean="0">
                  <a:solidFill>
                    <a:srgbClr val="9A001B"/>
                  </a:solidFill>
                  <a:latin typeface="Arial Narrow"/>
                  <a:cs typeface="Arial Narrow"/>
                </a:rPr>
                <a:t>outube.com</a:t>
              </a:r>
              <a:r>
                <a:rPr lang="en-US" sz="2800" b="1" u="sng" dirty="0">
                  <a:solidFill>
                    <a:srgbClr val="9A001B"/>
                  </a:solidFill>
                  <a:latin typeface="Arial Narrow"/>
                  <a:cs typeface="Arial Narrow"/>
                </a:rPr>
                <a:t>/</a:t>
              </a:r>
              <a:r>
                <a:rPr lang="en-US" sz="2800" b="1" u="sng" dirty="0" smtClean="0">
                  <a:solidFill>
                    <a:srgbClr val="9A001B"/>
                  </a:solidFill>
                  <a:latin typeface="Arial Narrow"/>
                  <a:cs typeface="Arial Narrow"/>
                </a:rPr>
                <a:t>PPPLab</a:t>
              </a:r>
            </a:p>
            <a:p>
              <a:pPr>
                <a:spcAft>
                  <a:spcPts val="1200"/>
                </a:spcAft>
              </a:pPr>
              <a:endParaRPr lang="en-US" sz="2800" b="1" u="sng" dirty="0" smtClean="0">
                <a:latin typeface="Arial Narrow"/>
                <a:cs typeface="Arial Narrow"/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u="sng" dirty="0" err="1" smtClean="0">
                  <a:solidFill>
                    <a:srgbClr val="FF2183"/>
                  </a:solidFill>
                  <a:latin typeface="Arial Narrow"/>
                  <a:cs typeface="Arial Narrow"/>
                </a:rPr>
                <a:t>www.flickr.com</a:t>
              </a:r>
              <a:r>
                <a:rPr lang="en-US" sz="2800" b="1" u="sng" dirty="0">
                  <a:solidFill>
                    <a:srgbClr val="FF2183"/>
                  </a:solidFill>
                  <a:latin typeface="Arial Narrow"/>
                  <a:cs typeface="Arial Narrow"/>
                </a:rPr>
                <a:t>/</a:t>
              </a:r>
              <a:r>
                <a:rPr lang="en-US" sz="2800" b="1" dirty="0">
                  <a:solidFill>
                    <a:srgbClr val="FF2183"/>
                  </a:solidFill>
                  <a:latin typeface="Arial Narrow"/>
                  <a:cs typeface="Arial Narrow"/>
                </a:rPr>
                <a:t>p</a:t>
              </a:r>
              <a:r>
                <a:rPr lang="en-US" sz="2800" b="1" u="sng" dirty="0">
                  <a:solidFill>
                    <a:srgbClr val="FF2183"/>
                  </a:solidFill>
                  <a:latin typeface="Arial Narrow"/>
                  <a:cs typeface="Arial Narrow"/>
                </a:rPr>
                <a:t>hotos/</a:t>
              </a:r>
              <a:r>
                <a:rPr lang="en-US" sz="2800" b="1" dirty="0" err="1">
                  <a:solidFill>
                    <a:srgbClr val="FF2183"/>
                  </a:solidFill>
                  <a:latin typeface="Arial Narrow"/>
                  <a:cs typeface="Arial Narrow"/>
                </a:rPr>
                <a:t>ppp</a:t>
              </a:r>
              <a:r>
                <a:rPr lang="en-US" sz="2800" b="1" u="sng" dirty="0" err="1">
                  <a:solidFill>
                    <a:srgbClr val="FF2183"/>
                  </a:solidFill>
                  <a:latin typeface="Arial Narrow"/>
                  <a:cs typeface="Arial Narrow"/>
                </a:rPr>
                <a:t>l</a:t>
              </a:r>
              <a:r>
                <a:rPr lang="en-US" sz="2800" b="1" u="sng" dirty="0" smtClean="0">
                  <a:solidFill>
                    <a:srgbClr val="FF2183"/>
                  </a:solidFill>
                  <a:latin typeface="Arial Narrow"/>
                  <a:cs typeface="Arial Narrow"/>
                </a:rPr>
                <a:t>/</a:t>
              </a:r>
            </a:p>
          </p:txBody>
        </p:sp>
        <p:pic>
          <p:nvPicPr>
            <p:cNvPr id="7" name="Picture 6" descr="twitter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599" y="842438"/>
              <a:ext cx="1905000" cy="7166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8" name="Picture 7" descr="facebook-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599" y="1917699"/>
              <a:ext cx="1901064" cy="715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9" name="Picture 8" descr="YouTube_logo_standard_dark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599" y="3009899"/>
              <a:ext cx="1888065" cy="8188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14" name="Picture 13" descr="Flick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622" y="4222750"/>
              <a:ext cx="1840042" cy="5584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8" y="-154197"/>
            <a:ext cx="2398842" cy="5240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82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40">
        <p:wipe/>
      </p:transition>
    </mc:Choice>
    <mc:Fallback>
      <p:transition xmlns:p14="http://schemas.microsoft.com/office/powerpoint/2010/main" spd="slow" advClick="0" advTm="21040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4054093"/>
            <a:ext cx="914451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A900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/>
                <a:ea typeface="ＭＳ Ｐゴシック" pitchFamily="1" charset="-128"/>
                <a:cs typeface="Arial Black"/>
              </a:rPr>
              <a:t>Next Week • WEDNESDAY, OCTOBER 2</a:t>
            </a:r>
            <a:endParaRPr lang="en-US" sz="28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A9002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charset="0"/>
              <a:cs typeface="Arial Black" charset="0"/>
            </a:endParaRPr>
          </a:p>
          <a:p>
            <a:pPr algn="ctr">
              <a:defRPr/>
            </a:pPr>
            <a:r>
              <a:rPr lang="en-US" sz="1400" b="1" dirty="0" smtClean="0">
                <a:latin typeface="Bookman Old Style"/>
                <a:cs typeface="Bookman Old Style"/>
              </a:rPr>
              <a:t>4:15 p</a:t>
            </a:r>
            <a:r>
              <a:rPr lang="en-US" sz="1400" b="1" dirty="0" smtClean="0"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solidFill>
                <a:srgbClr val="000000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35998" y="1361590"/>
            <a:ext cx="8457187" cy="2631490"/>
            <a:chOff x="335998" y="1259990"/>
            <a:chExt cx="8457187" cy="26314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98" y="1431673"/>
              <a:ext cx="4145537" cy="2288121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" name="Rectangle 1"/>
            <p:cNvSpPr/>
            <p:nvPr/>
          </p:nvSpPr>
          <p:spPr>
            <a:xfrm>
              <a:off x="4647648" y="1406183"/>
              <a:ext cx="4145537" cy="23391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perspectiveFront" fov="4800000"/>
              <a:lightRig rig="morning" dir="tl"/>
            </a:scene3d>
            <a:sp3d prstMaterial="softmetal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647648" y="1259990"/>
              <a:ext cx="4145537" cy="263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</a:sp3d>
          </p:spPr>
          <p:txBody>
            <a:bodyPr wrap="square" tIns="137160" bIns="137160" anchor="ctr" anchorCtr="1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A90021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The Power of Neuroplasticity: 	Enhancing Human Potential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Paula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Tallal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Rutgers University</a:t>
              </a:r>
              <a:endParaRPr lang="en-US" sz="14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  <a:p>
              <a:pPr algn="ctr">
                <a:spcAft>
                  <a:spcPts val="0"/>
                </a:spcAft>
                <a:defRPr/>
              </a:pP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85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6029">
        <p:split orient="vert"/>
      </p:transition>
    </mc:Choice>
    <mc:Fallback>
      <p:transition xmlns:p14="http://schemas.microsoft.com/office/powerpoint/2010/main" spd="slow" advClick="0" advTm="26029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livery-ARC-Charlotte.jpg"/>
          <p:cNvPicPr>
            <a:picLocks noChangeAspect="1"/>
          </p:cNvPicPr>
          <p:nvPr/>
        </p:nvPicPr>
        <p:blipFill rotWithShape="1">
          <a:blip r:embed="rId3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33" y="0"/>
            <a:ext cx="926433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636" r="21176" b="29243"/>
          <a:stretch/>
        </p:blipFill>
        <p:spPr>
          <a:xfrm>
            <a:off x="2239059" y="399461"/>
            <a:ext cx="4665882" cy="4344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489457"/>
      </p:ext>
    </p:extLst>
  </p:cSld>
  <p:clrMapOvr>
    <a:masterClrMapping/>
  </p:clrMapOvr>
  <p:transition xmlns:p14="http://schemas.microsoft.com/office/powerpoint/2010/main" spd="slow" advClick="0" advTm="23419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8900" y="2357060"/>
            <a:ext cx="9144000" cy="120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This </a:t>
            </a:r>
            <a:r>
              <a:rPr lang="en-US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SLIDESHOW is </a:t>
            </a:r>
            <a:r>
              <a:rPr lang="en-US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also available </a:t>
            </a:r>
            <a:endParaRPr lang="en-US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r>
              <a:rPr lang="en-US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on </a:t>
            </a:r>
            <a:r>
              <a:rPr lang="en-US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the PPPL website </a:t>
            </a:r>
            <a:r>
              <a:rPr lang="en-US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for </a:t>
            </a:r>
            <a:r>
              <a:rPr lang="en-US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online viewing </a:t>
            </a:r>
            <a:r>
              <a:rPr lang="en-US" b="1" i="1" dirty="0">
                <a:solidFill>
                  <a:schemeClr val="bg1"/>
                </a:solidFill>
                <a:latin typeface="Trebuchet MS"/>
                <a:cs typeface="Trebuchet MS"/>
              </a:rPr>
              <a:t>at: </a:t>
            </a:r>
            <a:endParaRPr lang="en-US" b="1" i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r>
              <a:rPr lang="en-US" b="1" i="1" dirty="0" smtClean="0">
                <a:solidFill>
                  <a:srgbClr val="FFFF00"/>
                </a:solidFill>
                <a:latin typeface="Trebuchet MS"/>
                <a:cs typeface="Trebuchet MS"/>
              </a:rPr>
              <a:t>http</a:t>
            </a:r>
            <a:r>
              <a:rPr lang="en-US" b="1" i="1" dirty="0">
                <a:solidFill>
                  <a:srgbClr val="FFFF00"/>
                </a:solidFill>
                <a:latin typeface="Trebuchet MS"/>
                <a:cs typeface="Trebuchet MS"/>
              </a:rPr>
              <a:t>://www-</a:t>
            </a:r>
            <a:r>
              <a:rPr lang="en-US" b="1" i="1" dirty="0" err="1">
                <a:solidFill>
                  <a:srgbClr val="FFFF00"/>
                </a:solidFill>
                <a:latin typeface="Trebuchet MS"/>
                <a:cs typeface="Trebuchet MS"/>
              </a:rPr>
              <a:t>local.pppl.gov</a:t>
            </a:r>
            <a:r>
              <a:rPr lang="en-US" b="1" i="1" dirty="0">
                <a:solidFill>
                  <a:srgbClr val="FFFF00"/>
                </a:solidFill>
                <a:latin typeface="Trebuchet MS"/>
                <a:cs typeface="Trebuchet MS"/>
              </a:rPr>
              <a:t>/slideshow/</a:t>
            </a:r>
          </a:p>
        </p:txBody>
      </p:sp>
    </p:spTree>
    <p:extLst>
      <p:ext uri="{BB962C8B-B14F-4D97-AF65-F5344CB8AC3E}">
        <p14:creationId xmlns:p14="http://schemas.microsoft.com/office/powerpoint/2010/main" val="89970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8670">
        <p:circle/>
      </p:transition>
    </mc:Choice>
    <mc:Fallback>
      <p:transition xmlns:p14="http://schemas.microsoft.com/office/powerpoint/2010/main" spd="slow" advClick="0" advTm="18670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36706" r="11730" b="53630"/>
          <a:stretch/>
        </p:blipFill>
        <p:spPr>
          <a:xfrm>
            <a:off x="0" y="0"/>
            <a:ext cx="9144000" cy="88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27340" r="5743" b="16907"/>
          <a:stretch/>
        </p:blipFill>
        <p:spPr>
          <a:xfrm>
            <a:off x="0" y="850901"/>
            <a:ext cx="91440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09136" y="4740086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794">
        <p:wheel spokes="1"/>
      </p:transition>
    </mc:Choice>
    <mc:Fallback>
      <p:transition xmlns:p14="http://schemas.microsoft.com/office/powerpoint/2010/main" spd="slow" advClick="0" advTm="40794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86370</TotalTime>
  <Words>205</Words>
  <Application>Microsoft Macintosh PowerPoint</Application>
  <PresentationFormat>On-screen Show (16:9)</PresentationFormat>
  <Paragraphs>40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1533</cp:revision>
  <cp:lastPrinted>2012-11-12T18:02:51Z</cp:lastPrinted>
  <dcterms:created xsi:type="dcterms:W3CDTF">2012-10-22T15:52:33Z</dcterms:created>
  <dcterms:modified xsi:type="dcterms:W3CDTF">2013-09-20T16:13:55Z</dcterms:modified>
  <cp:category/>
</cp:coreProperties>
</file>