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4"/>
  </p:notesMasterIdLst>
  <p:handoutMasterIdLst>
    <p:handoutMasterId r:id="rId15"/>
  </p:handoutMasterIdLst>
  <p:sldIdLst>
    <p:sldId id="479" r:id="rId2"/>
    <p:sldId id="439" r:id="rId3"/>
    <p:sldId id="542" r:id="rId4"/>
    <p:sldId id="539" r:id="rId5"/>
    <p:sldId id="537" r:id="rId6"/>
    <p:sldId id="541" r:id="rId7"/>
    <p:sldId id="544" r:id="rId8"/>
    <p:sldId id="543" r:id="rId9"/>
    <p:sldId id="545" r:id="rId10"/>
    <p:sldId id="547" r:id="rId11"/>
    <p:sldId id="546" r:id="rId12"/>
    <p:sldId id="51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E"/>
    <a:srgbClr val="315A8D"/>
    <a:srgbClr val="C1E4EF"/>
    <a:srgbClr val="1B3666"/>
    <a:srgbClr val="922325"/>
    <a:srgbClr val="A82225"/>
    <a:srgbClr val="C41D24"/>
    <a:srgbClr val="45752F"/>
    <a:srgbClr val="E4BF2F"/>
    <a:srgbClr val="009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088" y="-1896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gif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Relationship Id="rId3" Type="http://schemas.openxmlformats.org/officeDocument/2006/relationships/hyperlink" Target="https://www.surveymonkey.com/s/KJRT9TJ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Sept. 29 – Oct. 3,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1178">
        <p:push dir="u"/>
      </p:transition>
    </mc:Choice>
    <mc:Fallback>
      <p:transition xmlns:p14="http://schemas.microsoft.com/office/powerpoint/2010/main" spd="slow" advClick="0" advTm="2117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/>
              <a:t>Evolution </a:t>
            </a:r>
            <a:r>
              <a:rPr lang="en-US" sz="1800" b="1" dirty="0"/>
              <a:t>of Coil </a:t>
            </a:r>
            <a:r>
              <a:rPr lang="en-US" sz="1800" b="1" dirty="0" smtClean="0"/>
              <a:t>Design at PPPL Colloquium by Jim </a:t>
            </a:r>
            <a:r>
              <a:rPr lang="en-US" sz="1800" b="1" dirty="0" err="1" smtClean="0"/>
              <a:t>Chrzanowski</a:t>
            </a:r>
            <a:r>
              <a:rPr lang="en-US" sz="1800" b="1" dirty="0" smtClean="0"/>
              <a:t>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69334013"/>
      </p:ext>
    </p:extLst>
  </p:cSld>
  <p:clrMapOvr>
    <a:masterClrMapping/>
  </p:clrMapOvr>
  <p:transition xmlns:p14="http://schemas.microsoft.com/office/powerpoint/2010/main" spd="slow" advClick="0" advTm="41266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8" t="5299" r="4086" b="4509"/>
          <a:stretch/>
        </p:blipFill>
        <p:spPr>
          <a:xfrm>
            <a:off x="211668" y="-6239906"/>
            <a:ext cx="8712200" cy="1138340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20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2090">
        <p:push dir="u"/>
      </p:transition>
    </mc:Choice>
    <mc:Fallback>
      <p:transition xmlns:p14="http://schemas.microsoft.com/office/powerpoint/2010/main" spd="slow" advClick="0" advTm="3209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9144001" cy="51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963">
        <p14:wheelReverse spokes="1"/>
      </p:transition>
    </mc:Choice>
    <mc:Fallback>
      <p:transition xmlns:p14="http://schemas.microsoft.com/office/powerpoint/2010/main" spd="slow" advClick="0" advTm="2096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99" y="816952"/>
            <a:ext cx="83754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October 1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</a:t>
            </a:r>
            <a:r>
              <a:rPr lang="en-US" sz="1500" b="1" dirty="0">
                <a:latin typeface="Bookman Old Style"/>
              </a:rPr>
              <a:t>Superconductors for Fusion for </a:t>
            </a:r>
            <a:r>
              <a:rPr lang="en-US" sz="1500" b="1" dirty="0" smtClean="0">
                <a:latin typeface="Bookman Old Style"/>
              </a:rPr>
              <a:t>the </a:t>
            </a:r>
            <a:r>
              <a:rPr lang="en-US" sz="1500" b="1" dirty="0">
                <a:latin typeface="Bookman Old Style"/>
              </a:rPr>
              <a:t>Next Ten Years</a:t>
            </a:r>
          </a:p>
          <a:p>
            <a:pPr marL="0" lvl="1"/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315166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Antibiotic Resistance: A Global Challenge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" y="3947490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9" y="158639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3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American Red Cross BLOOD DRIVE – 8 a.m. – 1 p.m. – Lower End Parking Lot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99" y="235583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GROUP PHOTO SHOOT – 11 a.m. – Meet in Lobby at 10:50 a.m.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5851">
        <p:split orient="vert"/>
      </p:transition>
    </mc:Choice>
    <mc:Fallback>
      <p:transition xmlns:p14="http://schemas.microsoft.com/office/powerpoint/2010/main" spd="slow" advClick="0" advTm="35851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5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7" cy="5181600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922325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Superconductors for Fusion for </a:t>
            </a:r>
            <a:r>
              <a:rPr lang="en-US" sz="3200" dirty="0" smtClean="0">
                <a:solidFill>
                  <a:srgbClr val="922325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the </a:t>
            </a:r>
            <a:r>
              <a:rPr lang="en-US" sz="3200" dirty="0">
                <a:solidFill>
                  <a:srgbClr val="922325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Next Ten Years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David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Larbalestier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Florida State University - National High Magnetic Field Lab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92232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</a:t>
            </a: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OCTOBER 1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solidFill>
                  <a:srgbClr val="922325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solidFill>
                  <a:srgbClr val="922325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solidFill>
                  <a:srgbClr val="922325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solidFill>
                <a:srgbClr val="922325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436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650">
        <p:push dir="u"/>
      </p:transition>
    </mc:Choice>
    <mc:Fallback>
      <p:transition xmlns:p14="http://schemas.microsoft.com/office/powerpoint/2010/main" spd="slow" advClick="0" advTm="1565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4A0918_32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14A0918_3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32324" cy="5143500"/>
          </a:xfrm>
          <a:prstGeom prst="rect">
            <a:avLst/>
          </a:prstGeom>
        </p:spPr>
      </p:pic>
      <p:pic>
        <p:nvPicPr>
          <p:cNvPr id="5" name="Picture 4" descr="14A0918_38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727" y="-1599"/>
            <a:ext cx="3361274" cy="5143500"/>
          </a:xfrm>
          <a:prstGeom prst="rect">
            <a:avLst/>
          </a:prstGeom>
        </p:spPr>
      </p:pic>
      <p:pic>
        <p:nvPicPr>
          <p:cNvPr id="7" name="Picture 6" descr="14A0918_36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393" y="-1599"/>
            <a:ext cx="296333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Emergency Response Organization </a:t>
            </a:r>
            <a:r>
              <a:rPr lang="en-US" sz="1800" b="1" dirty="0" smtClean="0">
                <a:solidFill>
                  <a:schemeClr val="bg1"/>
                </a:solidFill>
              </a:rPr>
              <a:t>Exercise at PPPL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8088">
        <p:checker/>
      </p:transition>
    </mc:Choice>
    <mc:Fallback>
      <p:transition xmlns:p14="http://schemas.microsoft.com/office/powerpoint/2010/main" spd="slow" advClick="0" advTm="38088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234" y="1339130"/>
            <a:ext cx="407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What is the name of this puppy?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69" y="3609453"/>
            <a:ext cx="4436530" cy="477054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Shen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269" y="4188823"/>
            <a:ext cx="4436530" cy="47705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 Boomer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269" y="3011955"/>
            <a:ext cx="4436531" cy="477054"/>
          </a:xfrm>
          <a:prstGeom prst="rect">
            <a:avLst/>
          </a:prstGeom>
          <a:solidFill>
            <a:srgbClr val="00954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 Avatar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3270" y="2424137"/>
            <a:ext cx="4436529" cy="477054"/>
          </a:xfrm>
          <a:prstGeom prst="rect">
            <a:avLst/>
          </a:prstGeom>
          <a:solidFill>
            <a:srgbClr val="9223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 </a:t>
            </a:r>
            <a:r>
              <a:rPr lang="en-US" sz="2500" b="1" dirty="0" err="1" smtClean="0">
                <a:solidFill>
                  <a:srgbClr val="FFFFFF"/>
                </a:solidFill>
                <a:latin typeface="Arial"/>
                <a:cs typeface="Arial"/>
              </a:rPr>
              <a:t>Xongo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9" y="1405468"/>
            <a:ext cx="3200399" cy="36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5415">
        <p:wheel spokes="1"/>
      </p:transition>
    </mc:Choice>
    <mc:Fallback>
      <p:transition xmlns:p14="http://schemas.microsoft.com/office/powerpoint/2010/main" spd="slow" advClick="0" advTm="45415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63" presetID="1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0D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68"/>
            <a:ext cx="9144000" cy="5165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7750"/>
            <a:ext cx="9144000" cy="4095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467" y="4309533"/>
            <a:ext cx="493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Please call the OMO at extension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3200 to make an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appointment.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11" name="Picture 10" descr="flu-shot-cartoon cop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82551"/>
            <a:ext cx="943051" cy="9906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4259">
        <p:push dir="u"/>
      </p:transition>
    </mc:Choice>
    <mc:Fallback>
      <p:transition xmlns:p14="http://schemas.microsoft.com/office/powerpoint/2010/main" spd="slow" advClick="0" advTm="2425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533" y="838200"/>
            <a:ext cx="84243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Please fill out the Diversity &amp; Inclusion Survey</a:t>
            </a:r>
            <a:r>
              <a:rPr lang="en-US" sz="2800" b="1" dirty="0" smtClean="0">
                <a:solidFill>
                  <a:srgbClr val="FFFF00"/>
                </a:solidFill>
              </a:rPr>
              <a:t>!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survey at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https://www.surveymonkey.com/s/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KJRT9TJ</a:t>
            </a:r>
            <a:r>
              <a:rPr lang="en-US" dirty="0" smtClean="0">
                <a:solidFill>
                  <a:schemeClr val="bg1"/>
                </a:solidFill>
              </a:rPr>
              <a:t> will </a:t>
            </a:r>
            <a:r>
              <a:rPr lang="en-US" dirty="0">
                <a:solidFill>
                  <a:schemeClr val="bg1"/>
                </a:solidFill>
              </a:rPr>
              <a:t>take just five to ten minutes and will help the group learn more </a:t>
            </a:r>
            <a:r>
              <a:rPr lang="en-US" dirty="0" smtClean="0">
                <a:solidFill>
                  <a:schemeClr val="bg1"/>
                </a:solidFill>
              </a:rPr>
              <a:t>about </a:t>
            </a:r>
            <a:r>
              <a:rPr lang="en-US" dirty="0">
                <a:solidFill>
                  <a:schemeClr val="bg1"/>
                </a:solidFill>
              </a:rPr>
              <a:t>diversity at </a:t>
            </a:r>
            <a:r>
              <a:rPr lang="en-US" dirty="0" smtClean="0">
                <a:solidFill>
                  <a:schemeClr val="bg1"/>
                </a:solidFill>
              </a:rPr>
              <a:t>PPPL and </a:t>
            </a:r>
            <a:r>
              <a:rPr lang="en-US" dirty="0">
                <a:solidFill>
                  <a:schemeClr val="bg1"/>
                </a:solidFill>
              </a:rPr>
              <a:t>the work environment in general. The Diversity &amp; Inclusion </a:t>
            </a:r>
            <a:r>
              <a:rPr lang="en-US" dirty="0" smtClean="0">
                <a:solidFill>
                  <a:schemeClr val="bg1"/>
                </a:solidFill>
              </a:rPr>
              <a:t>Group </a:t>
            </a:r>
            <a:r>
              <a:rPr lang="en-US" dirty="0">
                <a:solidFill>
                  <a:schemeClr val="bg1"/>
                </a:solidFill>
              </a:rPr>
              <a:t>will use the survey to develop a strategic plan in this area.</a:t>
            </a:r>
          </a:p>
        </p:txBody>
      </p:sp>
    </p:spTree>
    <p:extLst>
      <p:ext uri="{BB962C8B-B14F-4D97-AF65-F5344CB8AC3E}">
        <p14:creationId xmlns:p14="http://schemas.microsoft.com/office/powerpoint/2010/main" val="40061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8487">
        <p14:reveal/>
      </p:transition>
    </mc:Choice>
    <mc:Fallback>
      <p:transition xmlns:p14="http://schemas.microsoft.com/office/powerpoint/2010/main" spd="slow" advClick="0" advTm="1848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0" y="-7477879"/>
            <a:ext cx="9570181" cy="126213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sng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087043"/>
      </p:ext>
    </p:extLst>
  </p:cSld>
  <p:clrMapOvr>
    <a:masterClrMapping/>
  </p:clrMapOvr>
  <p:transition xmlns:p14="http://schemas.microsoft.com/office/powerpoint/2010/main" spd="slow" advClick="0" advTm="3719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66" y="0"/>
            <a:ext cx="817759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32324" cy="479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324" y="1"/>
            <a:ext cx="3361274" cy="5041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598" y="11523"/>
            <a:ext cx="2963334" cy="4781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/>
              <a:t>Lab at the Lab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983283936"/>
      </p:ext>
    </p:extLst>
  </p:cSld>
  <p:clrMapOvr>
    <a:masterClrMapping/>
  </p:clrMapOvr>
  <p:transition xmlns:p14="http://schemas.microsoft.com/office/powerpoint/2010/main" spd="slow" advClick="0" advTm="41266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169462</TotalTime>
  <Words>202</Words>
  <Application>Microsoft Macintosh PowerPoint</Application>
  <PresentationFormat>On-screen Show (16:9)</PresentationFormat>
  <Paragraphs>34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2488</cp:revision>
  <cp:lastPrinted>2012-11-12T18:02:51Z</cp:lastPrinted>
  <dcterms:created xsi:type="dcterms:W3CDTF">2012-10-22T15:52:33Z</dcterms:created>
  <dcterms:modified xsi:type="dcterms:W3CDTF">2014-09-26T19:41:47Z</dcterms:modified>
  <cp:category/>
</cp:coreProperties>
</file>