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02" r:id="rId1"/>
  </p:sldMasterIdLst>
  <p:notesMasterIdLst>
    <p:notesMasterId r:id="rId11"/>
  </p:notesMasterIdLst>
  <p:handoutMasterIdLst>
    <p:handoutMasterId r:id="rId12"/>
  </p:handoutMasterIdLst>
  <p:sldIdLst>
    <p:sldId id="256" r:id="rId2"/>
    <p:sldId id="424" r:id="rId3"/>
    <p:sldId id="407" r:id="rId4"/>
    <p:sldId id="422" r:id="rId5"/>
    <p:sldId id="431" r:id="rId6"/>
    <p:sldId id="430" r:id="rId7"/>
    <p:sldId id="432" r:id="rId8"/>
    <p:sldId id="433" r:id="rId9"/>
    <p:sldId id="340" r:id="rId1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90021"/>
    <a:srgbClr val="14399E"/>
    <a:srgbClr val="FF2183"/>
    <a:srgbClr val="FF5AED"/>
    <a:srgbClr val="CC2EB8"/>
    <a:srgbClr val="9A001B"/>
    <a:srgbClr val="FFFF58"/>
    <a:srgbClr val="FFE69C"/>
    <a:srgbClr val="6AF463"/>
    <a:srgbClr val="1B4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8" autoAdjust="0"/>
    <p:restoredTop sz="99224" autoAdjust="0"/>
  </p:normalViewPr>
  <p:slideViewPr>
    <p:cSldViewPr snapToGrid="0" snapToObjects="1">
      <p:cViewPr>
        <p:scale>
          <a:sx n="150" d="100"/>
          <a:sy n="150" d="100"/>
        </p:scale>
        <p:origin x="-784" y="-1760"/>
      </p:cViewPr>
      <p:guideLst>
        <p:guide orient="horz" pos="3239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376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9/27/13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9/27/13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  <a:prstGeom prst="rect">
            <a:avLst/>
          </a:prstGeo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9/27/13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9/27/13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9/27/13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9/27/13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9/27/13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9/27/13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9/27/13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9/27/13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9/27/13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9/27/13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9/27/13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9/27/13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9/27/13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9/27/13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9/27/13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9/27/13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  <p:sldLayoutId id="2147485506" r:id="rId4"/>
    <p:sldLayoutId id="2147485507" r:id="rId5"/>
    <p:sldLayoutId id="2147485508" r:id="rId6"/>
    <p:sldLayoutId id="2147485509" r:id="rId7"/>
    <p:sldLayoutId id="2147485510" r:id="rId8"/>
    <p:sldLayoutId id="2147485511" r:id="rId9"/>
    <p:sldLayoutId id="2147485512" r:id="rId10"/>
    <p:sldLayoutId id="2147485513" r:id="rId11"/>
    <p:sldLayoutId id="2147485514" r:id="rId12"/>
    <p:sldLayoutId id="2147485515" r:id="rId13"/>
    <p:sldLayoutId id="2147485516" r:id="rId14"/>
    <p:sldLayoutId id="2147485517" r:id="rId15"/>
    <p:sldLayoutId id="2147485518" r:id="rId16"/>
  </p:sldLayoutIdLst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Relationship Id="rId3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2278"/>
            <a:ext cx="9156700" cy="1102519"/>
          </a:xfrm>
          <a:ln>
            <a:miter lim="800000"/>
            <a:headEnd/>
            <a:tailEnd/>
          </a:ln>
          <a:effectLst>
            <a:softEdge rad="76200"/>
          </a:effectLst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This Week </a:t>
            </a:r>
            <a:r>
              <a:rPr lang="en-US" sz="3600" b="1" i="1" normalizeH="1" dirty="0" smtClean="0"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@</a:t>
            </a: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 </a:t>
            </a:r>
            <a:r>
              <a:rPr lang="en-US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PPPL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8"/>
          <a:stretch/>
        </p:blipFill>
        <p:spPr bwMode="auto">
          <a:xfrm>
            <a:off x="789508" y="1491878"/>
            <a:ext cx="7634817" cy="152437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0" y="4334933"/>
            <a:ext cx="9156696" cy="808567"/>
          </a:xfrm>
          <a:prstGeom prst="rect">
            <a:avLst/>
          </a:prstGeom>
          <a:solidFill>
            <a:srgbClr val="FF6600">
              <a:alpha val="60000"/>
            </a:srgb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i="1" dirty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From the PPPL Office of Communications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3518515"/>
            <a:ext cx="9156700" cy="800100"/>
          </a:xfr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4400" b="1" dirty="0" smtClean="0">
                <a:ln>
                  <a:solidFill>
                    <a:srgbClr val="FF6600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Sept. 30 – Oct. 4, 2013</a:t>
            </a:r>
            <a:endParaRPr lang="en-US" sz="4400" b="1" dirty="0">
              <a:ln>
                <a:solidFill>
                  <a:srgbClr val="FF6600"/>
                </a:solidFill>
              </a:ln>
              <a:effectLst>
                <a:outerShdw blurRad="53975" dist="25400" dir="2700000" sx="101000" sy="101000" algn="tl" rotWithShape="0">
                  <a:srgbClr val="000000"/>
                </a:outerShdw>
              </a:effectLst>
              <a:latin typeface="Rockwell"/>
              <a:cs typeface="Rockwell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7694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4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06880" y="304800"/>
            <a:ext cx="5461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40" dirty="0">
                <a:solidFill>
                  <a:srgbClr val="0000FF"/>
                </a:solidFill>
                <a:latin typeface="Impact"/>
                <a:cs typeface="Impact"/>
              </a:rPr>
              <a:t>Influenza is a contagious disease caused by a virus that can be spread by coughing, sneezing </a:t>
            </a:r>
            <a:endParaRPr lang="en-US" sz="2000" spc="40" dirty="0" smtClean="0">
              <a:solidFill>
                <a:srgbClr val="0000FF"/>
              </a:solidFill>
              <a:latin typeface="Impact"/>
              <a:cs typeface="Impact"/>
            </a:endParaRPr>
          </a:p>
          <a:p>
            <a:r>
              <a:rPr lang="en-US" sz="2000" spc="40" dirty="0" smtClean="0">
                <a:solidFill>
                  <a:srgbClr val="0000FF"/>
                </a:solidFill>
                <a:latin typeface="Impact"/>
                <a:cs typeface="Impact"/>
              </a:rPr>
              <a:t>or </a:t>
            </a:r>
            <a:r>
              <a:rPr lang="en-US" sz="2000" spc="40" dirty="0">
                <a:solidFill>
                  <a:srgbClr val="0000FF"/>
                </a:solidFill>
                <a:latin typeface="Impact"/>
                <a:cs typeface="Impact"/>
              </a:rPr>
              <a:t>nasal secretions</a:t>
            </a:r>
            <a:r>
              <a:rPr lang="en-US" sz="2000" spc="40" dirty="0" smtClean="0">
                <a:solidFill>
                  <a:srgbClr val="0000FF"/>
                </a:solidFill>
                <a:latin typeface="Impact"/>
                <a:cs typeface="Impact"/>
              </a:rPr>
              <a:t>.</a:t>
            </a:r>
          </a:p>
          <a:p>
            <a:r>
              <a:rPr lang="en-US" sz="2000" spc="40" dirty="0" smtClean="0">
                <a:latin typeface="Impact"/>
                <a:cs typeface="Impact"/>
              </a:rPr>
              <a:t> </a:t>
            </a:r>
          </a:p>
          <a:p>
            <a:r>
              <a:rPr lang="en-US" sz="2000" spc="40" dirty="0" smtClean="0">
                <a:solidFill>
                  <a:srgbClr val="FF0000"/>
                </a:solidFill>
                <a:latin typeface="Impact"/>
                <a:cs typeface="Impact"/>
              </a:rPr>
              <a:t>The </a:t>
            </a:r>
            <a:r>
              <a:rPr lang="en-US" sz="2000" spc="40" dirty="0">
                <a:solidFill>
                  <a:srgbClr val="FF0000"/>
                </a:solidFill>
                <a:latin typeface="Impact"/>
                <a:cs typeface="Impact"/>
              </a:rPr>
              <a:t>best single way to prevent seasonal flu </a:t>
            </a:r>
            <a:endParaRPr lang="en-US" sz="2000" spc="40" dirty="0" smtClean="0">
              <a:solidFill>
                <a:srgbClr val="FF0000"/>
              </a:solidFill>
              <a:latin typeface="Impact"/>
              <a:cs typeface="Impact"/>
            </a:endParaRPr>
          </a:p>
          <a:p>
            <a:r>
              <a:rPr lang="en-US" sz="2000" spc="40" dirty="0" smtClean="0">
                <a:solidFill>
                  <a:srgbClr val="FF0000"/>
                </a:solidFill>
                <a:latin typeface="Impact"/>
                <a:cs typeface="Impact"/>
              </a:rPr>
              <a:t>is to </a:t>
            </a:r>
            <a:r>
              <a:rPr lang="en-US" sz="2000" spc="40" dirty="0">
                <a:solidFill>
                  <a:srgbClr val="FF0000"/>
                </a:solidFill>
                <a:latin typeface="Impact"/>
                <a:cs typeface="Impact"/>
              </a:rPr>
              <a:t>get an annual influenza vaccination</a:t>
            </a:r>
            <a:r>
              <a:rPr lang="en-US" sz="2000" spc="40" dirty="0" smtClean="0">
                <a:solidFill>
                  <a:srgbClr val="FF0000"/>
                </a:solidFill>
                <a:latin typeface="Impact"/>
                <a:cs typeface="Impact"/>
              </a:rPr>
              <a:t>.</a:t>
            </a:r>
          </a:p>
          <a:p>
            <a:r>
              <a:rPr lang="en-US" sz="2000" spc="40" dirty="0" smtClean="0">
                <a:latin typeface="Impact"/>
                <a:cs typeface="Impact"/>
              </a:rPr>
              <a:t> </a:t>
            </a:r>
          </a:p>
          <a:p>
            <a:r>
              <a:rPr lang="en-US" sz="2000" spc="40" dirty="0" smtClean="0">
                <a:solidFill>
                  <a:srgbClr val="0000FF"/>
                </a:solidFill>
                <a:latin typeface="Impact"/>
                <a:cs typeface="Impact"/>
              </a:rPr>
              <a:t>By </a:t>
            </a:r>
            <a:r>
              <a:rPr lang="en-US" sz="2000" spc="40" dirty="0">
                <a:solidFill>
                  <a:srgbClr val="0000FF"/>
                </a:solidFill>
                <a:latin typeface="Impact"/>
                <a:cs typeface="Impact"/>
              </a:rPr>
              <a:t>getting vaccinated you can protect yourself from influenza and may also avoid spreading </a:t>
            </a:r>
            <a:endParaRPr lang="en-US" sz="2000" spc="40" dirty="0" smtClean="0">
              <a:solidFill>
                <a:srgbClr val="0000FF"/>
              </a:solidFill>
              <a:latin typeface="Impact"/>
              <a:cs typeface="Impact"/>
            </a:endParaRPr>
          </a:p>
          <a:p>
            <a:r>
              <a:rPr lang="en-US" sz="2000" spc="40" dirty="0" smtClean="0">
                <a:solidFill>
                  <a:srgbClr val="0000FF"/>
                </a:solidFill>
                <a:latin typeface="Impact"/>
                <a:cs typeface="Impact"/>
              </a:rPr>
              <a:t>this </a:t>
            </a:r>
            <a:r>
              <a:rPr lang="en-US" sz="2000" spc="40" dirty="0">
                <a:solidFill>
                  <a:srgbClr val="0000FF"/>
                </a:solidFill>
                <a:latin typeface="Impact"/>
                <a:cs typeface="Impact"/>
              </a:rPr>
              <a:t>illness to others</a:t>
            </a:r>
            <a:r>
              <a:rPr lang="en-US" sz="2000" spc="40" dirty="0" smtClean="0">
                <a:solidFill>
                  <a:srgbClr val="0000FF"/>
                </a:solidFill>
                <a:latin typeface="Impact"/>
                <a:cs typeface="Impact"/>
              </a:rPr>
              <a:t>.</a:t>
            </a:r>
            <a:endParaRPr lang="en-US" sz="2000" spc="40" dirty="0" smtClean="0">
              <a:solidFill>
                <a:srgbClr val="0000FF"/>
              </a:solidFill>
              <a:latin typeface="Impact"/>
              <a:cs typeface="Impact"/>
            </a:endParaRPr>
          </a:p>
        </p:txBody>
      </p:sp>
      <p:pic>
        <p:nvPicPr>
          <p:cNvPr id="6" name="Picture 5" descr="Flu-Shot-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501653"/>
            <a:ext cx="3551280" cy="2952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589866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spc="30" dirty="0">
                <a:solidFill>
                  <a:srgbClr val="FF0000"/>
                </a:solidFill>
                <a:latin typeface="Impact"/>
                <a:cs typeface="Impact"/>
              </a:rPr>
              <a:t>Flu vaccine appointments are available NOW</a:t>
            </a:r>
            <a:r>
              <a:rPr lang="en-US" sz="3200" spc="30" dirty="0">
                <a:solidFill>
                  <a:srgbClr val="FF0000"/>
                </a:solidFill>
                <a:latin typeface="Impact"/>
                <a:cs typeface="Impact"/>
              </a:rPr>
              <a:t>. </a:t>
            </a:r>
            <a:endParaRPr lang="en-US" sz="3200" spc="30" dirty="0" smtClean="0">
              <a:solidFill>
                <a:srgbClr val="FF0000"/>
              </a:solidFill>
              <a:latin typeface="Impact"/>
              <a:cs typeface="Impact"/>
            </a:endParaRPr>
          </a:p>
          <a:p>
            <a:pPr algn="ctr"/>
            <a:r>
              <a:rPr lang="en-US" sz="3200" spc="30" dirty="0">
                <a:solidFill>
                  <a:srgbClr val="0000FF"/>
                </a:solidFill>
                <a:latin typeface="Impact"/>
                <a:cs typeface="Impact"/>
              </a:rPr>
              <a:t>C</a:t>
            </a:r>
            <a:r>
              <a:rPr lang="en-US" sz="3200" spc="30" dirty="0" smtClean="0">
                <a:solidFill>
                  <a:srgbClr val="0000FF"/>
                </a:solidFill>
                <a:latin typeface="Impact"/>
                <a:cs typeface="Impact"/>
              </a:rPr>
              <a:t>ontact </a:t>
            </a:r>
            <a:r>
              <a:rPr lang="en-US" sz="3200" spc="30" dirty="0">
                <a:solidFill>
                  <a:srgbClr val="0000FF"/>
                </a:solidFill>
                <a:latin typeface="Impact"/>
                <a:cs typeface="Impact"/>
              </a:rPr>
              <a:t>the OMO at </a:t>
            </a:r>
            <a:r>
              <a:rPr lang="en-US" sz="4400" spc="30" dirty="0" smtClean="0">
                <a:ln w="6350">
                  <a:noFill/>
                </a:ln>
                <a:solidFill>
                  <a:srgbClr val="0000FF"/>
                </a:solidFill>
                <a:latin typeface="Impact"/>
                <a:cs typeface="Impact"/>
              </a:rPr>
              <a:t>3200</a:t>
            </a:r>
            <a:r>
              <a:rPr lang="en-US" sz="3200" spc="30" dirty="0" smtClean="0">
                <a:solidFill>
                  <a:srgbClr val="0000FF"/>
                </a:solidFill>
                <a:latin typeface="Impact"/>
                <a:cs typeface="Impact"/>
              </a:rPr>
              <a:t> </a:t>
            </a:r>
            <a:r>
              <a:rPr lang="en-US" sz="3200" spc="30" dirty="0">
                <a:solidFill>
                  <a:srgbClr val="0000FF"/>
                </a:solidFill>
                <a:latin typeface="Impact"/>
                <a:cs typeface="Impact"/>
              </a:rPr>
              <a:t>for </a:t>
            </a:r>
            <a:r>
              <a:rPr lang="en-US" sz="3200" spc="30" dirty="0" smtClean="0">
                <a:solidFill>
                  <a:srgbClr val="0000FF"/>
                </a:solidFill>
                <a:latin typeface="Impact"/>
                <a:cs typeface="Impact"/>
              </a:rPr>
              <a:t>an </a:t>
            </a:r>
            <a:r>
              <a:rPr lang="en-US" sz="3200" spc="30" dirty="0">
                <a:solidFill>
                  <a:srgbClr val="0000FF"/>
                </a:solidFill>
                <a:latin typeface="Impact"/>
                <a:cs typeface="Impact"/>
              </a:rPr>
              <a:t>appointment.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36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736">
        <p:wipe/>
      </p:transition>
    </mc:Choice>
    <mc:Fallback xmlns="">
      <p:transition xmlns:p14="http://schemas.microsoft.com/office/powerpoint/2010/main" spd="slow" advClick="0" advTm="25736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109">
            <a:off x="7804537" y="2743200"/>
            <a:ext cx="1423447" cy="2876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2213" y="169333"/>
            <a:ext cx="6891867" cy="5847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b="1" dirty="0" smtClean="0">
                <a:ln w="1905"/>
                <a:solidFill>
                  <a:srgbClr val="FF6600"/>
                </a:solidFill>
                <a:effectLst>
                  <a:glow rad="101600">
                    <a:srgbClr val="FFFF99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FOLLOW PPPL ON…</a:t>
            </a:r>
            <a:endParaRPr lang="en-US" sz="3200" b="1" dirty="0">
              <a:ln w="1905"/>
              <a:solidFill>
                <a:srgbClr val="FF6600"/>
              </a:solidFill>
              <a:effectLst>
                <a:glow rad="101600">
                  <a:srgbClr val="FFFF99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08199" y="842438"/>
            <a:ext cx="7135282" cy="4047528"/>
            <a:chOff x="2514599" y="842438"/>
            <a:chExt cx="7135282" cy="4047528"/>
          </a:xfrm>
        </p:grpSpPr>
        <p:sp>
          <p:nvSpPr>
            <p:cNvPr id="5" name="TextBox 4"/>
            <p:cNvSpPr txBox="1"/>
            <p:nvPr/>
          </p:nvSpPr>
          <p:spPr>
            <a:xfrm>
              <a:off x="4451349" y="858093"/>
              <a:ext cx="5198532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800" b="1" u="sng" dirty="0" err="1">
                  <a:solidFill>
                    <a:schemeClr val="accent3"/>
                  </a:solidFill>
                  <a:latin typeface="Arial Narrow"/>
                  <a:cs typeface="Arial Narrow"/>
                </a:rPr>
                <a:t>twitter.com</a:t>
              </a:r>
              <a:r>
                <a:rPr lang="en-US" sz="2800" b="1" u="sng" dirty="0">
                  <a:solidFill>
                    <a:schemeClr val="accent3"/>
                  </a:solidFill>
                  <a:latin typeface="Arial Narrow"/>
                  <a:cs typeface="Arial Narrow"/>
                </a:rPr>
                <a:t>/</a:t>
              </a:r>
              <a:r>
                <a:rPr lang="en-US" sz="2800" b="1" u="sng" dirty="0" err="1" smtClean="0">
                  <a:solidFill>
                    <a:schemeClr val="accent3"/>
                  </a:solidFill>
                  <a:latin typeface="Arial Narrow"/>
                  <a:cs typeface="Arial Narrow"/>
                </a:rPr>
                <a:t>PPPLab</a:t>
              </a:r>
              <a:endParaRPr lang="en-US" sz="2800" b="1" u="sng" dirty="0" smtClean="0">
                <a:solidFill>
                  <a:schemeClr val="accent3"/>
                </a:solidFill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endParaRPr lang="en-US" sz="2800" b="1" u="sng" dirty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r>
                <a:rPr lang="en-US" sz="2800" b="1" u="sng" dirty="0" smtClean="0">
                  <a:solidFill>
                    <a:srgbClr val="14399E"/>
                  </a:solidFill>
                  <a:latin typeface="Arial Narrow"/>
                  <a:cs typeface="Arial Narrow"/>
                </a:rPr>
                <a:t>www.facebook.com</a:t>
              </a:r>
              <a:r>
                <a:rPr lang="en-US" sz="2800" b="1" u="sng" dirty="0">
                  <a:solidFill>
                    <a:srgbClr val="14399E"/>
                  </a:solidFill>
                  <a:latin typeface="Arial Narrow"/>
                  <a:cs typeface="Arial Narrow"/>
                </a:rPr>
                <a:t>/</a:t>
              </a:r>
              <a:r>
                <a:rPr lang="en-US" sz="2800" b="1" u="sng" dirty="0" smtClean="0">
                  <a:solidFill>
                    <a:srgbClr val="14399E"/>
                  </a:solidFill>
                  <a:latin typeface="Arial Narrow"/>
                  <a:cs typeface="Arial Narrow"/>
                </a:rPr>
                <a:t>PPPLab</a:t>
              </a:r>
            </a:p>
            <a:p>
              <a:pPr>
                <a:spcAft>
                  <a:spcPts val="1200"/>
                </a:spcAft>
              </a:pPr>
              <a:endParaRPr lang="en-US" sz="2800" b="1" u="sng" dirty="0">
                <a:solidFill>
                  <a:srgbClr val="CC006A"/>
                </a:solidFill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r>
                <a:rPr lang="en-US" sz="2800" b="1" u="sng" dirty="0" smtClean="0">
                  <a:solidFill>
                    <a:srgbClr val="9A001B"/>
                  </a:solidFill>
                  <a:latin typeface="Arial Narrow"/>
                  <a:cs typeface="Arial Narrow"/>
                </a:rPr>
                <a:t>www.</a:t>
              </a:r>
              <a:r>
                <a:rPr lang="en-US" sz="2800" b="1" dirty="0" smtClean="0">
                  <a:solidFill>
                    <a:srgbClr val="9A001B"/>
                  </a:solidFill>
                  <a:latin typeface="Arial Narrow"/>
                  <a:cs typeface="Arial Narrow"/>
                </a:rPr>
                <a:t>y</a:t>
              </a:r>
              <a:r>
                <a:rPr lang="en-US" sz="2800" b="1" u="sng" dirty="0" smtClean="0">
                  <a:solidFill>
                    <a:srgbClr val="9A001B"/>
                  </a:solidFill>
                  <a:latin typeface="Arial Narrow"/>
                  <a:cs typeface="Arial Narrow"/>
                </a:rPr>
                <a:t>outube.com</a:t>
              </a:r>
              <a:r>
                <a:rPr lang="en-US" sz="2800" b="1" u="sng" dirty="0">
                  <a:solidFill>
                    <a:srgbClr val="9A001B"/>
                  </a:solidFill>
                  <a:latin typeface="Arial Narrow"/>
                  <a:cs typeface="Arial Narrow"/>
                </a:rPr>
                <a:t>/</a:t>
              </a:r>
              <a:r>
                <a:rPr lang="en-US" sz="2800" b="1" u="sng" dirty="0" smtClean="0">
                  <a:solidFill>
                    <a:srgbClr val="9A001B"/>
                  </a:solidFill>
                  <a:latin typeface="Arial Narrow"/>
                  <a:cs typeface="Arial Narrow"/>
                </a:rPr>
                <a:t>PPPLab</a:t>
              </a:r>
            </a:p>
            <a:p>
              <a:pPr>
                <a:spcAft>
                  <a:spcPts val="1200"/>
                </a:spcAft>
              </a:pPr>
              <a:endParaRPr lang="en-US" sz="2800" b="1" u="sng" dirty="0" smtClean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r>
                <a:rPr lang="en-US" sz="2800" b="1" u="sng" dirty="0" err="1" smtClean="0">
                  <a:solidFill>
                    <a:srgbClr val="FF2183"/>
                  </a:solidFill>
                  <a:latin typeface="Arial Narrow"/>
                  <a:cs typeface="Arial Narrow"/>
                </a:rPr>
                <a:t>www.flickr.com</a:t>
              </a:r>
              <a:r>
                <a:rPr lang="en-US" sz="2800" b="1" u="sng" dirty="0">
                  <a:solidFill>
                    <a:srgbClr val="FF2183"/>
                  </a:solidFill>
                  <a:latin typeface="Arial Narrow"/>
                  <a:cs typeface="Arial Narrow"/>
                </a:rPr>
                <a:t>/</a:t>
              </a:r>
              <a:r>
                <a:rPr lang="en-US" sz="2800" b="1" dirty="0">
                  <a:solidFill>
                    <a:srgbClr val="FF2183"/>
                  </a:solidFill>
                  <a:latin typeface="Arial Narrow"/>
                  <a:cs typeface="Arial Narrow"/>
                </a:rPr>
                <a:t>p</a:t>
              </a:r>
              <a:r>
                <a:rPr lang="en-US" sz="2800" b="1" u="sng" dirty="0">
                  <a:solidFill>
                    <a:srgbClr val="FF2183"/>
                  </a:solidFill>
                  <a:latin typeface="Arial Narrow"/>
                  <a:cs typeface="Arial Narrow"/>
                </a:rPr>
                <a:t>hotos/</a:t>
              </a:r>
              <a:r>
                <a:rPr lang="en-US" sz="2800" b="1" dirty="0" err="1">
                  <a:solidFill>
                    <a:srgbClr val="FF2183"/>
                  </a:solidFill>
                  <a:latin typeface="Arial Narrow"/>
                  <a:cs typeface="Arial Narrow"/>
                </a:rPr>
                <a:t>ppp</a:t>
              </a:r>
              <a:r>
                <a:rPr lang="en-US" sz="2800" b="1" u="sng" dirty="0" err="1">
                  <a:solidFill>
                    <a:srgbClr val="FF2183"/>
                  </a:solidFill>
                  <a:latin typeface="Arial Narrow"/>
                  <a:cs typeface="Arial Narrow"/>
                </a:rPr>
                <a:t>l</a:t>
              </a:r>
              <a:r>
                <a:rPr lang="en-US" sz="2800" b="1" u="sng" dirty="0" smtClean="0">
                  <a:solidFill>
                    <a:srgbClr val="FF2183"/>
                  </a:solidFill>
                  <a:latin typeface="Arial Narrow"/>
                  <a:cs typeface="Arial Narrow"/>
                </a:rPr>
                <a:t>/</a:t>
              </a:r>
            </a:p>
          </p:txBody>
        </p:sp>
        <p:pic>
          <p:nvPicPr>
            <p:cNvPr id="7" name="Picture 6" descr="twitter-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842438"/>
              <a:ext cx="1905000" cy="7166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8" name="Picture 7" descr="facebook-log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1917699"/>
              <a:ext cx="1901064" cy="7152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9" name="Picture 8" descr="YouTube_logo_standard_dark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3009899"/>
              <a:ext cx="1888065" cy="8188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14" name="Picture 13" descr="Flickr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622" y="4222750"/>
              <a:ext cx="1840042" cy="5584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9" y="133350"/>
            <a:ext cx="2062180" cy="495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382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40">
        <p:wipe/>
      </p:transition>
    </mc:Choice>
    <mc:Fallback xmlns="">
      <p:transition xmlns:p14="http://schemas.microsoft.com/office/powerpoint/2010/main" spd="slow" advClick="0" advTm="21040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4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8" y="4054093"/>
            <a:ext cx="9144515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2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A9002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/>
                <a:ea typeface="ＭＳ Ｐゴシック" pitchFamily="1" charset="-128"/>
                <a:cs typeface="Arial Black"/>
              </a:rPr>
              <a:t>WEDNESDAY, OCTOBER 2</a:t>
            </a:r>
            <a:endParaRPr lang="en-US" sz="2800" b="1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A90021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charset="0"/>
              <a:cs typeface="Arial Black" charset="0"/>
            </a:endParaRPr>
          </a:p>
          <a:p>
            <a:pPr algn="ctr">
              <a:defRPr/>
            </a:pPr>
            <a:r>
              <a:rPr lang="en-US" sz="1400" b="1" dirty="0" smtClean="0">
                <a:latin typeface="Bookman Old Style"/>
                <a:cs typeface="Bookman Old Style"/>
              </a:rPr>
              <a:t>4:15 p</a:t>
            </a:r>
            <a:r>
              <a:rPr lang="en-US" sz="1400" b="1" dirty="0" smtClean="0">
                <a:effectLst/>
                <a:latin typeface="Bookman Old Style"/>
                <a:cs typeface="Bookman Old Style"/>
              </a:rPr>
              <a:t>.m. </a:t>
            </a:r>
            <a:r>
              <a:rPr lang="en-US" sz="1400" dirty="0" smtClean="0">
                <a:effectLst/>
                <a:latin typeface="Bookman Old Style"/>
                <a:cs typeface="Bookman Old Style"/>
              </a:rPr>
              <a:t>(Coffee/Tea at 4 p.m.) • </a:t>
            </a:r>
            <a:r>
              <a:rPr lang="en-US" sz="1400" b="1" dirty="0" smtClean="0">
                <a:effectLst/>
                <a:latin typeface="Bookman Old Style"/>
                <a:cs typeface="Bookman Old Style"/>
              </a:rPr>
              <a:t>M.B.G. Auditorium</a:t>
            </a:r>
            <a:endParaRPr lang="en-US" sz="1400" b="1" dirty="0">
              <a:solidFill>
                <a:srgbClr val="000000"/>
              </a:solidFill>
              <a:effectLst/>
              <a:latin typeface="Bookman Old Style"/>
              <a:cs typeface="Bookman Old Style"/>
            </a:endParaRPr>
          </a:p>
        </p:txBody>
      </p:sp>
      <p:pic>
        <p:nvPicPr>
          <p:cNvPr id="3" name="Picture 2" descr="Colloquium.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7" y="279400"/>
            <a:ext cx="7329706" cy="1208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335998" y="1361590"/>
            <a:ext cx="8457187" cy="2631490"/>
            <a:chOff x="335998" y="1259990"/>
            <a:chExt cx="8457187" cy="263149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98" y="1431673"/>
              <a:ext cx="4145537" cy="2288121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softEdge rad="112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2" name="Rectangle 1"/>
            <p:cNvSpPr/>
            <p:nvPr/>
          </p:nvSpPr>
          <p:spPr>
            <a:xfrm>
              <a:off x="4647648" y="1406183"/>
              <a:ext cx="4145537" cy="23391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scene3d>
              <a:camera prst="perspectiveFront" fov="4800000"/>
              <a:lightRig rig="morning" dir="tl"/>
            </a:scene3d>
            <a:sp3d prstMaterial="softmetal"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647648" y="1259990"/>
              <a:ext cx="4145537" cy="2631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wrap="square" tIns="137160" bIns="137160" anchor="ctr" anchorCtr="1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A90021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The Power of Neuroplasticity: 	Enhancing Human Potential</a:t>
              </a:r>
            </a:p>
            <a:p>
              <a:pPr algn="ctr">
                <a:spcAft>
                  <a:spcPts val="0"/>
                </a:spcAft>
                <a:defRPr/>
              </a:pPr>
              <a:endParaRPr lang="en-US" sz="1800" dirty="0" smtClean="0">
                <a:latin typeface="Arial Black"/>
                <a:ea typeface="ＭＳ Ｐゴシック" pitchFamily="1" charset="-128"/>
                <a:cs typeface="Arial Black"/>
              </a:endParaRPr>
            </a:p>
            <a:p>
              <a:pPr algn="ctr">
                <a:spcAft>
                  <a:spcPts val="0"/>
                </a:spcAft>
                <a:defRPr/>
              </a:pPr>
              <a:r>
                <a:rPr lang="en-US" sz="1800" dirty="0">
                  <a:latin typeface="Arial Black"/>
                  <a:ea typeface="ＭＳ Ｐゴシック" pitchFamily="1" charset="-128"/>
                  <a:cs typeface="Arial Black"/>
                </a:rPr>
                <a:t>Paula </a:t>
              </a:r>
              <a:r>
                <a:rPr lang="en-US" sz="1800" dirty="0" err="1" smtClean="0">
                  <a:latin typeface="Arial Black"/>
                  <a:ea typeface="ＭＳ Ｐゴシック" pitchFamily="1" charset="-128"/>
                  <a:cs typeface="Arial Black"/>
                </a:rPr>
                <a:t>Tallal</a:t>
              </a:r>
              <a:endParaRPr lang="en-US" sz="1800" dirty="0" smtClean="0">
                <a:latin typeface="Arial Black"/>
                <a:ea typeface="ＭＳ Ｐゴシック" pitchFamily="1" charset="-128"/>
                <a:cs typeface="Arial Black"/>
              </a:endParaRPr>
            </a:p>
            <a:p>
              <a:pPr algn="ctr"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rgbClr val="010236"/>
                  </a:solidFill>
                  <a:latin typeface="Arial" pitchFamily="1" charset="0"/>
                  <a:ea typeface="ＭＳ Ｐゴシック" pitchFamily="1" charset="-128"/>
                  <a:cs typeface="ＭＳ Ｐゴシック" pitchFamily="1" charset="-128"/>
                </a:rPr>
                <a:t>Rutgers University</a:t>
              </a:r>
            </a:p>
            <a:p>
              <a:pPr algn="ctr">
                <a:spcAft>
                  <a:spcPts val="0"/>
                </a:spcAft>
                <a:defRPr/>
              </a:pPr>
              <a:endParaRPr lang="en-US" sz="1400" dirty="0">
                <a:solidFill>
                  <a:srgbClr val="010236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85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6029">
        <p:split orient="vert"/>
      </p:transition>
    </mc:Choice>
    <mc:Fallback xmlns="">
      <p:transition xmlns:p14="http://schemas.microsoft.com/office/powerpoint/2010/main" spd="slow" advClick="0" advTm="26029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elivery-ARC-Charlotte.jpg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33" y="0"/>
            <a:ext cx="9264333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3636" r="21176" b="29243"/>
          <a:stretch/>
        </p:blipFill>
        <p:spPr>
          <a:xfrm>
            <a:off x="2239059" y="399461"/>
            <a:ext cx="4665882" cy="4344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6489457"/>
      </p:ext>
    </p:extLst>
  </p:cSld>
  <p:clrMapOvr>
    <a:masterClrMapping/>
  </p:clrMapOvr>
  <p:transition xmlns:p14="http://schemas.microsoft.com/office/powerpoint/2010/main" spd="slow" advClick="0" advTm="23419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100000">
              <a:srgbClr val="FF000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933" y="943314"/>
            <a:ext cx="8576734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dirty="0" smtClean="0">
                <a:latin typeface="Cooper Black Std Italic"/>
                <a:cs typeface="Cooper Black Std Italic"/>
              </a:rPr>
              <a:t>is one of the most reported reasons behind unsafe behavior, 	per STOP Program data.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Don’t accept shortcuts for yourself or from others</a:t>
            </a:r>
            <a:r>
              <a:rPr lang="en-US" b="1" dirty="0" smtClean="0">
                <a:latin typeface="Arial"/>
                <a:cs typeface="Arial"/>
              </a:rPr>
              <a:t>.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Consider the potential outcome of your actions </a:t>
            </a:r>
            <a:r>
              <a:rPr lang="en-US" b="1" dirty="0" smtClean="0">
                <a:latin typeface="Arial"/>
                <a:cs typeface="Arial"/>
              </a:rPr>
              <a:t>- for </a:t>
            </a:r>
            <a:r>
              <a:rPr lang="en-US" b="1" dirty="0">
                <a:latin typeface="Arial"/>
                <a:cs typeface="Arial"/>
              </a:rPr>
              <a:t>yourself, your family, and your coworkers</a:t>
            </a:r>
            <a:r>
              <a:rPr lang="en-US" b="1" dirty="0" smtClean="0">
                <a:latin typeface="Arial"/>
                <a:cs typeface="Arial"/>
              </a:rPr>
              <a:t>.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Analyze hazards and have protective measures in place before you begin to work</a:t>
            </a:r>
            <a:r>
              <a:rPr lang="en-US" b="1" dirty="0" smtClean="0">
                <a:latin typeface="Arial"/>
                <a:cs typeface="Arial"/>
              </a:rPr>
              <a:t>.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Take the time to do it right!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106" y="3714751"/>
            <a:ext cx="1660561" cy="12488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196" y="240581"/>
            <a:ext cx="8576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/>
                <a:cs typeface="Cooper Black"/>
              </a:rPr>
              <a:t>Convenience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97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8670">
        <p:circle/>
      </p:transition>
    </mc:Choice>
    <mc:Fallback xmlns="">
      <p:transition xmlns:p14="http://schemas.microsoft.com/office/powerpoint/2010/main" spd="slow" advClick="0" advTm="18670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oup shot with stac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b="3868"/>
          <a:stretch/>
        </p:blipFill>
        <p:spPr>
          <a:xfrm>
            <a:off x="4216308" y="211666"/>
            <a:ext cx="4318091" cy="473286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center stack uprigh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"/>
          <a:stretch/>
        </p:blipFill>
        <p:spPr>
          <a:xfrm>
            <a:off x="728132" y="211666"/>
            <a:ext cx="3187700" cy="4732867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21267" y="1286933"/>
            <a:ext cx="1202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NSTX-U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Center Stack bundle </a:t>
            </a:r>
            <a:r>
              <a:rPr lang="en-US" sz="1200" b="1" dirty="0">
                <a:solidFill>
                  <a:srgbClr val="FF0000"/>
                </a:solidFill>
              </a:rPr>
              <a:t>construction</a:t>
            </a:r>
          </a:p>
        </p:txBody>
      </p:sp>
    </p:spTree>
    <p:extLst>
      <p:ext uri="{BB962C8B-B14F-4D97-AF65-F5344CB8AC3E}">
        <p14:creationId xmlns:p14="http://schemas.microsoft.com/office/powerpoint/2010/main" val="16728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8670">
        <p:circle/>
      </p:transition>
    </mc:Choice>
    <mc:Fallback xmlns="">
      <p:transition xmlns:p14="http://schemas.microsoft.com/office/powerpoint/2010/main" spd="slow" advClick="0" advTm="18670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iot_Mentees 3D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t="3360" r="6571" b="8462"/>
          <a:stretch/>
        </p:blipFill>
        <p:spPr>
          <a:xfrm>
            <a:off x="1041409" y="-21910"/>
            <a:ext cx="7264400" cy="51654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1409" y="4377263"/>
            <a:ext cx="3039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rgbClr val="6AF463"/>
                </a:solidFill>
              </a:rPr>
              <a:t>Feibush</a:t>
            </a:r>
            <a:r>
              <a:rPr lang="en-US" sz="1800" b="1" dirty="0" smtClean="0">
                <a:solidFill>
                  <a:srgbClr val="6AF463"/>
                </a:solidFill>
              </a:rPr>
              <a:t> students </a:t>
            </a:r>
          </a:p>
          <a:p>
            <a:r>
              <a:rPr lang="en-US" sz="1800" b="1" dirty="0" smtClean="0">
                <a:solidFill>
                  <a:srgbClr val="6AF463"/>
                </a:solidFill>
              </a:rPr>
              <a:t>working </a:t>
            </a:r>
            <a:r>
              <a:rPr lang="en-US" sz="1800" b="1" dirty="0">
                <a:solidFill>
                  <a:srgbClr val="6AF463"/>
                </a:solidFill>
              </a:rPr>
              <a:t>to improve </a:t>
            </a:r>
            <a:r>
              <a:rPr lang="en-US" sz="1800" b="1" dirty="0" err="1" smtClean="0">
                <a:solidFill>
                  <a:srgbClr val="6AF463"/>
                </a:solidFill>
              </a:rPr>
              <a:t>ElVis</a:t>
            </a:r>
            <a:r>
              <a:rPr lang="en-US" sz="1800" b="1" dirty="0" smtClean="0">
                <a:solidFill>
                  <a:srgbClr val="6AF463"/>
                </a:solidFill>
              </a:rPr>
              <a:t>.</a:t>
            </a:r>
            <a:endParaRPr lang="en-US" sz="1800" b="1" dirty="0">
              <a:solidFill>
                <a:srgbClr val="6AF4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8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8670">
        <p:circle/>
      </p:transition>
    </mc:Choice>
    <mc:Fallback xmlns="">
      <p:transition xmlns:p14="http://schemas.microsoft.com/office/powerpoint/2010/main" spd="slow" advClick="0" advTm="18670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8" t="36706" r="9099" b="53630"/>
          <a:stretch/>
        </p:blipFill>
        <p:spPr>
          <a:xfrm>
            <a:off x="1" y="0"/>
            <a:ext cx="9144000" cy="88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27311" r="3112" b="15773"/>
          <a:stretch/>
        </p:blipFill>
        <p:spPr>
          <a:xfrm>
            <a:off x="1" y="889001"/>
            <a:ext cx="9144000" cy="4254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1467" y="492760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009136" y="4740086"/>
            <a:ext cx="2924175" cy="24622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1000" b="1" dirty="0" smtClean="0">
                <a:solidFill>
                  <a:srgbClr val="0000FF"/>
                </a:solidFill>
                <a:latin typeface="Calibri" charset="0"/>
                <a:cs typeface="+mn-cs"/>
              </a:rPr>
              <a:t>Menu subject to change without notice</a:t>
            </a:r>
            <a:r>
              <a:rPr lang="en-US" sz="1000" dirty="0" smtClean="0">
                <a:solidFill>
                  <a:srgbClr val="0000FF"/>
                </a:solidFill>
                <a:latin typeface="Calibri" charset="0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794">
        <p:wheel spokes="1"/>
      </p:transition>
    </mc:Choice>
    <mc:Fallback xmlns="">
      <p:transition xmlns:p14="http://schemas.microsoft.com/office/powerpoint/2010/main" spd="slow" advClick="0" advTm="40794">
        <p:wheel spokes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:|6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86774</TotalTime>
  <Words>174</Words>
  <Application>Microsoft Macintosh PowerPoint</Application>
  <PresentationFormat>On-screen Show (16:9)</PresentationFormat>
  <Paragraphs>40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Genesis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1544</cp:revision>
  <cp:lastPrinted>2012-11-12T18:02:51Z</cp:lastPrinted>
  <dcterms:created xsi:type="dcterms:W3CDTF">2012-10-22T15:52:33Z</dcterms:created>
  <dcterms:modified xsi:type="dcterms:W3CDTF">2013-09-27T16:33:11Z</dcterms:modified>
  <cp:category/>
</cp:coreProperties>
</file>