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502" r:id="rId1"/>
  </p:sldMasterIdLst>
  <p:notesMasterIdLst>
    <p:notesMasterId r:id="rId12"/>
  </p:notesMasterIdLst>
  <p:handoutMasterIdLst>
    <p:handoutMasterId r:id="rId13"/>
  </p:handoutMasterIdLst>
  <p:sldIdLst>
    <p:sldId id="479" r:id="rId2"/>
    <p:sldId id="542" r:id="rId3"/>
    <p:sldId id="439" r:id="rId4"/>
    <p:sldId id="548" r:id="rId5"/>
    <p:sldId id="539" r:id="rId6"/>
    <p:sldId id="544" r:id="rId7"/>
    <p:sldId id="537" r:id="rId8"/>
    <p:sldId id="541" r:id="rId9"/>
    <p:sldId id="547" r:id="rId10"/>
    <p:sldId id="518" r:id="rId11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kiosk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E"/>
    <a:srgbClr val="315A8D"/>
    <a:srgbClr val="C1E4EF"/>
    <a:srgbClr val="1B3666"/>
    <a:srgbClr val="922325"/>
    <a:srgbClr val="A82225"/>
    <a:srgbClr val="C41D24"/>
    <a:srgbClr val="45752F"/>
    <a:srgbClr val="E4BF2F"/>
    <a:srgbClr val="009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45" autoAdjust="0"/>
    <p:restoredTop sz="99224" autoAdjust="0"/>
  </p:normalViewPr>
  <p:slideViewPr>
    <p:cSldViewPr snapToGrid="0" snapToObjects="1">
      <p:cViewPr>
        <p:scale>
          <a:sx n="100" d="100"/>
          <a:sy n="100" d="100"/>
        </p:scale>
        <p:origin x="-2528" y="-2712"/>
      </p:cViewPr>
      <p:guideLst>
        <p:guide orient="horz" pos="3103"/>
        <p:guide pos="27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8" d="100"/>
          <a:sy n="168" d="100"/>
        </p:scale>
        <p:origin x="-188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C53DCE-FBFC-F342-AFA5-6F077C71EE7E}" type="datetime1">
              <a:rPr lang="en-US"/>
              <a:pPr>
                <a:defRPr/>
              </a:pPr>
              <a:t>10/3/14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83265F-31CD-944B-8C64-F736A64C9A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18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289EBD-AA38-A342-8F46-4C68F3AC6E62}" type="datetime1">
              <a:rPr lang="en-US"/>
              <a:pPr>
                <a:defRPr/>
              </a:pPr>
              <a:t>10/3/14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E94F65-F006-F345-BE36-FCD9F8C8FE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4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1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DF1C20-A47E-5C4A-8AA2-6FF145CB2CE8}" type="slidenum">
              <a:rPr lang="en-US" sz="1200"/>
              <a:pPr eaLnBrk="1" hangingPunct="1"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E0F4F6-397A-DB4F-9975-11C0B1C4990A}" type="slidenum">
              <a:rPr lang="en-US" sz="1200"/>
              <a:pPr eaLnBrk="1" hangingPunct="1"/>
              <a:t>10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71550"/>
            <a:ext cx="8228013" cy="1445419"/>
          </a:xfrm>
          <a:prstGeom prst="rect">
            <a:avLst/>
          </a:prstGeo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80982"/>
            <a:ext cx="8228013" cy="800100"/>
          </a:xfrm>
          <a:prstGeom prst="rect">
            <a:avLst/>
          </a:prstGeo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10/3/14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887A7B-5908-014F-8AAE-1F7362F76B68}" type="datetime1">
              <a:rPr lang="en-US" smtClean="0"/>
              <a:pPr>
                <a:defRPr/>
              </a:pPr>
              <a:t>10/3/14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DE6FA7-0733-CE4A-A70B-A4ED66C227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1"/>
            <a:ext cx="3509683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04788"/>
            <a:ext cx="3657600" cy="4389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6803"/>
            <a:ext cx="3509683" cy="2541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619CB2-AE81-5D49-BD41-4CCAE826C5B0}" type="datetime1">
              <a:rPr lang="en-US" smtClean="0"/>
              <a:pPr>
                <a:defRPr/>
              </a:pPr>
              <a:t>10/3/14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3E87A8-B380-BA47-8EA0-406CD7F68F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55B178-6897-C846-9FD7-FA8D0F21F626}" type="datetime1">
              <a:rPr lang="en-US" smtClean="0"/>
              <a:pPr>
                <a:defRPr/>
              </a:pPr>
              <a:t>10/3/14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64EA03-BD01-1343-9DE1-19421FBE56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857250"/>
            <a:ext cx="4267200" cy="32004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10/3/14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1943100"/>
            <a:ext cx="3505200" cy="26289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6" y="945357"/>
            <a:ext cx="1254125" cy="94059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6" y="571500"/>
            <a:ext cx="2092325" cy="156924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926292"/>
            <a:ext cx="8228013" cy="2601656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80160F-568D-024F-8335-8BD058FDF1FA}" type="datetime1">
              <a:rPr lang="en-US" smtClean="0"/>
              <a:pPr>
                <a:defRPr/>
              </a:pPr>
              <a:t>10/3/14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E950DD-CB45-0E45-A100-CB47277501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05979"/>
            <a:ext cx="1524000" cy="4388644"/>
          </a:xfrm>
          <a:prstGeom prst="rect">
            <a:avLst/>
          </a:prstGeo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2644"/>
            <a:ext cx="6019800" cy="4211732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FC90B1-2386-1D41-85B8-9347A4CBDACA}" type="datetime1">
              <a:rPr lang="en-US" smtClean="0"/>
              <a:pPr>
                <a:defRPr/>
              </a:pPr>
              <a:t>10/3/14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4CE5DB-8480-3D48-BBEA-756594F4CA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10/3/14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077571"/>
            <a:ext cx="7662864" cy="2450377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7A8030-0FD6-D246-9B42-DB45DC685505}" type="datetime1">
              <a:rPr lang="en-US" smtClean="0"/>
              <a:pPr>
                <a:defRPr/>
              </a:pPr>
              <a:t>10/3/14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87A894-7C5E-1340-A00F-FF4CD8D1F9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521"/>
            <a:ext cx="6400800" cy="1021556"/>
          </a:xfrm>
          <a:prstGeom prst="rect">
            <a:avLst/>
          </a:prstGeo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707272"/>
            <a:ext cx="5181601" cy="112514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10/3/14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4767263"/>
            <a:ext cx="1446213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A15492-5B9E-6F43-8E60-A4A9FD086FF3}" type="datetime1">
              <a:rPr lang="en-US" smtClean="0"/>
              <a:pPr>
                <a:defRPr/>
              </a:pPr>
              <a:t>10/3/14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7C364D-0116-D647-8F6F-5B1FB640FF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3C1875-5082-DB4F-A9B7-B8DACB88AD4E}" type="datetime1">
              <a:rPr lang="en-US" smtClean="0"/>
              <a:pPr>
                <a:defRPr/>
              </a:pPr>
              <a:t>10/3/14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D352A9-19AB-784E-A79E-208455803D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88356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10/3/14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3372802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10/3/14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10/3/14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9B24F7-4F80-BE4A-B8A0-C30B09B13516}" type="datetime1">
              <a:rPr lang="en-US" smtClean="0"/>
              <a:pPr>
                <a:defRPr/>
              </a:pPr>
              <a:t>10/3/14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371A92-273D-074E-8CC2-33EBC2DEBF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  <p:sldLayoutId id="2147485514" r:id="rId12"/>
    <p:sldLayoutId id="2147485515" r:id="rId13"/>
    <p:sldLayoutId id="2147485516" r:id="rId14"/>
    <p:sldLayoutId id="2147485517" r:id="rId15"/>
    <p:sldLayoutId id="2147485518" r:id="rId16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gif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eg"/><Relationship Id="rId5" Type="http://schemas.openxmlformats.org/officeDocument/2006/relationships/image" Target="../media/image23.pn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8" Type="http://schemas.openxmlformats.org/officeDocument/2006/relationships/image" Target="../media/image26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bg1"/>
            </a:gs>
            <a:gs pos="100000">
              <a:srgbClr val="FF66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842"/>
            <a:ext cx="9143999" cy="51613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558"/>
            <a:ext cx="9144000" cy="1102519"/>
          </a:xfrm>
          <a:noFill/>
          <a:ln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762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Rockwell"/>
                <a:ea typeface="+mj-ea"/>
                <a:cs typeface="Rockwell"/>
              </a:rPr>
              <a:t>This Week </a:t>
            </a:r>
            <a:r>
              <a:rPr lang="en-US" sz="4400" b="1" i="1" normalizeH="1" dirty="0" smtClean="0">
                <a:ln w="31550" cmpd="sng">
                  <a:solidFill>
                    <a:schemeClr val="tx1"/>
                  </a:soli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Rockwell"/>
                <a:ea typeface="+mj-ea"/>
                <a:cs typeface="Rockwell"/>
              </a:rPr>
              <a:t>@</a:t>
            </a:r>
            <a:r>
              <a:rPr lang="en-US" sz="66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Rockwell"/>
                <a:ea typeface="+mj-ea"/>
                <a:cs typeface="Rockwell"/>
              </a:rPr>
              <a:t> PPPL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"/>
          <a:stretch/>
        </p:blipFill>
        <p:spPr bwMode="auto">
          <a:xfrm>
            <a:off x="758249" y="1742899"/>
            <a:ext cx="7634817" cy="1524372"/>
          </a:xfrm>
          <a:prstGeom prst="rect">
            <a:avLst/>
          </a:prstGeom>
          <a:noFill/>
          <a:ln>
            <a:noFill/>
          </a:ln>
          <a:effectLst>
            <a:outerShdw blurRad="50800" dist="1143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3355" y="-23761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-36285" y="4551820"/>
            <a:ext cx="9144000" cy="673100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200" dirty="0" smtClean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Brought to you by </a:t>
            </a:r>
            <a:r>
              <a:rPr lang="en-US" sz="1200" dirty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the PPPL Office of Communications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-12700" y="4088107"/>
            <a:ext cx="9156700" cy="800100"/>
          </a:xfr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Verdana"/>
                <a:cs typeface="Verdana"/>
              </a:rPr>
              <a:t>October 6 - 10, 2014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outerShdw blurRad="53975" dist="25400" dir="2700000" sx="101000" sy="101000" algn="tl" rotWithShape="0">
                  <a:srgbClr val="000000"/>
                </a:outerShdw>
              </a:effectLst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6275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1558">
        <p:push dir="u"/>
      </p:transition>
    </mc:Choice>
    <mc:Fallback xmlns="">
      <p:transition xmlns:p14="http://schemas.microsoft.com/office/powerpoint/2010/main" spd="slow" advClick="0" advTm="21558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fe@PPPL.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900" y="0"/>
            <a:ext cx="5143500" cy="5143500"/>
          </a:xfrm>
          <a:prstGeom prst="rect">
            <a:avLst/>
          </a:prstGeom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2830" y="0"/>
            <a:ext cx="920683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1752">
        <p14:wheelReverse spokes="1"/>
      </p:transition>
    </mc:Choice>
    <mc:Fallback xmlns="">
      <p:transition xmlns:p14="http://schemas.microsoft.com/office/powerpoint/2010/main" spd="slow" advClick="0" advTm="31752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1599" y="-19050"/>
            <a:ext cx="9647197" cy="5181599"/>
          </a:xfrm>
          <a:prstGeom prst="rect">
            <a:avLst/>
          </a:prstGeom>
          <a:effectLst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251599" y="3526705"/>
            <a:ext cx="9647198" cy="1632755"/>
          </a:xfrm>
          <a:prstGeom prst="rect">
            <a:avLst/>
          </a:prstGeom>
          <a:solidFill>
            <a:schemeClr val="bg1"/>
          </a:solidFill>
          <a:ln w="28575" cmpd="sng">
            <a:noFill/>
            <a:miter lim="800000"/>
            <a:headEnd/>
            <a:tailEnd/>
          </a:ln>
          <a:effectLst/>
        </p:spPr>
        <p:txBody>
          <a:bodyPr wrap="square" lIns="0" tIns="0" rIns="0" bIns="877824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3200" dirty="0">
                <a:solidFill>
                  <a:srgbClr val="3366FF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Plasma Mediated Effects on Biological Cells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latin typeface="Arial Black"/>
                <a:ea typeface="ＭＳ Ｐゴシック" pitchFamily="1" charset="-128"/>
                <a:cs typeface="Arial Black"/>
              </a:rPr>
              <a:t>Mounir</a:t>
            </a:r>
            <a:r>
              <a:rPr lang="en-US" sz="1400" dirty="0">
                <a:latin typeface="Arial Black"/>
                <a:ea typeface="ＭＳ Ｐゴシック" pitchFamily="1" charset="-128"/>
                <a:cs typeface="Arial Black"/>
              </a:rPr>
              <a:t> </a:t>
            </a:r>
            <a:r>
              <a:rPr lang="en-US" sz="1400" dirty="0" err="1" smtClean="0">
                <a:latin typeface="Arial Black"/>
                <a:ea typeface="ＭＳ Ｐゴシック" pitchFamily="1" charset="-128"/>
                <a:cs typeface="Arial Black"/>
              </a:rPr>
              <a:t>Laroussi</a:t>
            </a:r>
            <a:r>
              <a:rPr lang="en-US" sz="1400" dirty="0" smtClean="0">
                <a:latin typeface="Arial Black"/>
                <a:ea typeface="ＭＳ Ｐゴシック" pitchFamily="1" charset="-128"/>
                <a:cs typeface="Arial Black"/>
              </a:rPr>
              <a:t> –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 Black"/>
                <a:ea typeface="ＭＳ Ｐゴシック" pitchFamily="1" charset="-128"/>
                <a:cs typeface="Arial Black"/>
              </a:rPr>
              <a:t>Old Dominion 	University</a:t>
            </a:r>
            <a:endParaRPr lang="en-US" sz="1400" dirty="0" smtClean="0">
              <a:solidFill>
                <a:schemeClr val="bg1">
                  <a:lumMod val="65000"/>
                </a:schemeClr>
              </a:solidFill>
              <a:latin typeface="Arial Black"/>
              <a:ea typeface="ＭＳ Ｐゴシック" pitchFamily="1" charset="-128"/>
              <a:cs typeface="Arial Black"/>
            </a:endParaRPr>
          </a:p>
        </p:txBody>
      </p:sp>
      <p:pic>
        <p:nvPicPr>
          <p:cNvPr id="3" name="Picture 2" descr="Colloquium.a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47" y="46557"/>
            <a:ext cx="7329706" cy="1208594"/>
          </a:xfrm>
          <a:prstGeom prst="rect">
            <a:avLst/>
          </a:prstGeom>
          <a:effectLst>
            <a:glow rad="381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-251599" y="4379265"/>
            <a:ext cx="9647197" cy="78483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bIns="91440">
            <a:spAutoFit/>
          </a:bodyPr>
          <a:lstStyle/>
          <a:p>
            <a:pPr algn="ctr">
              <a:defRPr/>
            </a:pPr>
            <a:r>
              <a:rPr lang="en-US" sz="2800" b="1" kern="500" spc="-100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/>
                <a:cs typeface="Arial Black"/>
              </a:rPr>
              <a:t>WEDNESDAY, OCTOBER 8</a:t>
            </a:r>
            <a:endParaRPr lang="en-US" sz="2800" b="1" kern="500" spc="-10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latin typeface="Arial Black"/>
              <a:cs typeface="Arial Black"/>
            </a:endParaRPr>
          </a:p>
          <a:p>
            <a:pPr algn="ctr">
              <a:defRPr/>
            </a:pPr>
            <a:r>
              <a:rPr lang="en-US" sz="1400" b="1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Black"/>
                <a:cs typeface="Arial Black"/>
              </a:rPr>
              <a:t>4:15 p.m. </a:t>
            </a:r>
            <a:r>
              <a:rPr lang="en-US" sz="1400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Black"/>
                <a:cs typeface="Arial Black"/>
              </a:rPr>
              <a:t>• </a:t>
            </a:r>
            <a:r>
              <a:rPr lang="en-US" sz="1400" b="1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Black"/>
                <a:cs typeface="Arial Black"/>
              </a:rPr>
              <a:t>M.B.G. Auditorium</a:t>
            </a:r>
            <a:endParaRPr lang="en-US" sz="1400" b="1" dirty="0">
              <a:ln w="3175">
                <a:noFill/>
              </a:ln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04360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9129">
        <p:push dir="u"/>
      </p:transition>
    </mc:Choice>
    <mc:Fallback xmlns="">
      <p:transition xmlns:p14="http://schemas.microsoft.com/office/powerpoint/2010/main" spd="slow" advClick="0" advTm="19129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4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3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615553"/>
          </a:xfrm>
          <a:prstGeom prst="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UPCOMING EVENTS</a:t>
            </a:r>
            <a:endParaRPr lang="en-US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pic>
        <p:nvPicPr>
          <p:cNvPr id="11" name="Picture 10" descr="PPPL-LOGO-FNL-158-Y-GRADIENT-KW-LMC_TRANSPARENT.png"/>
          <p:cNvPicPr>
            <a:picLocks noChangeAspect="1"/>
          </p:cNvPicPr>
          <p:nvPr/>
        </p:nvPicPr>
        <p:blipFill rotWithShape="1">
          <a:blip r:embed="rId4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9017" y="2969673"/>
            <a:ext cx="2112433" cy="21336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000" y="793750"/>
            <a:ext cx="2794000" cy="3327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3399" y="2385347"/>
            <a:ext cx="8375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b="1" spc="40" dirty="0">
                <a:solidFill>
                  <a:srgbClr val="1466C5"/>
                </a:solidFill>
                <a:latin typeface="Arial"/>
                <a:cs typeface="Arial"/>
              </a:rPr>
              <a:t>Wednesday, October 15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1"/>
            <a:r>
              <a:rPr lang="en-US" sz="2200" b="1" baseline="30000" dirty="0" smtClean="0">
                <a:latin typeface="Bookman Old Style"/>
              </a:rPr>
              <a:t>	</a:t>
            </a:r>
            <a:r>
              <a:rPr lang="en-US" sz="1500" b="1" dirty="0">
                <a:latin typeface="Bookman Old Style"/>
              </a:rPr>
              <a:t>PPPL COLLOQUIUM - Large Scale Superconducting </a:t>
            </a:r>
            <a:r>
              <a:rPr lang="en-US" sz="1500" b="1" dirty="0" smtClean="0">
                <a:latin typeface="Bookman Old Style"/>
              </a:rPr>
              <a:t>Magnets</a:t>
            </a:r>
            <a:endParaRPr lang="en-US" sz="1400" b="1" dirty="0">
              <a:solidFill>
                <a:srgbClr val="000000"/>
              </a:solidFill>
              <a:latin typeface="Gotham-Book"/>
              <a:cs typeface="Gotham-Boo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399" y="3181175"/>
            <a:ext cx="8375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b="1" spc="40" dirty="0" smtClean="0">
                <a:solidFill>
                  <a:srgbClr val="1466C5"/>
                </a:solidFill>
                <a:latin typeface="Arial"/>
                <a:cs typeface="Arial"/>
              </a:rPr>
              <a:t>Mon. – Fri., October 27 – 31</a:t>
            </a:r>
            <a:endParaRPr lang="en-US" sz="1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1"/>
            <a:r>
              <a:rPr lang="en-US" sz="2200" b="1" baseline="30000" dirty="0">
                <a:latin typeface="Bookman Old Style"/>
              </a:rPr>
              <a:t>	</a:t>
            </a:r>
            <a:r>
              <a:rPr lang="en-US" sz="1500" b="1" dirty="0">
                <a:latin typeface="Bookman Old Style"/>
              </a:rPr>
              <a:t>56th Annual Meeting of the APS Division of Plasma </a:t>
            </a:r>
            <a:r>
              <a:rPr lang="en-US" sz="1500" b="1" dirty="0" smtClean="0">
                <a:latin typeface="Bookman Old Style"/>
              </a:rPr>
              <a:t>Physics </a:t>
            </a:r>
            <a:r>
              <a:rPr lang="en-US" sz="1500" b="1" dirty="0" smtClean="0">
                <a:latin typeface="Bookman Old Style"/>
                <a:cs typeface="Bookman Old Style"/>
              </a:rPr>
              <a:t>– </a:t>
            </a:r>
            <a:r>
              <a:rPr lang="en-US" sz="1400" b="1" dirty="0" smtClean="0">
                <a:solidFill>
                  <a:srgbClr val="000000"/>
                </a:solidFill>
                <a:latin typeface="Gotham-Book"/>
                <a:cs typeface="Gotham-Book"/>
              </a:rPr>
              <a:t>New Orleans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399" y="820078"/>
            <a:ext cx="8375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b="1" spc="40" dirty="0">
                <a:solidFill>
                  <a:srgbClr val="1466C5"/>
                </a:solidFill>
                <a:latin typeface="Arial"/>
                <a:cs typeface="Arial"/>
              </a:rPr>
              <a:t>Wednesday, October </a:t>
            </a:r>
            <a:r>
              <a:rPr lang="en-US" b="1" spc="40" dirty="0" smtClean="0">
                <a:solidFill>
                  <a:srgbClr val="1466C5"/>
                </a:solidFill>
                <a:latin typeface="Arial"/>
                <a:cs typeface="Arial"/>
              </a:rPr>
              <a:t>8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1"/>
            <a:r>
              <a:rPr lang="en-US" sz="2200" b="1" baseline="30000" dirty="0" smtClean="0">
                <a:latin typeface="Bookman Old Style"/>
              </a:rPr>
              <a:t>	</a:t>
            </a:r>
            <a:r>
              <a:rPr lang="en-US" sz="1500" b="1" dirty="0">
                <a:latin typeface="Bookman Old Style"/>
              </a:rPr>
              <a:t>PPPL COLLOQUIUM - Plasma Mediated Effects on Biological Cells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399" y="1589519"/>
            <a:ext cx="8375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b="1" spc="40" dirty="0">
                <a:solidFill>
                  <a:srgbClr val="1466C5"/>
                </a:solidFill>
                <a:latin typeface="Arial"/>
                <a:cs typeface="Arial"/>
              </a:rPr>
              <a:t>Wednesday, October </a:t>
            </a:r>
            <a:r>
              <a:rPr lang="en-US" b="1" spc="40" dirty="0" smtClean="0">
                <a:solidFill>
                  <a:srgbClr val="1466C5"/>
                </a:solidFill>
                <a:latin typeface="Arial"/>
                <a:cs typeface="Arial"/>
              </a:rPr>
              <a:t>15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1"/>
            <a:r>
              <a:rPr lang="en-US" sz="2200" b="1" baseline="30000" dirty="0" smtClean="0">
                <a:latin typeface="Bookman Old Style"/>
              </a:rPr>
              <a:t>	</a:t>
            </a:r>
            <a:r>
              <a:rPr lang="en-US" sz="1500" b="1" dirty="0" smtClean="0">
                <a:latin typeface="Bookman Old Style"/>
              </a:rPr>
              <a:t>PPPL GROUP PHOTO SHOOT – 11 a.m. – Meet in Lobby at 10:50 a.m.</a:t>
            </a:r>
            <a:endParaRPr lang="en-US" sz="1400" b="1" dirty="0">
              <a:solidFill>
                <a:srgbClr val="000000"/>
              </a:solidFill>
              <a:latin typeface="Gotham-Book"/>
              <a:cs typeface="Gotham-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399" y="3938871"/>
            <a:ext cx="8375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b="1" spc="40" dirty="0" smtClean="0">
                <a:solidFill>
                  <a:srgbClr val="1466C5"/>
                </a:solidFill>
                <a:latin typeface="Arial"/>
                <a:cs typeface="Arial"/>
              </a:rPr>
              <a:t>Wednesday, November 19</a:t>
            </a:r>
            <a:endParaRPr lang="en-US" sz="1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1"/>
            <a:r>
              <a:rPr lang="en-US" sz="2200" b="1" baseline="30000" dirty="0">
                <a:latin typeface="Bookman Old Style"/>
              </a:rPr>
              <a:t>	</a:t>
            </a:r>
            <a:r>
              <a:rPr lang="en-US" sz="1500" b="1" dirty="0">
                <a:latin typeface="Bookman Old Style"/>
              </a:rPr>
              <a:t>PPPL COLLOQUIUM - Antibiotic Resistance</a:t>
            </a:r>
            <a:r>
              <a:rPr lang="en-US" sz="1500" b="1" dirty="0" smtClean="0">
                <a:latin typeface="Bookman Old Style"/>
              </a:rPr>
              <a:t>: A </a:t>
            </a:r>
            <a:r>
              <a:rPr lang="en-US" sz="1500" b="1" dirty="0">
                <a:latin typeface="Bookman Old Style"/>
              </a:rPr>
              <a:t>Global </a:t>
            </a:r>
            <a:r>
              <a:rPr lang="en-US" sz="1500" b="1" dirty="0" smtClean="0">
                <a:latin typeface="Bookman Old Style"/>
              </a:rPr>
              <a:t>Challenge</a:t>
            </a:r>
            <a:endParaRPr lang="en-US" sz="1500" b="1" dirty="0">
              <a:latin typeface="Bookman Old Style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108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6751">
        <p:split orient="vert"/>
      </p:transition>
    </mc:Choice>
    <mc:Fallback xmlns="">
      <p:transition xmlns:p14="http://schemas.microsoft.com/office/powerpoint/2010/main" spd="slow" advClick="0" advTm="36751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9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5" grpId="0" build="p"/>
      <p:bldP spid="17" grpId="0" build="p"/>
      <p:bldP spid="18" grpId="0" build="p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1598" y="-19050"/>
            <a:ext cx="9647195" cy="5181599"/>
          </a:xfrm>
          <a:prstGeom prst="rect">
            <a:avLst/>
          </a:prstGeom>
          <a:effectLst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251599" y="3557483"/>
            <a:ext cx="9647198" cy="1571199"/>
          </a:xfrm>
          <a:prstGeom prst="rect">
            <a:avLst/>
          </a:prstGeom>
          <a:solidFill>
            <a:schemeClr val="bg1"/>
          </a:solidFill>
          <a:ln w="28575" cmpd="sng">
            <a:noFill/>
            <a:miter lim="800000"/>
            <a:headEnd/>
            <a:tailEnd/>
          </a:ln>
          <a:effectLst/>
        </p:spPr>
        <p:txBody>
          <a:bodyPr wrap="square" lIns="0" tIns="0" rIns="0" bIns="877824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Large Scale Superconducting Magnets for a Variety of Applications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 Black"/>
                <a:ea typeface="ＭＳ Ｐゴシック" pitchFamily="1" charset="-128"/>
                <a:cs typeface="Arial Black"/>
              </a:rPr>
              <a:t>Joseph </a:t>
            </a:r>
            <a:r>
              <a:rPr lang="en-US" sz="1400" dirty="0" err="1" smtClean="0">
                <a:latin typeface="Arial Black"/>
                <a:ea typeface="ＭＳ Ｐゴシック" pitchFamily="1" charset="-128"/>
                <a:cs typeface="Arial Black"/>
              </a:rPr>
              <a:t>Minervini</a:t>
            </a:r>
            <a:r>
              <a:rPr lang="en-US" sz="1400" dirty="0" smtClean="0">
                <a:latin typeface="Arial Black"/>
                <a:ea typeface="ＭＳ Ｐゴシック" pitchFamily="1" charset="-128"/>
                <a:cs typeface="Arial Black"/>
              </a:rPr>
              <a:t> –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 Black"/>
                <a:ea typeface="ＭＳ Ｐゴシック" pitchFamily="1" charset="-128"/>
                <a:cs typeface="Arial Black"/>
              </a:rPr>
              <a:t>Massachusetts Institute of Technology</a:t>
            </a:r>
            <a:endParaRPr lang="en-US" sz="1400" dirty="0" smtClean="0">
              <a:solidFill>
                <a:schemeClr val="bg1">
                  <a:lumMod val="65000"/>
                </a:schemeClr>
              </a:solidFill>
              <a:latin typeface="Arial Black"/>
              <a:ea typeface="ＭＳ Ｐゴシック" pitchFamily="1" charset="-128"/>
              <a:cs typeface="Arial Black"/>
            </a:endParaRPr>
          </a:p>
        </p:txBody>
      </p:sp>
      <p:pic>
        <p:nvPicPr>
          <p:cNvPr id="3" name="Picture 2" descr="Colloquium.a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47" y="46557"/>
            <a:ext cx="7329706" cy="1208594"/>
          </a:xfrm>
          <a:prstGeom prst="rect">
            <a:avLst/>
          </a:prstGeom>
          <a:effectLst>
            <a:glow rad="381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-251599" y="4379265"/>
            <a:ext cx="9647197" cy="78483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bIns="91440">
            <a:spAutoFit/>
          </a:bodyPr>
          <a:lstStyle/>
          <a:p>
            <a:pPr algn="ctr">
              <a:defRPr/>
            </a:pPr>
            <a:r>
              <a:rPr lang="en-US" sz="2800" b="1" kern="500" spc="-100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/>
                <a:cs typeface="Arial Black"/>
              </a:rPr>
              <a:t>WEDNESDAY, OCTOBER 15</a:t>
            </a:r>
            <a:endParaRPr lang="en-US" sz="2800" b="1" kern="500" spc="-10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latin typeface="Arial Black"/>
              <a:cs typeface="Arial Black"/>
            </a:endParaRPr>
          </a:p>
          <a:p>
            <a:pPr algn="ctr">
              <a:defRPr/>
            </a:pPr>
            <a:r>
              <a:rPr lang="en-US" sz="1400" b="1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Black"/>
                <a:cs typeface="Arial Black"/>
              </a:rPr>
              <a:t>4:15 p.m. </a:t>
            </a:r>
            <a:r>
              <a:rPr lang="en-US" sz="1400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Black"/>
                <a:cs typeface="Arial Black"/>
              </a:rPr>
              <a:t>• </a:t>
            </a:r>
            <a:r>
              <a:rPr lang="en-US" sz="1400" b="1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Black"/>
                <a:cs typeface="Arial Black"/>
              </a:rPr>
              <a:t>M.B.G. Auditorium</a:t>
            </a:r>
            <a:endParaRPr lang="en-US" sz="1400" b="1" dirty="0">
              <a:ln w="3175">
                <a:noFill/>
              </a:ln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6405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9769">
        <p:push dir="u"/>
      </p:transition>
    </mc:Choice>
    <mc:Fallback xmlns="">
      <p:transition xmlns:p14="http://schemas.microsoft.com/office/powerpoint/2010/main" spd="slow" advClick="0" advTm="19769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4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99"/>
            <a:ext cx="9144000" cy="5145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66" y="0"/>
            <a:ext cx="9153666" cy="51450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050"/>
            <a:ext cx="9117823" cy="51450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843" y="-19050"/>
            <a:ext cx="9153666" cy="51450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775767"/>
            <a:ext cx="914400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45720" bIns="45720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Technology Transfer Meeting at PPPL</a:t>
            </a:r>
            <a:endParaRPr lang="en-US" sz="1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26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6129">
        <p:checker/>
      </p:transition>
    </mc:Choice>
    <mc:Fallback xmlns="">
      <p:transition xmlns:p14="http://schemas.microsoft.com/office/powerpoint/2010/main" spd="slow" advClick="0" advTm="56129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2533" y="838200"/>
            <a:ext cx="84243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Please fill out the Diversity &amp; Inclusion Survey</a:t>
            </a:r>
            <a:r>
              <a:rPr lang="en-US" sz="2800" b="1" dirty="0" smtClean="0">
                <a:solidFill>
                  <a:srgbClr val="FFFF00"/>
                </a:solidFill>
              </a:rPr>
              <a:t>!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survey </a:t>
            </a:r>
            <a:r>
              <a:rPr lang="en-US" dirty="0" smtClean="0">
                <a:solidFill>
                  <a:srgbClr val="FFFFFF"/>
                </a:solidFill>
              </a:rPr>
              <a:t>at </a:t>
            </a:r>
            <a:r>
              <a:rPr lang="en-US" b="1" dirty="0">
                <a:solidFill>
                  <a:srgbClr val="FFFFFF"/>
                </a:solidFill>
              </a:rPr>
              <a:t>https://www.surveymonkey.com/s/</a:t>
            </a:r>
            <a:r>
              <a:rPr lang="en-US" b="1" dirty="0" smtClean="0">
                <a:solidFill>
                  <a:srgbClr val="FFFFFF"/>
                </a:solidFill>
              </a:rPr>
              <a:t>KJRT9TJ </a:t>
            </a:r>
            <a:r>
              <a:rPr lang="en-US" dirty="0" smtClean="0">
                <a:solidFill>
                  <a:schemeClr val="bg1"/>
                </a:solidFill>
              </a:rPr>
              <a:t>will </a:t>
            </a:r>
            <a:r>
              <a:rPr lang="en-US" dirty="0">
                <a:solidFill>
                  <a:schemeClr val="bg1"/>
                </a:solidFill>
              </a:rPr>
              <a:t>take just five to </a:t>
            </a:r>
            <a:r>
              <a:rPr lang="en-US" dirty="0" smtClean="0">
                <a:solidFill>
                  <a:schemeClr val="bg1"/>
                </a:solidFill>
              </a:rPr>
              <a:t>10 </a:t>
            </a:r>
            <a:r>
              <a:rPr lang="en-US" dirty="0">
                <a:solidFill>
                  <a:schemeClr val="bg1"/>
                </a:solidFill>
              </a:rPr>
              <a:t>minutes and will help the group learn more </a:t>
            </a:r>
            <a:r>
              <a:rPr lang="en-US" dirty="0" smtClean="0">
                <a:solidFill>
                  <a:schemeClr val="bg1"/>
                </a:solidFill>
              </a:rPr>
              <a:t>about </a:t>
            </a:r>
            <a:r>
              <a:rPr lang="en-US" dirty="0">
                <a:solidFill>
                  <a:schemeClr val="bg1"/>
                </a:solidFill>
              </a:rPr>
              <a:t>diversity at </a:t>
            </a:r>
            <a:r>
              <a:rPr lang="en-US" dirty="0" smtClean="0">
                <a:solidFill>
                  <a:schemeClr val="bg1"/>
                </a:solidFill>
              </a:rPr>
              <a:t>PPPL and </a:t>
            </a:r>
            <a:r>
              <a:rPr lang="en-US" dirty="0">
                <a:solidFill>
                  <a:schemeClr val="bg1"/>
                </a:solidFill>
              </a:rPr>
              <a:t>the work environment in general. The Diversity &amp; Inclusion </a:t>
            </a:r>
            <a:r>
              <a:rPr lang="en-US" dirty="0" smtClean="0">
                <a:solidFill>
                  <a:schemeClr val="bg1"/>
                </a:solidFill>
              </a:rPr>
              <a:t>Group </a:t>
            </a:r>
            <a:r>
              <a:rPr lang="en-US" dirty="0">
                <a:solidFill>
                  <a:schemeClr val="bg1"/>
                </a:solidFill>
              </a:rPr>
              <a:t>will use the survey to develop a strategic plan in this area.</a:t>
            </a:r>
          </a:p>
        </p:txBody>
      </p:sp>
    </p:spTree>
    <p:extLst>
      <p:ext uri="{BB962C8B-B14F-4D97-AF65-F5344CB8AC3E}">
        <p14:creationId xmlns:p14="http://schemas.microsoft.com/office/powerpoint/2010/main" val="400615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6186">
        <p14:reveal/>
      </p:transition>
    </mc:Choice>
    <mc:Fallback xmlns="">
      <p:transition xmlns:p14="http://schemas.microsoft.com/office/powerpoint/2010/main" spd="slow" advClick="0" advTm="16186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stract-orange-flowers-ppt-backgrounds-powerpoint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187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PPPL.LOGO.BLACK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455" y="122766"/>
            <a:ext cx="2851150" cy="963147"/>
          </a:xfrm>
          <a:prstGeom prst="rect">
            <a:avLst/>
          </a:prstGeom>
          <a:effectLst>
            <a:glow rad="127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013200" y="-241300"/>
            <a:ext cx="497840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trivia</a:t>
            </a:r>
            <a:endParaRPr lang="en-US" sz="9600" dirty="0"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8234" y="1223809"/>
            <a:ext cx="507576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venir Black"/>
                <a:cs typeface="Avenir Black"/>
              </a:rPr>
              <a:t>Who does Mike Gonzalez usually impersonate in the annual PPPL Holiday Skit?</a:t>
            </a:r>
            <a:endParaRPr lang="en-US" b="1" dirty="0">
              <a:latin typeface="Avenir Black"/>
              <a:cs typeface="Avenir Blac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23269" y="3609453"/>
            <a:ext cx="4436530" cy="477054"/>
          </a:xfrm>
          <a:prstGeom prst="rect">
            <a:avLst/>
          </a:prstGeo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FFFF"/>
                </a:solidFill>
                <a:latin typeface="Arial"/>
                <a:cs typeface="Arial"/>
              </a:rPr>
              <a:t>c) Stewart </a:t>
            </a:r>
            <a:r>
              <a:rPr lang="en-US" sz="2500" b="1" dirty="0" err="1" smtClean="0">
                <a:solidFill>
                  <a:srgbClr val="FFFFFF"/>
                </a:solidFill>
                <a:latin typeface="Arial"/>
                <a:cs typeface="Arial"/>
              </a:rPr>
              <a:t>Prager</a:t>
            </a:r>
            <a:endParaRPr lang="en-US" sz="25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3269" y="4188823"/>
            <a:ext cx="4436530" cy="477054"/>
          </a:xfrm>
          <a:prstGeom prst="rect">
            <a:avLst/>
          </a:prstGeo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FFFF"/>
                </a:solidFill>
                <a:latin typeface="Arial"/>
                <a:cs typeface="Arial"/>
              </a:rPr>
              <a:t>d) Mike </a:t>
            </a:r>
            <a:r>
              <a:rPr lang="en-US" sz="2500" b="1" dirty="0" err="1" smtClean="0">
                <a:solidFill>
                  <a:srgbClr val="FFFFFF"/>
                </a:solidFill>
                <a:latin typeface="Arial"/>
                <a:cs typeface="Arial"/>
              </a:rPr>
              <a:t>Zarnstorff</a:t>
            </a:r>
            <a:endParaRPr lang="en-US" sz="25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23269" y="2405025"/>
            <a:ext cx="4436531" cy="477054"/>
          </a:xfrm>
          <a:prstGeom prst="rect">
            <a:avLst/>
          </a:prstGeo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FFFF"/>
                </a:solidFill>
                <a:latin typeface="Arial"/>
                <a:cs typeface="Arial"/>
              </a:rPr>
              <a:t>a) Adam Cohen</a:t>
            </a:r>
            <a:endParaRPr lang="en-US" sz="25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23270" y="3008338"/>
            <a:ext cx="4436529" cy="477054"/>
          </a:xfrm>
          <a:prstGeom prst="rect">
            <a:avLst/>
          </a:prstGeo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FFFF"/>
                </a:solidFill>
                <a:latin typeface="Arial"/>
                <a:cs typeface="Arial"/>
              </a:rPr>
              <a:t>b) Mike Williams</a:t>
            </a:r>
            <a:endParaRPr lang="en-US" sz="25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116" y="1399428"/>
            <a:ext cx="2633134" cy="3498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116" y="1399428"/>
            <a:ext cx="2675384" cy="34869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116" y="1399428"/>
            <a:ext cx="2633134" cy="3498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116" y="1399428"/>
            <a:ext cx="2666494" cy="34869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19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976">
        <p:wheel spokes="1"/>
      </p:transition>
    </mc:Choice>
    <mc:Fallback xmlns="">
      <p:transition xmlns:p14="http://schemas.microsoft.com/office/powerpoint/2010/main" spd="slow" advClick="0" advTm="50976">
        <p:wheel spokes="1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3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000"/>
                            </p:stCondLst>
                            <p:childTnLst>
                              <p:par>
                                <p:cTn id="49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000"/>
                            </p:stCondLst>
                            <p:childTnLst>
                              <p:par>
                                <p:cTn id="54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000"/>
                            </p:stCondLst>
                            <p:childTnLst>
                              <p:par>
                                <p:cTn id="59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000"/>
                            </p:stCondLst>
                            <p:childTnLst>
                              <p:par>
                                <p:cTn id="71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0D00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468"/>
            <a:ext cx="9144000" cy="5165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3025"/>
            <a:ext cx="9144000" cy="381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3200" y="4854773"/>
            <a:ext cx="7988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Please call the OMO at 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extension 3200 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to make an 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appointment.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1" name="Picture 10" descr="flu-shot-cartoon copy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8600" y="2825751"/>
            <a:ext cx="1476451" cy="1550894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508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9250">
        <p:push dir="u"/>
      </p:transition>
    </mc:Choice>
    <mc:Fallback xmlns="">
      <p:transition xmlns:p14="http://schemas.microsoft.com/office/powerpoint/2010/main" spd="slow" advClick="0" advTm="19250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386" y="0"/>
            <a:ext cx="7523226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37400" y="119100"/>
            <a:ext cx="1905000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45720" bIns="45720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Nature at PPPL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Photos by Elle </a:t>
            </a:r>
            <a:r>
              <a:rPr lang="en-US" sz="1200" dirty="0" err="1" smtClean="0">
                <a:solidFill>
                  <a:schemeClr val="bg1"/>
                </a:solidFill>
              </a:rPr>
              <a:t>Starkman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4013"/>
      </p:ext>
    </p:extLst>
  </p:cSld>
  <p:clrMapOvr>
    <a:masterClrMapping/>
  </p:clrMapOvr>
  <p:transition xmlns:p14="http://schemas.microsoft.com/office/powerpoint/2010/main" spd="slow" advClick="0" advTm="33609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6|8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170855</TotalTime>
  <Words>220</Words>
  <Application>Microsoft Macintosh PowerPoint</Application>
  <PresentationFormat>On-screen Show (16:9)</PresentationFormat>
  <Paragraphs>37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Genesis</vt:lpstr>
      <vt:lpstr>This Week @ PPPL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Princeton Plasma Physics Lab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 @ PPPL</dc:title>
  <dc:subject/>
  <dc:creator>Gregory J. Czechowicz</dc:creator>
  <cp:keywords/>
  <dc:description/>
  <cp:lastModifiedBy>Gregory J. Czechowicz</cp:lastModifiedBy>
  <cp:revision>2505</cp:revision>
  <cp:lastPrinted>2012-11-12T18:02:51Z</cp:lastPrinted>
  <dcterms:created xsi:type="dcterms:W3CDTF">2012-10-22T15:52:33Z</dcterms:created>
  <dcterms:modified xsi:type="dcterms:W3CDTF">2014-10-03T18:27:11Z</dcterms:modified>
  <cp:category/>
</cp:coreProperties>
</file>