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02" r:id="rId1"/>
  </p:sldMasterIdLst>
  <p:notesMasterIdLst>
    <p:notesMasterId r:id="rId14"/>
  </p:notesMasterIdLst>
  <p:handoutMasterIdLst>
    <p:handoutMasterId r:id="rId15"/>
  </p:handoutMasterIdLst>
  <p:sldIdLst>
    <p:sldId id="479" r:id="rId2"/>
    <p:sldId id="439" r:id="rId3"/>
    <p:sldId id="554" r:id="rId4"/>
    <p:sldId id="549" r:id="rId5"/>
    <p:sldId id="550" r:id="rId6"/>
    <p:sldId id="551" r:id="rId7"/>
    <p:sldId id="553" r:id="rId8"/>
    <p:sldId id="539" r:id="rId9"/>
    <p:sldId id="552" r:id="rId10"/>
    <p:sldId id="555" r:id="rId11"/>
    <p:sldId id="537" r:id="rId12"/>
    <p:sldId id="518" r:id="rId1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E6025"/>
    <a:srgbClr val="FFFFFE"/>
    <a:srgbClr val="315A8D"/>
    <a:srgbClr val="C1E4EF"/>
    <a:srgbClr val="1B3666"/>
    <a:srgbClr val="922325"/>
    <a:srgbClr val="A82225"/>
    <a:srgbClr val="C41D24"/>
    <a:srgbClr val="45752F"/>
    <a:srgbClr val="E4B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45" autoAdjust="0"/>
    <p:restoredTop sz="99224" autoAdjust="0"/>
  </p:normalViewPr>
  <p:slideViewPr>
    <p:cSldViewPr snapToGrid="0" snapToObjects="1">
      <p:cViewPr>
        <p:scale>
          <a:sx n="75" d="100"/>
          <a:sy n="75" d="100"/>
        </p:scale>
        <p:origin x="-3248" y="-3096"/>
      </p:cViewPr>
      <p:guideLst>
        <p:guide orient="horz" pos="3103"/>
        <p:guide pos="27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8" d="100"/>
          <a:sy n="168" d="100"/>
        </p:scale>
        <p:origin x="-188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10/17/14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10/17/14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12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  <a:prstGeom prst="rect">
            <a:avLst/>
          </a:prstGeo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10/17/14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10/17/14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10/17/14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10/17/14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10/17/14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10/17/14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10/17/14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10/17/14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10/17/14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10/17/14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10/17/14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10/17/14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10/17/14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10/17/14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10/17/14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10/17/14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  <p:sldLayoutId id="2147485506" r:id="rId4"/>
    <p:sldLayoutId id="2147485507" r:id="rId5"/>
    <p:sldLayoutId id="2147485508" r:id="rId6"/>
    <p:sldLayoutId id="2147485509" r:id="rId7"/>
    <p:sldLayoutId id="2147485510" r:id="rId8"/>
    <p:sldLayoutId id="2147485511" r:id="rId9"/>
    <p:sldLayoutId id="2147485512" r:id="rId10"/>
    <p:sldLayoutId id="2147485513" r:id="rId11"/>
    <p:sldLayoutId id="2147485514" r:id="rId12"/>
    <p:sldLayoutId id="2147485515" r:id="rId13"/>
    <p:sldLayoutId id="2147485516" r:id="rId14"/>
    <p:sldLayoutId id="2147485517" r:id="rId15"/>
    <p:sldLayoutId id="2147485518" r:id="rId16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6" Type="http://schemas.openxmlformats.org/officeDocument/2006/relationships/image" Target="../media/image37.jpeg"/><Relationship Id="rId7" Type="http://schemas.openxmlformats.org/officeDocument/2006/relationships/image" Target="../media/image38.gi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gif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8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chemeClr val="bg1"/>
            </a:gs>
            <a:gs pos="100000">
              <a:srgbClr val="FF66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558"/>
            <a:ext cx="9144000" cy="1102519"/>
          </a:xfrm>
          <a:noFill/>
          <a:ln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762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31550" cmpd="sng">
                  <a:solidFill>
                    <a:schemeClr val="tx1"/>
                  </a:soli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ckwell"/>
                <a:ea typeface="+mj-ea"/>
                <a:cs typeface="Rockwell"/>
              </a:rPr>
              <a:t>This Week </a:t>
            </a:r>
            <a:r>
              <a:rPr lang="en-US" sz="4400" b="1" i="1" normalizeH="1" dirty="0" smtClean="0">
                <a:ln w="31550" cmpd="sng">
                  <a:solidFill>
                    <a:schemeClr val="tx1"/>
                  </a:soli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ckwell"/>
                <a:ea typeface="+mj-ea"/>
                <a:cs typeface="Rockwell"/>
              </a:rPr>
              <a:t>@</a:t>
            </a:r>
            <a:r>
              <a:rPr lang="en-US" sz="6600" b="1" i="1" dirty="0" smtClean="0">
                <a:ln w="31550" cmpd="sng">
                  <a:solidFill>
                    <a:schemeClr val="tx1"/>
                  </a:soli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ckwell"/>
                <a:ea typeface="+mj-ea"/>
                <a:cs typeface="Rockwell"/>
              </a:rPr>
              <a:t> PPPL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8"/>
          <a:stretch/>
        </p:blipFill>
        <p:spPr bwMode="auto">
          <a:xfrm>
            <a:off x="758249" y="1742899"/>
            <a:ext cx="7634817" cy="152437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6050" y="4859862"/>
            <a:ext cx="9144000" cy="271919"/>
          </a:xfrm>
          <a:prstGeom prst="rect">
            <a:avLst/>
          </a:prstGeom>
          <a:solidFill>
            <a:srgbClr val="45752F">
              <a:alpha val="64000"/>
            </a:srgb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200" dirty="0" smtClean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Brought to you by </a:t>
            </a:r>
            <a:r>
              <a:rPr lang="en-US" sz="1200" dirty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the PPPL Office of Communications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-12700" y="4088107"/>
            <a:ext cx="9156700" cy="800100"/>
          </a:xfr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Verdana"/>
                <a:cs typeface="Verdana"/>
              </a:rPr>
              <a:t>October 20 - 24, 2014</a:t>
            </a:r>
            <a:endParaRPr lang="en-US" sz="3200" b="1" dirty="0">
              <a:ln>
                <a:solidFill>
                  <a:schemeClr val="tx1"/>
                </a:solidFill>
              </a:ln>
              <a:effectLst>
                <a:outerShdw blurRad="53975" dist="25400" dir="2700000" sx="101000" sy="101000" algn="tl" rotWithShape="0">
                  <a:srgbClr val="000000"/>
                </a:outerShdw>
              </a:effectLst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62756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21612">
        <p:push dir="u"/>
      </p:transition>
    </mc:Choice>
    <mc:Fallback>
      <p:transition xmlns:p14="http://schemas.microsoft.com/office/powerpoint/2010/main" spd="slow" advClick="0" advTm="21612">
        <p:push dir="u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R6A0035.jpg"/>
          <p:cNvPicPr>
            <a:picLocks noChangeAspect="1"/>
          </p:cNvPicPr>
          <p:nvPr/>
        </p:nvPicPr>
        <p:blipFill rotWithShape="1">
          <a:blip r:embed="rId4" cstate="screen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8351" cy="4775767"/>
          </a:xfrm>
          <a:prstGeom prst="rect">
            <a:avLst/>
          </a:prstGeom>
        </p:spPr>
      </p:pic>
      <p:pic>
        <p:nvPicPr>
          <p:cNvPr id="5" name="coming so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9216" y="1032934"/>
            <a:ext cx="4959584" cy="27897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775767"/>
            <a:ext cx="9148351" cy="367733"/>
          </a:xfrm>
          <a:prstGeom prst="rect">
            <a:avLst/>
          </a:prstGeom>
          <a:solidFill>
            <a:srgbClr val="008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14283269" y="4759401"/>
            <a:ext cx="23427268" cy="3671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tIns="45720" bIns="45720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</a:rPr>
              <a:t>COMING SOON! The 2014 PPPL HOLIDAY VIDEO CARD. </a:t>
            </a:r>
            <a:r>
              <a:rPr lang="en-US" sz="1800" b="1" i="1" dirty="0" smtClean="0">
                <a:solidFill>
                  <a:srgbClr val="FFFFFF"/>
                </a:solidFill>
              </a:rPr>
              <a:t>Thank you to all who participated in the 2014 PPPL Holiday Video Shoot.                            </a:t>
            </a:r>
            <a:r>
              <a:rPr lang="en-US" sz="1800" b="1" dirty="0">
                <a:solidFill>
                  <a:srgbClr val="FFFFFF"/>
                </a:solidFill>
              </a:rPr>
              <a:t>COMING SOON! The </a:t>
            </a:r>
            <a:r>
              <a:rPr lang="en-US" sz="1800" b="1" dirty="0" smtClean="0">
                <a:solidFill>
                  <a:srgbClr val="FFFFFF"/>
                </a:solidFill>
              </a:rPr>
              <a:t>2014 </a:t>
            </a:r>
            <a:r>
              <a:rPr lang="en-US" sz="1800" b="1" dirty="0">
                <a:solidFill>
                  <a:srgbClr val="FFFFFF"/>
                </a:solidFill>
              </a:rPr>
              <a:t>PPPL HOLIDAY VIDEO </a:t>
            </a:r>
            <a:r>
              <a:rPr lang="en-US" sz="1800" b="1" dirty="0" smtClean="0">
                <a:solidFill>
                  <a:srgbClr val="FFFFFF"/>
                </a:solidFill>
              </a:rPr>
              <a:t>CARD.                                </a:t>
            </a:r>
            <a:r>
              <a:rPr lang="en-US" sz="1800" b="1" i="1" dirty="0" smtClean="0">
                <a:solidFill>
                  <a:srgbClr val="FFFFFF"/>
                </a:solidFill>
              </a:rPr>
              <a:t> </a:t>
            </a:r>
            <a:endParaRPr lang="en-US" sz="18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6823">
        <p:fade/>
      </p:transition>
    </mc:Choice>
    <mc:Fallback>
      <p:transition xmlns:p14="http://schemas.microsoft.com/office/powerpoint/2010/main" spd="med" advClick="0" advTm="26823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3012" objId="5"/>
        <p14:stopEvt time="26823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GH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87449"/>
            <a:ext cx="9144000" cy="3956051"/>
          </a:xfrm>
          <a:prstGeom prst="rect">
            <a:avLst/>
          </a:prstGeom>
        </p:spPr>
      </p:pic>
      <p:pic>
        <p:nvPicPr>
          <p:cNvPr id="2" name="Picture 1" descr="abstract-orange-flowers-ppt-backgrounds-powerpoint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87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PPPL.LOGO.BLACK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455" y="122766"/>
            <a:ext cx="2851150" cy="963147"/>
          </a:xfrm>
          <a:prstGeom prst="rect">
            <a:avLst/>
          </a:prstGeom>
          <a:effectLst>
            <a:glow rad="127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013200" y="-241300"/>
            <a:ext cx="49784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n w="190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trivia</a:t>
            </a:r>
            <a:endParaRPr lang="en-US" sz="9600" dirty="0"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52183" y="1192888"/>
            <a:ext cx="484928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venir Black"/>
                <a:cs typeface="Avenir Black"/>
              </a:rPr>
              <a:t>How high up was Elle during the shooting of the </a:t>
            </a:r>
            <a:endParaRPr lang="en-US" b="1" dirty="0" smtClean="0">
              <a:latin typeface="Avenir Black"/>
              <a:cs typeface="Avenir Black"/>
            </a:endParaRPr>
          </a:p>
          <a:p>
            <a:r>
              <a:rPr lang="en-US" b="1" dirty="0" smtClean="0">
                <a:latin typeface="Avenir Black"/>
                <a:cs typeface="Avenir Black"/>
              </a:rPr>
              <a:t>PPPL </a:t>
            </a:r>
            <a:r>
              <a:rPr lang="en-US" b="1" dirty="0" smtClean="0">
                <a:latin typeface="Avenir Black"/>
                <a:cs typeface="Avenir Black"/>
              </a:rPr>
              <a:t>holiday </a:t>
            </a:r>
            <a:r>
              <a:rPr lang="en-US" b="1" dirty="0" smtClean="0">
                <a:latin typeface="Avenir Black"/>
                <a:cs typeface="Avenir Black"/>
              </a:rPr>
              <a:t>video</a:t>
            </a:r>
            <a:r>
              <a:rPr lang="en-US" b="1" dirty="0" smtClean="0">
                <a:latin typeface="Avenir Black"/>
                <a:cs typeface="Avenir Black"/>
              </a:rPr>
              <a:t>?</a:t>
            </a:r>
            <a:endParaRPr lang="en-US" b="1" dirty="0">
              <a:latin typeface="Avenir Black"/>
              <a:cs typeface="Avenir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54426" y="2531284"/>
            <a:ext cx="1921929" cy="477054"/>
          </a:xfrm>
          <a:prstGeom prst="rect">
            <a:avLst/>
          </a:prstGeom>
          <a:solidFill>
            <a:srgbClr val="DE602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FFFF"/>
                </a:solidFill>
                <a:latin typeface="Arial"/>
                <a:cs typeface="Arial"/>
              </a:rPr>
              <a:t>a) 100 ft.</a:t>
            </a:r>
            <a:endParaRPr lang="en-US" sz="25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54426" y="4324403"/>
            <a:ext cx="1921929" cy="477054"/>
          </a:xfrm>
          <a:prstGeom prst="rect">
            <a:avLst/>
          </a:prstGeom>
          <a:solidFill>
            <a:srgbClr val="DE602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FFFF"/>
                </a:solidFill>
                <a:latin typeface="Arial"/>
                <a:cs typeface="Arial"/>
              </a:rPr>
              <a:t>d)   40 ft.</a:t>
            </a:r>
            <a:endParaRPr lang="en-US" sz="25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54427" y="3725938"/>
            <a:ext cx="1921930" cy="477054"/>
          </a:xfrm>
          <a:prstGeom prst="rect">
            <a:avLst/>
          </a:prstGeom>
          <a:solidFill>
            <a:srgbClr val="DE602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FFFF"/>
                </a:solidFill>
                <a:latin typeface="Arial"/>
                <a:cs typeface="Arial"/>
              </a:rPr>
              <a:t>c)   60 ft.</a:t>
            </a:r>
            <a:endParaRPr lang="en-US" sz="25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54428" y="3143918"/>
            <a:ext cx="1921929" cy="477054"/>
          </a:xfrm>
          <a:prstGeom prst="rect">
            <a:avLst/>
          </a:prstGeom>
          <a:solidFill>
            <a:srgbClr val="DE602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FFFF"/>
                </a:solidFill>
                <a:latin typeface="Arial"/>
                <a:cs typeface="Arial"/>
              </a:rPr>
              <a:t>b)   80 ft.</a:t>
            </a:r>
            <a:endParaRPr lang="en-US" sz="25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33" y="1519277"/>
            <a:ext cx="2328334" cy="3181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TextBox 4"/>
          <p:cNvSpPr txBox="1"/>
          <p:nvPr/>
        </p:nvSpPr>
        <p:spPr>
          <a:xfrm>
            <a:off x="321733" y="4021666"/>
            <a:ext cx="2328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smtClean="0">
                <a:solidFill>
                  <a:srgbClr val="FF0000"/>
                </a:solidFill>
                <a:latin typeface="Arial Black"/>
                <a:cs typeface="Arial Black"/>
              </a:rPr>
              <a:t>~60 ft</a:t>
            </a:r>
            <a:r>
              <a:rPr lang="fi-FI" sz="3600" b="1" dirty="0" smtClean="0">
                <a:solidFill>
                  <a:srgbClr val="FF0000"/>
                </a:solidFill>
                <a:latin typeface="Arial Black"/>
                <a:cs typeface="Arial Black"/>
              </a:rPr>
              <a:t>.</a:t>
            </a:r>
            <a:endParaRPr lang="fi-FI" sz="3600" b="1" dirty="0">
              <a:solidFill>
                <a:srgbClr val="FF0000"/>
              </a:solidFill>
              <a:latin typeface="Arial Black"/>
              <a:cs typeface="Arial Black"/>
            </a:endParaRPr>
          </a:p>
          <a:p>
            <a:endParaRPr lang="en-US" dirty="0"/>
          </a:p>
        </p:txBody>
      </p:sp>
      <p:pic>
        <p:nvPicPr>
          <p:cNvPr id="6" name="Picture 5" descr="PPPL-LOGO-WHITE.gif"/>
          <p:cNvPicPr>
            <a:picLocks noChangeAspect="1"/>
          </p:cNvPicPr>
          <p:nvPr/>
        </p:nvPicPr>
        <p:blipFill rotWithShape="1">
          <a:blip r:embed="rId7" cstate="screen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191"/>
          <a:stretch/>
        </p:blipFill>
        <p:spPr>
          <a:xfrm>
            <a:off x="7818966" y="304800"/>
            <a:ext cx="664633" cy="660791"/>
          </a:xfrm>
          <a:prstGeom prst="rect">
            <a:avLst/>
          </a:prstGeom>
        </p:spPr>
      </p:pic>
      <p:pic>
        <p:nvPicPr>
          <p:cNvPr id="18" name="Picture 17" descr="PPPL-LOGO-WHITE.gif"/>
          <p:cNvPicPr>
            <a:picLocks noChangeAspect="1"/>
          </p:cNvPicPr>
          <p:nvPr/>
        </p:nvPicPr>
        <p:blipFill rotWithShape="1">
          <a:blip r:embed="rId7" cstate="screen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191"/>
          <a:stretch/>
        </p:blipFill>
        <p:spPr>
          <a:xfrm>
            <a:off x="258234" y="507999"/>
            <a:ext cx="502832" cy="499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219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9799">
        <p:wheel spokes="1"/>
      </p:transition>
    </mc:Choice>
    <mc:Fallback>
      <p:transition xmlns:p14="http://schemas.microsoft.com/office/powerpoint/2010/main" spd="slow" advClick="0" advTm="59799">
        <p:wheel spokes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3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9000"/>
                            </p:stCondLst>
                            <p:childTnLst>
                              <p:par>
                                <p:cTn id="60" presetID="2" presetClass="exit" presetSubtype="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4000"/>
                            </p:stCondLst>
                            <p:childTnLst>
                              <p:par>
                                <p:cTn id="65" presetID="2" presetClass="exit" presetSubtype="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9000"/>
                            </p:stCondLst>
                            <p:childTnLst>
                              <p:par>
                                <p:cTn id="70" presetID="2" presetClass="exit" presetSubtype="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4000"/>
                            </p:stCondLst>
                            <p:childTnLst>
                              <p:par>
                                <p:cTn id="75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0D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fe@PPPL.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900" y="0"/>
            <a:ext cx="5143500" cy="5143500"/>
          </a:xfrm>
          <a:prstGeom prst="rect">
            <a:avLst/>
          </a:prstGeom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0" y="-59267"/>
            <a:ext cx="9239431" cy="520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9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27322">
        <p14:wheelReverse spokes="1"/>
      </p:transition>
    </mc:Choice>
    <mc:Fallback>
      <p:transition xmlns:p14="http://schemas.microsoft.com/office/powerpoint/2010/main" spd="slow" advClick="0" advTm="27322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FF66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2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UPCOMING EVENTS</a:t>
            </a:r>
            <a:endParaRPr lang="en-US" sz="28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11" name="Picture 10" descr="PPPL-LOGO-FNL-158-Y-GRADIENT-KW-LMC_TRANSPARENT.png"/>
          <p:cNvPicPr>
            <a:picLocks noChangeAspect="1"/>
          </p:cNvPicPr>
          <p:nvPr/>
        </p:nvPicPr>
        <p:blipFill rotWithShape="1">
          <a:blip r:embed="rId4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9017" y="2969673"/>
            <a:ext cx="2112433" cy="21336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0" y="793750"/>
            <a:ext cx="2794000" cy="3327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3399" y="566033"/>
            <a:ext cx="8375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b="1" spc="40" dirty="0" smtClean="0">
                <a:solidFill>
                  <a:srgbClr val="1466C5"/>
                </a:solidFill>
                <a:latin typeface="Arial"/>
                <a:cs typeface="Arial"/>
              </a:rPr>
              <a:t>Monday</a:t>
            </a:r>
            <a:r>
              <a:rPr lang="en-US" b="1" spc="40" dirty="0">
                <a:solidFill>
                  <a:srgbClr val="1466C5"/>
                </a:solidFill>
                <a:latin typeface="Arial"/>
                <a:cs typeface="Arial"/>
              </a:rPr>
              <a:t>, October </a:t>
            </a:r>
            <a:r>
              <a:rPr lang="en-US" b="1" spc="40" dirty="0" smtClean="0">
                <a:solidFill>
                  <a:srgbClr val="1466C5"/>
                </a:solidFill>
                <a:latin typeface="Arial"/>
                <a:cs typeface="Arial"/>
              </a:rPr>
              <a:t>20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/>
            <a:r>
              <a:rPr lang="en-US" sz="2200" b="1" baseline="30000" dirty="0" smtClean="0">
                <a:latin typeface="Bookman Old Style"/>
              </a:rPr>
              <a:t>	</a:t>
            </a:r>
            <a:r>
              <a:rPr lang="en-US" sz="1500" b="1" dirty="0" smtClean="0">
                <a:latin typeface="Bookman Old Style"/>
              </a:rPr>
              <a:t>OPEN ENROLLMENT FOR PRINCETON HEALTH CARE PLANS BEGINS</a:t>
            </a:r>
            <a:endParaRPr lang="en-US" sz="1400" b="1" dirty="0">
              <a:solidFill>
                <a:srgbClr val="000000"/>
              </a:solidFill>
              <a:latin typeface="Gotham-Book"/>
              <a:cs typeface="Gotham-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399" y="1332195"/>
            <a:ext cx="8375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b="1" spc="40" dirty="0" smtClean="0">
                <a:solidFill>
                  <a:srgbClr val="1466C5"/>
                </a:solidFill>
                <a:latin typeface="Arial"/>
                <a:cs typeface="Arial"/>
              </a:rPr>
              <a:t>Monday</a:t>
            </a:r>
            <a:r>
              <a:rPr lang="en-US" b="1" spc="40" dirty="0">
                <a:solidFill>
                  <a:srgbClr val="1466C5"/>
                </a:solidFill>
                <a:latin typeface="Arial"/>
                <a:cs typeface="Arial"/>
              </a:rPr>
              <a:t>, October </a:t>
            </a:r>
            <a:r>
              <a:rPr lang="en-US" b="1" spc="40" dirty="0" smtClean="0">
                <a:solidFill>
                  <a:srgbClr val="1466C5"/>
                </a:solidFill>
                <a:latin typeface="Arial"/>
                <a:cs typeface="Arial"/>
              </a:rPr>
              <a:t>20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/>
            <a:r>
              <a:rPr lang="en-US" sz="2200" b="1" baseline="30000" dirty="0" smtClean="0">
                <a:latin typeface="Bookman Old Style"/>
              </a:rPr>
              <a:t>	</a:t>
            </a:r>
            <a:r>
              <a:rPr lang="en-US" sz="1500" b="1" dirty="0" smtClean="0">
                <a:latin typeface="Bookman Old Style"/>
              </a:rPr>
              <a:t>BENEFITS CHANGES PRESENTATION – 1 p.m. – MBG Auditorium</a:t>
            </a:r>
            <a:endParaRPr lang="en-US" sz="1400" b="1" dirty="0">
              <a:solidFill>
                <a:srgbClr val="000000"/>
              </a:solidFill>
              <a:latin typeface="Gotham-Book"/>
              <a:cs typeface="Gotham-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399" y="2101636"/>
            <a:ext cx="8375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b="1" spc="40" dirty="0" smtClean="0">
                <a:solidFill>
                  <a:srgbClr val="1466C5"/>
                </a:solidFill>
                <a:latin typeface="Arial"/>
                <a:cs typeface="Arial"/>
              </a:rPr>
              <a:t>Thursday</a:t>
            </a:r>
            <a:r>
              <a:rPr lang="en-US" b="1" spc="40" dirty="0">
                <a:solidFill>
                  <a:srgbClr val="1466C5"/>
                </a:solidFill>
                <a:latin typeface="Arial"/>
                <a:cs typeface="Arial"/>
              </a:rPr>
              <a:t>, October </a:t>
            </a:r>
            <a:r>
              <a:rPr lang="en-US" b="1" spc="40" dirty="0" smtClean="0">
                <a:solidFill>
                  <a:srgbClr val="1466C5"/>
                </a:solidFill>
                <a:latin typeface="Arial"/>
                <a:cs typeface="Arial"/>
              </a:rPr>
              <a:t>23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/>
            <a:r>
              <a:rPr lang="en-US" sz="2200" b="1" baseline="30000" dirty="0" smtClean="0">
                <a:latin typeface="Bookman Old Style"/>
              </a:rPr>
              <a:t>	</a:t>
            </a:r>
            <a:r>
              <a:rPr lang="en-US" sz="1500" b="1" dirty="0" smtClean="0">
                <a:latin typeface="Bookman Old Style"/>
              </a:rPr>
              <a:t>BENEFITS FAIR AT PPPL – 10 a.m. to 2 p.m. – LSB Lobby</a:t>
            </a:r>
            <a:endParaRPr lang="en-US" sz="1400" b="1" dirty="0">
              <a:solidFill>
                <a:srgbClr val="000000"/>
              </a:solidFill>
              <a:latin typeface="Gotham-Book"/>
              <a:cs typeface="Gotham-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399" y="2871077"/>
            <a:ext cx="8375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b="1" spc="40" dirty="0" smtClean="0">
                <a:solidFill>
                  <a:srgbClr val="1466C5"/>
                </a:solidFill>
                <a:latin typeface="Arial"/>
                <a:cs typeface="Arial"/>
              </a:rPr>
              <a:t>October </a:t>
            </a:r>
            <a:r>
              <a:rPr lang="en-US" b="1" spc="40" dirty="0" smtClean="0">
                <a:solidFill>
                  <a:srgbClr val="1466C5"/>
                </a:solidFill>
                <a:latin typeface="Arial"/>
                <a:cs typeface="Arial"/>
              </a:rPr>
              <a:t>27 </a:t>
            </a:r>
            <a:r>
              <a:rPr lang="en-US" b="1" spc="40" dirty="0" smtClean="0">
                <a:solidFill>
                  <a:srgbClr val="1466C5"/>
                </a:solidFill>
                <a:latin typeface="Arial"/>
                <a:cs typeface="Arial"/>
              </a:rPr>
              <a:t>- 31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/>
            <a:r>
              <a:rPr lang="en-US" sz="2200" b="1" baseline="30000" dirty="0" smtClean="0">
                <a:latin typeface="Bookman Old Style"/>
              </a:rPr>
              <a:t>	</a:t>
            </a:r>
            <a:r>
              <a:rPr lang="en-US" sz="1500" b="1" dirty="0">
                <a:latin typeface="Bookman Old Style"/>
              </a:rPr>
              <a:t>56th Annual Meeting of the APS Division of Plasma </a:t>
            </a:r>
            <a:r>
              <a:rPr lang="en-US" sz="1500" b="1" dirty="0" smtClean="0">
                <a:latin typeface="Bookman Old Style"/>
              </a:rPr>
              <a:t>Physics – New Orleans</a:t>
            </a:r>
            <a:endParaRPr lang="en-US" sz="1400" b="1" dirty="0">
              <a:solidFill>
                <a:srgbClr val="000000"/>
              </a:solidFill>
              <a:latin typeface="Gotham-Book"/>
              <a:cs typeface="Gotham-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399" y="3640518"/>
            <a:ext cx="8375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b="1" spc="40" dirty="0" smtClean="0">
                <a:solidFill>
                  <a:srgbClr val="1466C5"/>
                </a:solidFill>
                <a:latin typeface="Arial"/>
                <a:cs typeface="Arial"/>
              </a:rPr>
              <a:t>Tuesday</a:t>
            </a:r>
            <a:r>
              <a:rPr lang="en-US" b="1" spc="40" dirty="0">
                <a:solidFill>
                  <a:srgbClr val="1466C5"/>
                </a:solidFill>
                <a:latin typeface="Arial"/>
                <a:cs typeface="Arial"/>
              </a:rPr>
              <a:t>, </a:t>
            </a:r>
            <a:r>
              <a:rPr lang="en-US" b="1" spc="40" dirty="0" smtClean="0">
                <a:solidFill>
                  <a:srgbClr val="1466C5"/>
                </a:solidFill>
                <a:latin typeface="Arial"/>
                <a:cs typeface="Arial"/>
              </a:rPr>
              <a:t>November 4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/>
            <a:r>
              <a:rPr lang="en-US" sz="2200" b="1" baseline="30000" dirty="0" smtClean="0">
                <a:latin typeface="Bookman Old Style"/>
              </a:rPr>
              <a:t>	</a:t>
            </a:r>
            <a:r>
              <a:rPr lang="en-US" sz="1500" b="1" dirty="0" smtClean="0">
                <a:latin typeface="Bookman Old Style"/>
              </a:rPr>
              <a:t>PPPL COLLOQUIUM – HTS and ARC for Fusion – 4 p.m. – MBG Auditorium</a:t>
            </a:r>
            <a:endParaRPr lang="en-US" sz="1400" b="1" dirty="0">
              <a:solidFill>
                <a:srgbClr val="000000"/>
              </a:solidFill>
              <a:latin typeface="Gotham-Book"/>
              <a:cs typeface="Gotham-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399" y="4409959"/>
            <a:ext cx="8375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b="1" spc="40" dirty="0" smtClean="0">
                <a:solidFill>
                  <a:srgbClr val="1466C5"/>
                </a:solidFill>
                <a:latin typeface="Arial"/>
                <a:cs typeface="Arial"/>
              </a:rPr>
              <a:t>Tuesday</a:t>
            </a:r>
            <a:r>
              <a:rPr lang="en-US" b="1" spc="40" dirty="0">
                <a:solidFill>
                  <a:srgbClr val="1466C5"/>
                </a:solidFill>
                <a:latin typeface="Arial"/>
                <a:cs typeface="Arial"/>
              </a:rPr>
              <a:t>, </a:t>
            </a:r>
            <a:r>
              <a:rPr lang="en-US" b="1" spc="40" dirty="0" smtClean="0">
                <a:solidFill>
                  <a:srgbClr val="1466C5"/>
                </a:solidFill>
                <a:latin typeface="Arial"/>
                <a:cs typeface="Arial"/>
              </a:rPr>
              <a:t>November 11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/>
            <a:r>
              <a:rPr lang="en-US" sz="2200" b="1" baseline="30000" dirty="0" smtClean="0">
                <a:latin typeface="Bookman Old Style"/>
              </a:rPr>
              <a:t>	</a:t>
            </a:r>
            <a:r>
              <a:rPr lang="en-US" sz="1500" b="1" dirty="0" smtClean="0">
                <a:latin typeface="Bookman Old Style"/>
              </a:rPr>
              <a:t>AMERICA RECYCLES DAY CELEBRATION AT PPPL – 10:30 a.m. – LSB Lobby</a:t>
            </a:r>
            <a:endParaRPr lang="en-US" sz="1400" b="1" dirty="0">
              <a:solidFill>
                <a:srgbClr val="000000"/>
              </a:solidFill>
              <a:latin typeface="Gotham-Book"/>
              <a:cs typeface="Gotham-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085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7483">
        <p:split orient="vert"/>
      </p:transition>
    </mc:Choice>
    <mc:Fallback>
      <p:transition xmlns:p14="http://schemas.microsoft.com/office/powerpoint/2010/main" spd="slow" advClick="0" advTm="37483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3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 build="p"/>
      <p:bldP spid="16" grpId="0" build="p"/>
      <p:bldP spid="10" grpId="0" build="p"/>
      <p:bldP spid="15" grpId="0" build="p"/>
      <p:bldP spid="1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000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ck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9"/>
            <a:ext cx="9144000" cy="5141902"/>
          </a:xfrm>
          <a:prstGeom prst="rect">
            <a:avLst/>
          </a:prstGeom>
        </p:spPr>
      </p:pic>
      <p:pic>
        <p:nvPicPr>
          <p:cNvPr id="4" name="Picture 3" descr="photo 1 (1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1599"/>
            <a:ext cx="51435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5402" y="4775767"/>
            <a:ext cx="9169401" cy="369332"/>
          </a:xfrm>
          <a:prstGeom prst="rect">
            <a:avLst/>
          </a:prstGeom>
          <a:solidFill>
            <a:srgbClr val="C41D24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45720" bIns="45720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NSTX-U Center Stack moves to D-Site</a:t>
            </a:r>
            <a:endParaRPr lang="en-US" sz="1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39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8355">
        <p:checker/>
      </p:transition>
    </mc:Choice>
    <mc:Fallback>
      <p:transition xmlns:p14="http://schemas.microsoft.com/office/powerpoint/2010/main" spd="slow" advClick="0" advTm="18355">
        <p:check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 ARD Slides TV (1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64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72">
        <p:push dir="u"/>
      </p:transition>
    </mc:Choice>
    <mc:Fallback>
      <p:transition xmlns:p14="http://schemas.microsoft.com/office/powerpoint/2010/main" spd="slow" advClick="0" advTm="11072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1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349">
        <p:push dir="u"/>
      </p:transition>
    </mc:Choice>
    <mc:Fallback>
      <p:transition xmlns:p14="http://schemas.microsoft.com/office/powerpoint/2010/main" spd="slow" advClick="0" advTm="11349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46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200">
        <p:push dir="u"/>
      </p:transition>
    </mc:Choice>
    <mc:Fallback>
      <p:transition xmlns:p14="http://schemas.microsoft.com/office/powerpoint/2010/main" spd="slow" advClick="0" advTm="11200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05625"/>
            <a:ext cx="9144000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Cooper Black"/>
                <a:cs typeface="Cooper Black"/>
              </a:rPr>
              <a:t>Welcome New PPPL Employees…</a:t>
            </a:r>
            <a:endParaRPr lang="en-US" sz="3200" b="1" dirty="0">
              <a:solidFill>
                <a:srgbClr val="FFFF00"/>
              </a:solidFill>
              <a:latin typeface="Cooper Black"/>
              <a:cs typeface="Cooper Blac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88" y="1756835"/>
            <a:ext cx="1256106" cy="1722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355" y="1756835"/>
            <a:ext cx="1278338" cy="1722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136" y="1756835"/>
            <a:ext cx="1256106" cy="17229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2616" y="2229361"/>
            <a:ext cx="1257277" cy="17245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9388" y="2229361"/>
            <a:ext cx="1256106" cy="17229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7923" y="2229361"/>
            <a:ext cx="1256106" cy="172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2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7157">
        <p:circle/>
      </p:transition>
    </mc:Choice>
    <mc:Fallback>
      <p:transition xmlns:p14="http://schemas.microsoft.com/office/powerpoint/2010/main" spd="slow" advClick="0" advTm="37157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00954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oot.Crowd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868" y="-67734"/>
            <a:ext cx="9177867" cy="5211234"/>
          </a:xfrm>
          <a:prstGeom prst="rect">
            <a:avLst/>
          </a:prstGeom>
        </p:spPr>
      </p:pic>
      <p:pic>
        <p:nvPicPr>
          <p:cNvPr id="5" name="Picture 4" descr="SAM_166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820" y="-1019713"/>
            <a:ext cx="9244819" cy="6163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5402" y="4775767"/>
            <a:ext cx="9169401" cy="36933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45720" bIns="45720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Holiday </a:t>
            </a:r>
            <a:r>
              <a:rPr lang="en-US" sz="1800" b="1" dirty="0" smtClean="0">
                <a:solidFill>
                  <a:schemeClr val="bg1"/>
                </a:solidFill>
              </a:rPr>
              <a:t>Video </a:t>
            </a:r>
            <a:r>
              <a:rPr lang="en-US" sz="1800" b="1" dirty="0" smtClean="0">
                <a:solidFill>
                  <a:schemeClr val="bg1"/>
                </a:solidFill>
              </a:rPr>
              <a:t>Shoot at PPPL</a:t>
            </a:r>
            <a:endParaRPr lang="en-US" sz="1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26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550">
        <p:checker/>
      </p:transition>
    </mc:Choice>
    <mc:Fallback>
      <p:transition xmlns:p14="http://schemas.microsoft.com/office/powerpoint/2010/main" spd="slow" advClick="0" advTm="30550">
        <p:check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" presetID="2" presetClass="exit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8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8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oot.Crowd.jpg"/>
          <p:cNvPicPr>
            <a:picLocks noChangeAspect="1"/>
          </p:cNvPicPr>
          <p:nvPr/>
        </p:nvPicPr>
        <p:blipFill rotWithShape="1"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868" y="0"/>
            <a:ext cx="9177867" cy="5143500"/>
          </a:xfrm>
          <a:prstGeom prst="rect">
            <a:avLst/>
          </a:prstGeom>
        </p:spPr>
      </p:pic>
      <p:pic>
        <p:nvPicPr>
          <p:cNvPr id="9" name="Picture 8" descr="SAM_166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15250" cy="5143500"/>
          </a:xfrm>
          <a:prstGeom prst="rect">
            <a:avLst/>
          </a:prstGeom>
        </p:spPr>
      </p:pic>
      <p:pic>
        <p:nvPicPr>
          <p:cNvPr id="2" name="Picture 1" descr="CARDS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659"/>
          <a:stretch/>
        </p:blipFill>
        <p:spPr>
          <a:xfrm>
            <a:off x="5667375" y="-169340"/>
            <a:ext cx="3883025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AM_1680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333" y="-169340"/>
            <a:ext cx="10058400" cy="670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SAM_168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752" y="2354437"/>
            <a:ext cx="3543092" cy="2362062"/>
          </a:xfrm>
          <a:prstGeom prst="rect">
            <a:avLst/>
          </a:prstGeom>
          <a:ln w="57150" cmpd="sng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-25402" y="4775767"/>
            <a:ext cx="9169401" cy="36933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45720" bIns="45720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Holiday </a:t>
            </a:r>
            <a:r>
              <a:rPr lang="en-US" sz="1800" b="1" dirty="0" smtClean="0">
                <a:solidFill>
                  <a:schemeClr val="bg1"/>
                </a:solidFill>
              </a:rPr>
              <a:t>Video </a:t>
            </a:r>
            <a:r>
              <a:rPr lang="en-US" sz="1800" b="1" dirty="0" smtClean="0">
                <a:solidFill>
                  <a:schemeClr val="bg1"/>
                </a:solidFill>
              </a:rPr>
              <a:t>Shoot at PPPL</a:t>
            </a:r>
            <a:endParaRPr lang="en-US" sz="1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12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4175">
        <p:fade/>
      </p:transition>
    </mc:Choice>
    <mc:Fallback>
      <p:transition xmlns:p14="http://schemas.microsoft.com/office/powerpoint/2010/main" spd="med" advClick="0" advTm="34175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6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172358</TotalTime>
  <Words>145</Words>
  <Application>Microsoft Macintosh PowerPoint</Application>
  <PresentationFormat>On-screen Show (16:9)</PresentationFormat>
  <Paragraphs>31</Paragraphs>
  <Slides>12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Genesis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2543</cp:revision>
  <cp:lastPrinted>2012-11-12T18:02:51Z</cp:lastPrinted>
  <dcterms:created xsi:type="dcterms:W3CDTF">2012-10-22T15:52:33Z</dcterms:created>
  <dcterms:modified xsi:type="dcterms:W3CDTF">2014-10-17T16:45:43Z</dcterms:modified>
  <cp:category/>
</cp:coreProperties>
</file>