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502" r:id="rId1"/>
  </p:sldMasterIdLst>
  <p:notesMasterIdLst>
    <p:notesMasterId r:id="rId15"/>
  </p:notesMasterIdLst>
  <p:handoutMasterIdLst>
    <p:handoutMasterId r:id="rId16"/>
  </p:handoutMasterIdLst>
  <p:sldIdLst>
    <p:sldId id="479" r:id="rId2"/>
    <p:sldId id="439" r:id="rId3"/>
    <p:sldId id="554" r:id="rId4"/>
    <p:sldId id="557" r:id="rId5"/>
    <p:sldId id="549" r:id="rId6"/>
    <p:sldId id="551" r:id="rId7"/>
    <p:sldId id="560" r:id="rId8"/>
    <p:sldId id="555" r:id="rId9"/>
    <p:sldId id="559" r:id="rId10"/>
    <p:sldId id="556" r:id="rId11"/>
    <p:sldId id="558" r:id="rId12"/>
    <p:sldId id="537" r:id="rId13"/>
    <p:sldId id="518" r:id="rId14"/>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loop="1" showNarration="1">
    <p:kiosk/>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E6025"/>
    <a:srgbClr val="FFFFFE"/>
    <a:srgbClr val="315A8D"/>
    <a:srgbClr val="C1E4EF"/>
    <a:srgbClr val="1B3666"/>
    <a:srgbClr val="922325"/>
    <a:srgbClr val="A82225"/>
    <a:srgbClr val="C41D24"/>
    <a:srgbClr val="45752F"/>
    <a:srgbClr val="E4BF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03" autoAdjust="0"/>
    <p:restoredTop sz="99224" autoAdjust="0"/>
  </p:normalViewPr>
  <p:slideViewPr>
    <p:cSldViewPr snapToGrid="0" snapToObjects="1">
      <p:cViewPr>
        <p:scale>
          <a:sx n="165" d="100"/>
          <a:sy n="165" d="100"/>
        </p:scale>
        <p:origin x="-1688" y="-304"/>
      </p:cViewPr>
      <p:guideLst>
        <p:guide orient="horz" pos="3239"/>
        <p:guide pos="276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8" d="100"/>
          <a:sy n="168" d="100"/>
        </p:scale>
        <p:origin x="-188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9C53DCE-FBFC-F342-AFA5-6F077C71EE7E}" type="datetime1">
              <a:rPr lang="en-US"/>
              <a:pPr>
                <a:defRPr/>
              </a:pPr>
              <a:t>10/24/14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583265F-31CD-944B-8C64-F736A64C9AD3}" type="slidenum">
              <a:rPr lang="en-US"/>
              <a:pPr>
                <a:defRPr/>
              </a:pPr>
              <a:t>‹#›</a:t>
            </a:fld>
            <a:endParaRPr lang="en-US" dirty="0"/>
          </a:p>
        </p:txBody>
      </p:sp>
    </p:spTree>
    <p:extLst>
      <p:ext uri="{BB962C8B-B14F-4D97-AF65-F5344CB8AC3E}">
        <p14:creationId xmlns:p14="http://schemas.microsoft.com/office/powerpoint/2010/main" val="2965182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2289EBD-AA38-A342-8F46-4C68F3AC6E62}" type="datetime1">
              <a:rPr lang="en-US"/>
              <a:pPr>
                <a:defRPr/>
              </a:pPr>
              <a:t>10/24/14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B8E94F65-F006-F345-BE36-FCD9F8C8FE3F}" type="slidenum">
              <a:rPr lang="en-US"/>
              <a:pPr>
                <a:defRPr/>
              </a:pPr>
              <a:t>‹#›</a:t>
            </a:fld>
            <a:endParaRPr lang="en-US" dirty="0"/>
          </a:p>
        </p:txBody>
      </p:sp>
    </p:spTree>
    <p:extLst>
      <p:ext uri="{BB962C8B-B14F-4D97-AF65-F5344CB8AC3E}">
        <p14:creationId xmlns:p14="http://schemas.microsoft.com/office/powerpoint/2010/main" val="191704932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1"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Calibri" charset="0"/>
              <a:ea typeface="ＭＳ Ｐゴシック" charset="0"/>
              <a:cs typeface="ＭＳ Ｐゴシック"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DF1C20-A47E-5C4A-8AA2-6FF145CB2CE8}" type="slidenum">
              <a:rPr lang="en-US" sz="1200"/>
              <a:pPr eaLnBrk="1" hangingPunct="1"/>
              <a:t>1</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E0F4F6-397A-DB4F-9975-11C0B1C4990A}" type="slidenum">
              <a:rPr lang="en-US" sz="1200"/>
              <a:pPr eaLnBrk="1" hangingPunct="1"/>
              <a:t>13</a:t>
            </a:fld>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971550"/>
            <a:ext cx="8228013" cy="1445419"/>
          </a:xfrm>
          <a:prstGeom prst="rect">
            <a:avLst/>
          </a:prstGeo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200" y="2480982"/>
            <a:ext cx="8228013" cy="800100"/>
          </a:xfrm>
          <a:prstGeom prst="rect">
            <a:avLst/>
          </a:prstGeo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B1A24CD3-204F-4468-8EE4-28A6668D006A}" type="datetimeFigureOut">
              <a:rPr lang="en-US" smtClean="0"/>
              <a:pPr/>
              <a:t>10/24/14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fld id="{2754ED01-E2A0-4C1E-8E21-014B99041579}"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pPr>
              <a:defRPr/>
            </a:pPr>
            <a:fld id="{CB887A7B-5908-014F-8AAE-1F7362F76B68}" type="datetime1">
              <a:rPr lang="en-US" smtClean="0"/>
              <a:pPr>
                <a:defRPr/>
              </a:pPr>
              <a:t>10/24/14</a:t>
            </a:fld>
            <a:endParaRPr lang="en-US" dirty="0"/>
          </a:p>
        </p:txBody>
      </p:sp>
      <p:sp>
        <p:nvSpPr>
          <p:cNvPr id="3" name="Footer Placeholder 2"/>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4305300" y="4767263"/>
            <a:ext cx="533400" cy="273844"/>
          </a:xfrm>
          <a:prstGeom prst="rect">
            <a:avLst/>
          </a:prstGeom>
        </p:spPr>
        <p:txBody>
          <a:bodyPr/>
          <a:lstStyle/>
          <a:p>
            <a:pPr>
              <a:defRPr/>
            </a:pPr>
            <a:fld id="{80DE6FA7-0733-CE4A-A70B-A4ED66C227F2}"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1"/>
            <a:ext cx="3509683" cy="1657350"/>
          </a:xfrm>
          <a:prstGeom prst="rect">
            <a:avLst/>
          </a:prstGeo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04788"/>
            <a:ext cx="3657600" cy="4389835"/>
          </a:xfrm>
          <a:prstGeom prst="rect">
            <a:avLst/>
          </a:prstGeo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200" y="1986803"/>
            <a:ext cx="3509683" cy="2541144"/>
          </a:xfrm>
          <a:prstGeom prst="rect">
            <a:avLst/>
          </a:prstGeo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5D619CB2-AE81-5D49-BD41-4CCAE826C5B0}" type="datetime1">
              <a:rPr lang="en-US" smtClean="0"/>
              <a:pPr>
                <a:defRPr/>
              </a:pPr>
              <a:t>10/24/14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CE3E87A8-B380-BA47-8EA0-406CD7F68FD8}"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a:prstGeom prst="rect">
            <a:avLst/>
          </a:prstGeo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6" y="1986803"/>
            <a:ext cx="3635375" cy="2629250"/>
          </a:xfrm>
          <a:prstGeom prst="rect">
            <a:avLst/>
          </a:prstGeo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5855B178-6897-C846-9FD7-FA8D0F21F626}" type="datetime1">
              <a:rPr lang="en-US" smtClean="0"/>
              <a:pPr>
                <a:defRPr/>
              </a:pPr>
              <a:t>10/24/14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8D64EA03-BD01-1343-9DE1-19421FBE5637}" type="slidenum">
              <a:rPr lang="en-US" smtClean="0"/>
              <a:pPr>
                <a:defRPr/>
              </a:pPr>
              <a:t>‹#›</a:t>
            </a:fld>
            <a:endParaRPr lang="en-US" dirty="0"/>
          </a:p>
        </p:txBody>
      </p:sp>
      <p:sp>
        <p:nvSpPr>
          <p:cNvPr id="9" name="Picture Placeholder 8"/>
          <p:cNvSpPr>
            <a:spLocks noGrp="1"/>
          </p:cNvSpPr>
          <p:nvPr>
            <p:ph type="pic" sz="quarter" idx="13"/>
          </p:nvPr>
        </p:nvSpPr>
        <p:spPr>
          <a:xfrm>
            <a:off x="228600" y="857250"/>
            <a:ext cx="4267200" cy="3200400"/>
          </a:xfrm>
          <a:prstGeom prst="ellipse">
            <a:avLst/>
          </a:prstGeom>
          <a:ln w="28575">
            <a:solidFill>
              <a:schemeClr val="accent1"/>
            </a:solidFill>
          </a:ln>
        </p:spPr>
        <p:txBody>
          <a:bodyPr/>
          <a:lstStyle>
            <a:lvl1pPr marL="0" indent="0">
              <a:buNone/>
              <a:defRPr>
                <a:solidFill>
                  <a:schemeClr val="bg1"/>
                </a:solidFill>
              </a:defRPr>
            </a:lvl1pPr>
          </a:lstStyle>
          <a:p>
            <a:r>
              <a:rPr lang="en-US" dirty="0" smtClean="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6" y="285751"/>
            <a:ext cx="3635375" cy="1657350"/>
          </a:xfrm>
          <a:prstGeom prst="rect">
            <a:avLst/>
          </a:prstGeo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6" y="1986803"/>
            <a:ext cx="3635375" cy="2629250"/>
          </a:xfrm>
          <a:prstGeom prst="rect">
            <a:avLst/>
          </a:prstGeo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pPr>
              <a:defRPr/>
            </a:pPr>
            <a:fld id="{8A3E085A-081A-084D-8DB5-79122339B9C4}" type="datetime1">
              <a:rPr lang="en-US" smtClean="0"/>
              <a:pPr>
                <a:defRPr/>
              </a:pPr>
              <a:t>10/24/14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9" name="Picture Placeholder 8"/>
          <p:cNvSpPr>
            <a:spLocks noGrp="1"/>
          </p:cNvSpPr>
          <p:nvPr>
            <p:ph type="pic" sz="quarter" idx="13"/>
          </p:nvPr>
        </p:nvSpPr>
        <p:spPr>
          <a:xfrm>
            <a:off x="990600" y="1943100"/>
            <a:ext cx="3505200" cy="2628900"/>
          </a:xfrm>
          <a:prstGeom prst="ellipse">
            <a:avLst/>
          </a:prstGeom>
          <a:ln w="28575">
            <a:solidFill>
              <a:schemeClr val="accent1"/>
            </a:solidFill>
          </a:ln>
        </p:spPr>
        <p:txBody>
          <a:bodyPr/>
          <a:lstStyle>
            <a:lvl1pPr marL="0" indent="0">
              <a:buNone/>
              <a:defRPr>
                <a:solidFill>
                  <a:schemeClr val="bg1"/>
                </a:solidFill>
              </a:defRPr>
            </a:lvl1pPr>
          </a:lstStyle>
          <a:p>
            <a:r>
              <a:rPr lang="en-US" dirty="0" smtClean="0"/>
              <a:t>Drag picture to placeholder or click icon to add</a:t>
            </a:r>
            <a:endParaRPr dirty="0"/>
          </a:p>
        </p:txBody>
      </p:sp>
      <p:sp>
        <p:nvSpPr>
          <p:cNvPr id="8" name="Picture Placeholder 8"/>
          <p:cNvSpPr>
            <a:spLocks noGrp="1"/>
          </p:cNvSpPr>
          <p:nvPr>
            <p:ph type="pic" sz="quarter" idx="14"/>
          </p:nvPr>
        </p:nvSpPr>
        <p:spPr>
          <a:xfrm>
            <a:off x="2479676" y="945357"/>
            <a:ext cx="1254125" cy="940594"/>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dirty="0" smtClean="0"/>
              <a:t>Drag picture to placeholder or click icon to add</a:t>
            </a:r>
            <a:endParaRPr dirty="0"/>
          </a:p>
        </p:txBody>
      </p:sp>
      <p:sp>
        <p:nvSpPr>
          <p:cNvPr id="10" name="Picture Placeholder 8"/>
          <p:cNvSpPr>
            <a:spLocks noGrp="1"/>
          </p:cNvSpPr>
          <p:nvPr>
            <p:ph type="pic" sz="quarter" idx="15"/>
          </p:nvPr>
        </p:nvSpPr>
        <p:spPr>
          <a:xfrm>
            <a:off x="269876" y="571500"/>
            <a:ext cx="2092325" cy="1569244"/>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dirty="0" smtClean="0"/>
              <a:t>Drag picture to placeholder or click icon to add</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1" y="1926292"/>
            <a:ext cx="8228013" cy="2601656"/>
          </a:xfrm>
          <a:prstGeom prst="rect">
            <a:avLst/>
          </a:prstGeo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BC80160F-568D-024F-8335-8BD058FDF1FA}" type="datetime1">
              <a:rPr lang="en-US" smtClean="0"/>
              <a:pPr>
                <a:defRPr/>
              </a:pPr>
              <a:t>10/24/14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89E950DD-CB45-0E45-A100-CB472775017C}"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05979"/>
            <a:ext cx="1524000" cy="4388644"/>
          </a:xfrm>
          <a:prstGeom prst="rect">
            <a:avLst/>
          </a:prstGeo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312644"/>
            <a:ext cx="6019800" cy="4211732"/>
          </a:xfrm>
          <a:prstGeom prst="rect">
            <a:avLst/>
          </a:prstGeo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F6FC90B1-2386-1D41-85B8-9347A4CBDACA}" type="datetime1">
              <a:rPr lang="en-US" smtClean="0"/>
              <a:pPr>
                <a:defRPr/>
              </a:pPr>
              <a:t>10/24/14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514CE5DB-8480-3D48-BBEA-756594F4CA7C}"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10/24/14</a:t>
            </a:fld>
            <a:endParaRPr lang="en-US" dirty="0"/>
          </a:p>
        </p:txBody>
      </p:sp>
      <p:sp>
        <p:nvSpPr>
          <p:cNvPr id="4" name="Footer Placeholder 3"/>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a:xfrm>
            <a:off x="739775" y="2077571"/>
            <a:ext cx="7662864" cy="2450377"/>
          </a:xfrm>
          <a:prstGeom prst="rect">
            <a:avLst/>
          </a:prstGeo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a:defRPr/>
            </a:pPr>
            <a:fld id="{DC7A8030-0FD6-D246-9B42-DB45DC685505}" type="datetime1">
              <a:rPr lang="en-US" smtClean="0"/>
              <a:pPr>
                <a:defRPr/>
              </a:pPr>
              <a:t>10/24/14</a:t>
            </a:fld>
            <a:endParaRPr lang="en-US" dirty="0"/>
          </a:p>
        </p:txBody>
      </p:sp>
      <p:sp>
        <p:nvSpPr>
          <p:cNvPr id="5" name="Footer Placeholder 4"/>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p>
            <a:pPr>
              <a:defRPr/>
            </a:pPr>
            <a:fld id="{4187A894-7C5E-1340-A00F-FF4CD8D1F98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77521"/>
            <a:ext cx="6400800" cy="1021556"/>
          </a:xfrm>
          <a:prstGeom prst="rect">
            <a:avLst/>
          </a:prstGeo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400" y="2707272"/>
            <a:ext cx="5181601" cy="1125140"/>
          </a:xfrm>
          <a:prstGeom prst="rect">
            <a:avLst/>
          </a:prstGeo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lvl1pPr>
              <a:defRPr>
                <a:solidFill>
                  <a:schemeClr val="bg1"/>
                </a:solidFill>
              </a:defRPr>
            </a:lvl1pPr>
          </a:lstStyle>
          <a:p>
            <a:fld id="{B1A24CD3-204F-4468-8EE4-28A6668D006A}" type="datetimeFigureOut">
              <a:rPr lang="en-US" smtClean="0"/>
              <a:pPr/>
              <a:t>10/24/14</a:t>
            </a:fld>
            <a:endParaRPr lang="en-US" dirty="0"/>
          </a:p>
        </p:txBody>
      </p:sp>
      <p:sp>
        <p:nvSpPr>
          <p:cNvPr id="5" name="Footer Placeholder 4"/>
          <p:cNvSpPr>
            <a:spLocks noGrp="1"/>
          </p:cNvSpPr>
          <p:nvPr>
            <p:ph type="ftr" sz="quarter" idx="11"/>
          </p:nvPr>
        </p:nvSpPr>
        <p:spPr>
          <a:xfrm>
            <a:off x="7239000" y="4767263"/>
            <a:ext cx="1446213"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4305300" y="4767263"/>
            <a:ext cx="533400" cy="273844"/>
          </a:xfrm>
          <a:prstGeom prst="rect">
            <a:avLst/>
          </a:prstGeom>
        </p:spPr>
        <p:txBody>
          <a:bodyPr/>
          <a:lstStyle>
            <a:lvl1pPr>
              <a:defRPr>
                <a:solidFill>
                  <a:schemeClr val="bg1"/>
                </a:solidFill>
              </a:defRPr>
            </a:lvl1pPr>
          </a:lstStyle>
          <a:p>
            <a:fld id="{93E4AAA4-6363-4581-962D-1ACCC2D600C5}"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740664"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9FA15492-5B9E-6F43-8E60-A4A9FD086FF3}" type="datetime1">
              <a:rPr lang="en-US" smtClean="0"/>
              <a:pPr>
                <a:defRPr/>
              </a:pPr>
              <a:t>10/24/14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347C364D-0116-D647-8F6F-5B1FB640FF9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1674158"/>
            <a:ext cx="3767328" cy="571500"/>
          </a:xfrm>
          <a:prstGeom prst="rect">
            <a:avLst/>
          </a:prstGeo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2370045"/>
            <a:ext cx="3767328" cy="2168618"/>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1674158"/>
            <a:ext cx="3767328" cy="571500"/>
          </a:xfrm>
          <a:prstGeom prst="rect">
            <a:avLst/>
          </a:prstGeo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2370045"/>
            <a:ext cx="3767328" cy="2168618"/>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a:xfrm>
            <a:off x="457200" y="4767263"/>
            <a:ext cx="2133600" cy="273844"/>
          </a:xfrm>
          <a:prstGeom prst="rect">
            <a:avLst/>
          </a:prstGeom>
        </p:spPr>
        <p:txBody>
          <a:bodyPr/>
          <a:lstStyle/>
          <a:p>
            <a:pPr>
              <a:defRPr/>
            </a:pPr>
            <a:fld id="{B63C1875-5082-DB4F-A9B7-B8DACB88AD4E}" type="datetime1">
              <a:rPr lang="en-US" smtClean="0"/>
              <a:pPr>
                <a:defRPr/>
              </a:pPr>
              <a:t>10/24/14</a:t>
            </a:fld>
            <a:endParaRPr lang="en-US" dirty="0"/>
          </a:p>
        </p:txBody>
      </p:sp>
      <p:sp>
        <p:nvSpPr>
          <p:cNvPr id="8" name="Footer Placeholder 7"/>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a:xfrm>
            <a:off x="4305300" y="4767263"/>
            <a:ext cx="533400" cy="273844"/>
          </a:xfrm>
          <a:prstGeom prst="rect">
            <a:avLst/>
          </a:prstGeom>
        </p:spPr>
        <p:txBody>
          <a:bodyPr/>
          <a:lstStyle/>
          <a:p>
            <a:pPr>
              <a:defRPr/>
            </a:pPr>
            <a:fld id="{73D352A9-19AB-784E-A79E-208455803DA0}"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762000" y="2088356"/>
            <a:ext cx="7656512" cy="116586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10/24/14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762000" y="3372802"/>
            <a:ext cx="7656512" cy="1165860"/>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4636008"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10/24/14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4636008"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088356"/>
            <a:ext cx="3767328" cy="2439591"/>
          </a:xfrm>
          <a:prstGeom prst="rect">
            <a:avLst/>
          </a:prstGeo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4636008"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a:xfrm>
            <a:off x="457200" y="4767263"/>
            <a:ext cx="2133600" cy="273844"/>
          </a:xfrm>
          <a:prstGeom prst="rect">
            <a:avLst/>
          </a:prstGeom>
        </p:spPr>
        <p:txBody>
          <a:bodyPr/>
          <a:lstStyle/>
          <a:p>
            <a:pPr>
              <a:defRPr/>
            </a:pPr>
            <a:fld id="{8A3E085A-081A-084D-8DB5-79122339B9C4}" type="datetime1">
              <a:rPr lang="en-US" smtClean="0"/>
              <a:pPr>
                <a:defRPr/>
              </a:pPr>
              <a:t>10/24/14</a:t>
            </a:fld>
            <a:endParaRPr lang="en-US" dirty="0"/>
          </a:p>
        </p:txBody>
      </p:sp>
      <p:sp>
        <p:nvSpPr>
          <p:cNvPr id="6" name="Footer Placeholder 5"/>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305300" y="4767263"/>
            <a:ext cx="533400" cy="273844"/>
          </a:xfrm>
          <a:prstGeom prst="rect">
            <a:avLst/>
          </a:prstGeom>
        </p:spPr>
        <p:txBody>
          <a:bodyPr/>
          <a:lstStyle/>
          <a:p>
            <a:pPr>
              <a:defRPr/>
            </a:pPr>
            <a:fld id="{D2291358-82E3-4442-A59A-8346A78F0271}" type="slidenum">
              <a:rPr lang="en-US" smtClean="0"/>
              <a:pPr>
                <a:defRPr/>
              </a:pPr>
              <a:t>‹#›</a:t>
            </a:fld>
            <a:endParaRPr lang="en-US" dirty="0"/>
          </a:p>
        </p:txBody>
      </p:sp>
      <p:sp>
        <p:nvSpPr>
          <p:cNvPr id="8" name="Content Placeholder 2"/>
          <p:cNvSpPr>
            <a:spLocks noGrp="1"/>
          </p:cNvSpPr>
          <p:nvPr>
            <p:ph sz="half" idx="13"/>
          </p:nvPr>
        </p:nvSpPr>
        <p:spPr>
          <a:xfrm>
            <a:off x="4636008"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088356"/>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3372802"/>
            <a:ext cx="3767328" cy="1165860"/>
          </a:xfrm>
          <a:prstGeom prst="rect">
            <a:avLst/>
          </a:prstGeo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56"/>
            <a:ext cx="8229600" cy="857250"/>
          </a:xfrm>
          <a:prstGeom prst="rect">
            <a:avLst/>
          </a:prstGeom>
        </p:spPr>
        <p:txBody>
          <a:bodyPr/>
          <a:lstStyle/>
          <a:p>
            <a:r>
              <a:rPr lang="en-US" smtClean="0"/>
              <a:t>Click to edit Master title style</a:t>
            </a:r>
            <a:endParaRPr/>
          </a:p>
        </p:txBody>
      </p:sp>
      <p:sp>
        <p:nvSpPr>
          <p:cNvPr id="3" name="Date Placeholder 2"/>
          <p:cNvSpPr>
            <a:spLocks noGrp="1"/>
          </p:cNvSpPr>
          <p:nvPr>
            <p:ph type="dt" sz="half" idx="10"/>
          </p:nvPr>
        </p:nvSpPr>
        <p:spPr>
          <a:xfrm>
            <a:off x="457200" y="4767263"/>
            <a:ext cx="2133600" cy="273844"/>
          </a:xfrm>
          <a:prstGeom prst="rect">
            <a:avLst/>
          </a:prstGeom>
        </p:spPr>
        <p:txBody>
          <a:bodyPr/>
          <a:lstStyle/>
          <a:p>
            <a:pPr>
              <a:defRPr/>
            </a:pPr>
            <a:fld id="{779B24F7-4F80-BE4A-B8A0-C30B09B13516}" type="datetime1">
              <a:rPr lang="en-US" smtClean="0"/>
              <a:pPr>
                <a:defRPr/>
              </a:pPr>
              <a:t>10/24/14</a:t>
            </a:fld>
            <a:endParaRPr lang="en-US" dirty="0"/>
          </a:p>
        </p:txBody>
      </p:sp>
      <p:sp>
        <p:nvSpPr>
          <p:cNvPr id="4" name="Footer Placeholder 3"/>
          <p:cNvSpPr>
            <a:spLocks noGrp="1"/>
          </p:cNvSpPr>
          <p:nvPr>
            <p:ph type="ftr" sz="quarter" idx="11"/>
          </p:nvPr>
        </p:nvSpPr>
        <p:spPr>
          <a:xfrm>
            <a:off x="5789613" y="4767263"/>
            <a:ext cx="2895600" cy="273844"/>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305300" y="4767263"/>
            <a:ext cx="533400" cy="273844"/>
          </a:xfrm>
          <a:prstGeom prst="rect">
            <a:avLst/>
          </a:prstGeom>
        </p:spPr>
        <p:txBody>
          <a:bodyPr/>
          <a:lstStyle/>
          <a:p>
            <a:pPr>
              <a:defRPr/>
            </a:pPr>
            <a:fld id="{B4371A92-273D-074E-8CC2-33EBC2DEBFC4}" type="slidenum">
              <a:rPr lang="en-US"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 id="2147485508" r:id="rId6"/>
    <p:sldLayoutId id="2147485509" r:id="rId7"/>
    <p:sldLayoutId id="2147485510" r:id="rId8"/>
    <p:sldLayoutId id="2147485511" r:id="rId9"/>
    <p:sldLayoutId id="2147485512" r:id="rId10"/>
    <p:sldLayoutId id="2147485513" r:id="rId11"/>
    <p:sldLayoutId id="2147485514" r:id="rId12"/>
    <p:sldLayoutId id="2147485515" r:id="rId13"/>
    <p:sldLayoutId id="2147485516" r:id="rId14"/>
    <p:sldLayoutId id="2147485517" r:id="rId15"/>
    <p:sldLayoutId id="2147485518" r:id="rId16"/>
  </p:sldLayoutIdLst>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jpeg"/><Relationship Id="rId6" Type="http://schemas.openxmlformats.org/officeDocument/2006/relationships/image" Target="../media/image37.emf"/><Relationship Id="rId7" Type="http://schemas.openxmlformats.org/officeDocument/2006/relationships/image" Target="../media/image38.emf"/><Relationship Id="rId1" Type="http://schemas.openxmlformats.org/officeDocument/2006/relationships/slideLayout" Target="../slideLayouts/slideLayout10.xml"/><Relationship Id="rId2" Type="http://schemas.openxmlformats.org/officeDocument/2006/relationships/image" Target="../media/image3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3.jpeg"/><Relationship Id="rId3" Type="http://schemas.openxmlformats.org/officeDocument/2006/relationships/image" Target="../media/image39.emf"/></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gif"/><Relationship Id="rId6" Type="http://schemas.openxmlformats.org/officeDocument/2006/relationships/image" Target="../media/image43.png"/><Relationship Id="rId1" Type="http://schemas.openxmlformats.org/officeDocument/2006/relationships/tags" Target="../tags/tag2.xml"/><Relationship Id="rId2"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gif"/><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tags" Target="../tags/tag1.xml"/><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jpeg"/></Relationships>
</file>

<file path=ppt/slides/_rels/slide7.xml.rels><?xml version="1.0" encoding="UTF-8" standalone="yes"?>
<Relationships xmlns="http://schemas.openxmlformats.org/package/2006/relationships"><Relationship Id="rId11" Type="http://schemas.openxmlformats.org/officeDocument/2006/relationships/image" Target="../media/image25.jpeg"/><Relationship Id="rId12" Type="http://schemas.openxmlformats.org/officeDocument/2006/relationships/image" Target="../media/image26.png"/><Relationship Id="rId13" Type="http://schemas.microsoft.com/office/2007/relationships/hdphoto" Target="../media/hdphoto4.wdp"/><Relationship Id="rId14" Type="http://schemas.openxmlformats.org/officeDocument/2006/relationships/image" Target="../media/image27.png"/><Relationship Id="rId15" Type="http://schemas.microsoft.com/office/2007/relationships/hdphoto" Target="../media/hdphoto5.wdp"/><Relationship Id="rId16" Type="http://schemas.openxmlformats.org/officeDocument/2006/relationships/image" Target="../media/image28.png"/><Relationship Id="rId17" Type="http://schemas.microsoft.com/office/2007/relationships/hdphoto" Target="../media/hdphoto6.wdp"/><Relationship Id="rId18"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image" Target="../media/image19.png"/><Relationship Id="rId3" Type="http://schemas.microsoft.com/office/2007/relationships/hdphoto" Target="../media/hdphoto1.wdp"/><Relationship Id="rId4" Type="http://schemas.openxmlformats.org/officeDocument/2006/relationships/image" Target="../media/image20.png"/><Relationship Id="rId5" Type="http://schemas.microsoft.com/office/2007/relationships/hdphoto" Target="../media/hdphoto2.wdp"/><Relationship Id="rId6" Type="http://schemas.openxmlformats.org/officeDocument/2006/relationships/image" Target="../media/image21.png"/><Relationship Id="rId7" Type="http://schemas.microsoft.com/office/2007/relationships/hdphoto" Target="../media/hdphoto3.wdp"/><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0.png"/><Relationship Id="rId3" Type="http://schemas.openxmlformats.org/officeDocument/2006/relationships/image" Target="../media/image3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bg1"/>
            </a:gs>
            <a:gs pos="100000">
              <a:srgbClr val="FF6600"/>
            </a:gs>
          </a:gsLst>
          <a:lin ang="5400000" scaled="0"/>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0" y="7558"/>
            <a:ext cx="9144000" cy="1102519"/>
          </a:xfrm>
          <a:noFill/>
          <a:ln>
            <a:noFill/>
            <a:miter lim="800000"/>
            <a:headEnd/>
            <a:tailEnd/>
          </a:ln>
          <a:effectLst>
            <a:outerShdw blurRad="50800" dist="38100" dir="2700000" algn="tl" rotWithShape="0">
              <a:prstClr val="black">
                <a:alpha val="40000"/>
              </a:prstClr>
            </a:outerShdw>
            <a:softEdge rad="76200"/>
          </a:effectLst>
          <a:scene3d>
            <a:camera prst="orthographicFront"/>
            <a:lightRig rig="threePt" dir="t"/>
          </a:scene3d>
          <a:sp3d>
            <a:bevelT/>
          </a:sp3d>
          <a:extLst/>
        </p:spPr>
        <p:txBody>
          <a:bodyPr rtlCol="0">
            <a:noAutofit/>
          </a:bodyPr>
          <a:lstStyle/>
          <a:p>
            <a:pPr eaLnBrk="1" fontAlgn="auto" hangingPunct="1">
              <a:spcAft>
                <a:spcPts val="0"/>
              </a:spcAft>
              <a:defRPr/>
            </a:pPr>
            <a:r>
              <a:rPr lang="en-US" sz="6600" b="1" i="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This Week </a:t>
            </a:r>
            <a:r>
              <a:rPr lang="en-US" sz="4400" b="1" i="1" normalizeH="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a:t>
            </a:r>
            <a:r>
              <a:rPr lang="en-US" sz="6600" b="1" i="1" dirty="0" smtClean="0">
                <a:ln w="31550" cmpd="sng">
                  <a:solidFill>
                    <a:schemeClr val="tx1"/>
                  </a:solidFill>
                  <a:prstDash val="solid"/>
                </a:ln>
                <a:effectLst>
                  <a:outerShdw blurRad="50800" dist="40000" dir="5400000" algn="tl" rotWithShape="0">
                    <a:srgbClr val="000000">
                      <a:shade val="5000"/>
                      <a:satMod val="120000"/>
                      <a:alpha val="33000"/>
                    </a:srgbClr>
                  </a:outerShdw>
                </a:effectLst>
                <a:latin typeface="Rockwell"/>
                <a:ea typeface="+mj-ea"/>
                <a:cs typeface="Rockwell"/>
              </a:rPr>
              <a:t> PPPL</a:t>
            </a: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l="-1" r="-338"/>
          <a:stretch/>
        </p:blipFill>
        <p:spPr bwMode="auto">
          <a:xfrm>
            <a:off x="758249" y="1742899"/>
            <a:ext cx="7634817" cy="1524372"/>
          </a:xfrm>
          <a:prstGeom prst="rect">
            <a:avLst/>
          </a:prstGeom>
          <a:noFill/>
          <a:ln>
            <a:noFill/>
          </a:ln>
          <a:effectLst>
            <a:outerShdw blurRad="50800" dist="1143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53355" y="-237613"/>
            <a:ext cx="184666" cy="461665"/>
          </a:xfrm>
          <a:prstGeom prst="rect">
            <a:avLst/>
          </a:prstGeom>
          <a:noFill/>
        </p:spPr>
        <p:txBody>
          <a:bodyPr wrap="none" rtlCol="0">
            <a:spAutoFit/>
          </a:bodyPr>
          <a:lstStyle/>
          <a:p>
            <a:endParaRPr lang="en-US" dirty="0"/>
          </a:p>
        </p:txBody>
      </p:sp>
      <p:sp>
        <p:nvSpPr>
          <p:cNvPr id="5" name="Subtitle 2"/>
          <p:cNvSpPr txBox="1">
            <a:spLocks/>
          </p:cNvSpPr>
          <p:nvPr/>
        </p:nvSpPr>
        <p:spPr bwMode="auto">
          <a:xfrm>
            <a:off x="6050" y="4859862"/>
            <a:ext cx="9144000" cy="271919"/>
          </a:xfrm>
          <a:prstGeom prst="rect">
            <a:avLst/>
          </a:prstGeom>
          <a:solidFill>
            <a:srgbClr val="45752F">
              <a:alpha val="64000"/>
            </a:srgbClr>
          </a:solidFill>
          <a:ln>
            <a:noFill/>
            <a:headEnd/>
            <a:tailEnd/>
          </a:ln>
          <a:effectLst>
            <a:outerShdw blurRad="50800" dist="38100" dir="2700000" algn="tl" rotWithShape="0">
              <a:prstClr val="black">
                <a:alpha val="40000"/>
              </a:prstClr>
            </a:outerShdw>
          </a:effectLst>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anchor="ctr">
            <a:normAutofit lnSpcReduction="10000"/>
          </a:bodyPr>
          <a:lstStyle/>
          <a:p>
            <a:pPr algn="ctr" fontAlgn="auto">
              <a:spcBef>
                <a:spcPct val="20000"/>
              </a:spcBef>
              <a:spcAft>
                <a:spcPts val="0"/>
              </a:spcAft>
              <a:buFont typeface="Arial"/>
              <a:buNone/>
              <a:defRPr/>
            </a:pPr>
            <a:r>
              <a:rPr lang="en-US" sz="1200" dirty="0" smtClean="0">
                <a:ln w="22225" cmpd="sng">
                  <a:solidFill>
                    <a:schemeClr val="tx1">
                      <a:alpha val="0"/>
                    </a:schemeClr>
                  </a:solidFill>
                </a:ln>
                <a:solidFill>
                  <a:srgbClr val="FFFFFF"/>
                </a:solidFill>
                <a:effectLst>
                  <a:outerShdw blurRad="50800" dist="38100" dir="2700000" algn="tl" rotWithShape="0">
                    <a:srgbClr val="000000">
                      <a:alpha val="29000"/>
                    </a:srgbClr>
                  </a:outerShdw>
                </a:effectLst>
                <a:latin typeface="Verdana"/>
                <a:cs typeface="Verdana"/>
              </a:rPr>
              <a:t>Brought to you by </a:t>
            </a:r>
            <a:r>
              <a:rPr lang="en-US" sz="1200" dirty="0">
                <a:ln w="22225" cmpd="sng">
                  <a:solidFill>
                    <a:schemeClr val="tx1">
                      <a:alpha val="0"/>
                    </a:schemeClr>
                  </a:solidFill>
                </a:ln>
                <a:solidFill>
                  <a:srgbClr val="FFFFFF"/>
                </a:solidFill>
                <a:effectLst>
                  <a:outerShdw blurRad="50800" dist="38100" dir="2700000" algn="tl" rotWithShape="0">
                    <a:srgbClr val="000000">
                      <a:alpha val="29000"/>
                    </a:srgbClr>
                  </a:outerShdw>
                </a:effectLst>
                <a:latin typeface="Verdana"/>
                <a:cs typeface="Verdana"/>
              </a:rPr>
              <a:t>the PPPL Office of Communications</a:t>
            </a:r>
          </a:p>
        </p:txBody>
      </p:sp>
      <p:sp>
        <p:nvSpPr>
          <p:cNvPr id="6" name="Subtitle 5"/>
          <p:cNvSpPr>
            <a:spLocks noGrp="1"/>
          </p:cNvSpPr>
          <p:nvPr>
            <p:ph type="subTitle" idx="1"/>
          </p:nvPr>
        </p:nvSpPr>
        <p:spPr>
          <a:xfrm>
            <a:off x="-12700" y="4088107"/>
            <a:ext cx="9156700" cy="800100"/>
          </a:xfrm>
          <a:noFill/>
          <a:effectLst/>
          <a:scene3d>
            <a:camera prst="orthographicFront"/>
            <a:lightRig rig="threePt" dir="t"/>
          </a:scene3d>
          <a:sp3d>
            <a:bevelT/>
          </a:sp3d>
        </p:spPr>
        <p:txBody>
          <a:bodyPr>
            <a:normAutofit/>
          </a:bodyPr>
          <a:lstStyle/>
          <a:p>
            <a:r>
              <a:rPr lang="en-US" sz="3200" b="1" dirty="0" smtClean="0">
                <a:ln>
                  <a:solidFill>
                    <a:schemeClr val="tx1"/>
                  </a:solidFill>
                </a:ln>
                <a:effectLst>
                  <a:outerShdw blurRad="53975" dist="25400" dir="2700000" sx="101000" sy="101000" algn="tl" rotWithShape="0">
                    <a:srgbClr val="000000"/>
                  </a:outerShdw>
                </a:effectLst>
                <a:latin typeface="Verdana"/>
                <a:cs typeface="Verdana"/>
              </a:rPr>
              <a:t>October 27 - 31, 2014</a:t>
            </a:r>
            <a:endParaRPr lang="en-US" sz="3200" b="1" dirty="0">
              <a:ln>
                <a:solidFill>
                  <a:schemeClr val="tx1"/>
                </a:solidFill>
              </a:ln>
              <a:effectLst>
                <a:outerShdw blurRad="53975" dist="25400" dir="2700000" sx="101000" sy="101000" algn="tl" rotWithShape="0">
                  <a:srgbClr val="000000"/>
                </a:outerShdw>
              </a:effectLst>
              <a:latin typeface="Verdana"/>
              <a:cs typeface="Verdana"/>
            </a:endParaRPr>
          </a:p>
        </p:txBody>
      </p:sp>
    </p:spTree>
    <p:extLst>
      <p:ext uri="{BB962C8B-B14F-4D97-AF65-F5344CB8AC3E}">
        <p14:creationId xmlns:p14="http://schemas.microsoft.com/office/powerpoint/2010/main" val="4062756971"/>
      </p:ext>
    </p:extLst>
  </p:cSld>
  <p:clrMapOvr>
    <a:masterClrMapping/>
  </p:clrMapOvr>
  <mc:AlternateContent xmlns:mc="http://schemas.openxmlformats.org/markup-compatibility/2006" xmlns:p14="http://schemas.microsoft.com/office/powerpoint/2010/main">
    <mc:Choice Requires="p14">
      <p:transition spd="slow" p14:dur="3000" advClick="0" advTm="21612">
        <p:push dir="u"/>
      </p:transition>
    </mc:Choice>
    <mc:Fallback xmlns="">
      <p:transition xmlns:p14="http://schemas.microsoft.com/office/powerpoint/2010/main" spd="slow" advClick="0" advTm="21612">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4000"/>
                                        <p:tgtEl>
                                          <p:spTgt spid="9"/>
                                        </p:tgtEl>
                                      </p:cBhvr>
                                    </p:animEffect>
                                  </p:childTnLst>
                                </p:cTn>
                              </p:par>
                            </p:childTnLst>
                          </p:cTn>
                        </p:par>
                        <p:par>
                          <p:cTn id="8" fill="hold">
                            <p:stCondLst>
                              <p:cond delay="4000"/>
                            </p:stCondLst>
                            <p:childTnLst>
                              <p:par>
                                <p:cTn id="9" presetID="10" presetClass="exit" presetSubtype="0" fill="hold" nodeType="afterEffect">
                                  <p:stCondLst>
                                    <p:cond delay="3000"/>
                                  </p:stCondLst>
                                  <p:childTnLst>
                                    <p:animEffect transition="out" filter="fade">
                                      <p:cBhvr>
                                        <p:cTn id="10" dur="2000"/>
                                        <p:tgtEl>
                                          <p:spTgt spid="9"/>
                                        </p:tgtEl>
                                      </p:cBhvr>
                                    </p:animEffect>
                                    <p:set>
                                      <p:cBhvr>
                                        <p:cTn id="11" dur="1" fill="hold">
                                          <p:stCondLst>
                                            <p:cond delay="1999"/>
                                          </p:stCondLst>
                                        </p:cTn>
                                        <p:tgtEl>
                                          <p:spTgt spid="9"/>
                                        </p:tgtEl>
                                        <p:attrNameLst>
                                          <p:attrName>style.visibility</p:attrName>
                                        </p:attrNameLst>
                                      </p:cBhvr>
                                      <p:to>
                                        <p:strVal val="hidden"/>
                                      </p:to>
                                    </p:set>
                                  </p:childTnLst>
                                </p:cTn>
                              </p:par>
                            </p:childTnLst>
                          </p:cTn>
                        </p:par>
                        <p:par>
                          <p:cTn id="12" fill="hold">
                            <p:stCondLst>
                              <p:cond delay="9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childTnLst>
                          </p:cTn>
                        </p:par>
                        <p:par>
                          <p:cTn id="16" fill="hold">
                            <p:stCondLst>
                              <p:cond delay="12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3000"/>
                                        <p:tgtEl>
                                          <p:spTgt spid="2"/>
                                        </p:tgtEl>
                                      </p:cBhvr>
                                    </p:animEffect>
                                  </p:childTnLst>
                                </p:cTn>
                              </p:par>
                            </p:childTnLst>
                          </p:cTn>
                        </p:par>
                        <p:par>
                          <p:cTn id="20" fill="hold">
                            <p:stCondLst>
                              <p:cond delay="15000"/>
                            </p:stCondLst>
                            <p:childTnLst>
                              <p:par>
                                <p:cTn id="21" presetID="2" presetClass="entr" presetSubtype="4"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3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3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25" fill="hold">
                            <p:stCondLst>
                              <p:cond delay="18000"/>
                            </p:stCondLst>
                            <p:childTnLst>
                              <p:par>
                                <p:cTn id="26" presetID="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3000" fill="hold"/>
                                        <p:tgtEl>
                                          <p:spTgt spid="5"/>
                                        </p:tgtEl>
                                        <p:attrNameLst>
                                          <p:attrName>ppt_x</p:attrName>
                                        </p:attrNameLst>
                                      </p:cBhvr>
                                      <p:tavLst>
                                        <p:tav tm="0">
                                          <p:val>
                                            <p:strVal val="#ppt_x"/>
                                          </p:val>
                                        </p:tav>
                                        <p:tav tm="100000">
                                          <p:val>
                                            <p:strVal val="#ppt_x"/>
                                          </p:val>
                                        </p:tav>
                                      </p:tavLst>
                                    </p:anim>
                                    <p:anim calcmode="lin" valueType="num">
                                      <p:cBhvr additive="base">
                                        <p:cTn id="29" dur="3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3826934"/>
          </a:xfrm>
          <a:prstGeom prst="rect">
            <a:avLst/>
          </a:prstGeom>
        </p:spPr>
      </p:pic>
      <p:pic>
        <p:nvPicPr>
          <p:cNvPr id="8" name="Picture 7"/>
          <p:cNvPicPr>
            <a:picLocks noChangeAspect="1"/>
          </p:cNvPicPr>
          <p:nvPr/>
        </p:nvPicPr>
        <p:blipFill>
          <a:blip r:embed="rId3"/>
          <a:stretch>
            <a:fillRect/>
          </a:stretch>
        </p:blipFill>
        <p:spPr>
          <a:xfrm>
            <a:off x="0" y="4110569"/>
            <a:ext cx="9144000" cy="517585"/>
          </a:xfrm>
          <a:prstGeom prst="rect">
            <a:avLst/>
          </a:prstGeom>
        </p:spPr>
      </p:pic>
      <p:pic>
        <p:nvPicPr>
          <p:cNvPr id="12" name="Picture 11"/>
          <p:cNvPicPr>
            <a:picLocks noChangeAspect="1"/>
          </p:cNvPicPr>
          <p:nvPr/>
        </p:nvPicPr>
        <p:blipFill>
          <a:blip r:embed="rId4"/>
          <a:stretch>
            <a:fillRect/>
          </a:stretch>
        </p:blipFill>
        <p:spPr>
          <a:xfrm>
            <a:off x="-86335" y="4620689"/>
            <a:ext cx="9303970" cy="1206500"/>
          </a:xfrm>
          <a:prstGeom prst="rect">
            <a:avLst/>
          </a:prstGeom>
        </p:spPr>
      </p:pic>
      <p:pic>
        <p:nvPicPr>
          <p:cNvPr id="2" name="Picture 1"/>
          <p:cNvPicPr>
            <a:picLocks noChangeAspect="1"/>
          </p:cNvPicPr>
          <p:nvPr/>
        </p:nvPicPr>
        <p:blipFill>
          <a:blip r:embed="rId5"/>
          <a:stretch>
            <a:fillRect/>
          </a:stretch>
        </p:blipFill>
        <p:spPr>
          <a:xfrm>
            <a:off x="755332" y="-95250"/>
            <a:ext cx="8124422" cy="1634065"/>
          </a:xfrm>
          <a:prstGeom prst="rect">
            <a:avLst/>
          </a:prstGeom>
        </p:spPr>
      </p:pic>
      <p:pic>
        <p:nvPicPr>
          <p:cNvPr id="3" name="Picture 2"/>
          <p:cNvPicPr>
            <a:picLocks noChangeAspect="1"/>
          </p:cNvPicPr>
          <p:nvPr/>
        </p:nvPicPr>
        <p:blipFill>
          <a:blip r:embed="rId6"/>
          <a:stretch>
            <a:fillRect/>
          </a:stretch>
        </p:blipFill>
        <p:spPr>
          <a:xfrm>
            <a:off x="878237" y="2800364"/>
            <a:ext cx="7340958" cy="1828800"/>
          </a:xfrm>
          <a:prstGeom prst="rect">
            <a:avLst/>
          </a:prstGeom>
        </p:spPr>
      </p:pic>
      <p:sp>
        <p:nvSpPr>
          <p:cNvPr id="7" name="TextBox 6"/>
          <p:cNvSpPr txBox="1"/>
          <p:nvPr/>
        </p:nvSpPr>
        <p:spPr>
          <a:xfrm>
            <a:off x="931325" y="4233345"/>
            <a:ext cx="7084662" cy="789960"/>
          </a:xfrm>
          <a:prstGeom prst="rect">
            <a:avLst/>
          </a:prstGeom>
          <a:noFill/>
        </p:spPr>
        <p:txBody>
          <a:bodyPr wrap="square" rtlCol="0">
            <a:spAutoFit/>
          </a:bodyPr>
          <a:lstStyle/>
          <a:p>
            <a:pPr algn="ctr"/>
            <a:r>
              <a:rPr lang="en-US" sz="3200" b="1" baseline="30000" dirty="0">
                <a:solidFill>
                  <a:schemeClr val="bg1"/>
                </a:solidFill>
              </a:rPr>
              <a:t>Wednesday, November 4</a:t>
            </a:r>
            <a:endParaRPr lang="en-US" sz="3200" baseline="30000" dirty="0">
              <a:solidFill>
                <a:schemeClr val="bg1"/>
              </a:solidFill>
            </a:endParaRPr>
          </a:p>
          <a:p>
            <a:endParaRPr lang="en-US" dirty="0"/>
          </a:p>
        </p:txBody>
      </p:sp>
      <p:pic>
        <p:nvPicPr>
          <p:cNvPr id="11" name="Picture 10"/>
          <p:cNvPicPr>
            <a:picLocks noChangeAspect="1"/>
          </p:cNvPicPr>
          <p:nvPr/>
        </p:nvPicPr>
        <p:blipFill>
          <a:blip r:embed="rId7"/>
          <a:stretch>
            <a:fillRect/>
          </a:stretch>
        </p:blipFill>
        <p:spPr>
          <a:xfrm>
            <a:off x="2536610" y="1386417"/>
            <a:ext cx="3901440" cy="1524000"/>
          </a:xfrm>
          <a:prstGeom prst="rect">
            <a:avLst/>
          </a:prstGeom>
        </p:spPr>
      </p:pic>
    </p:spTree>
    <p:extLst>
      <p:ext uri="{BB962C8B-B14F-4D97-AF65-F5344CB8AC3E}">
        <p14:creationId xmlns:p14="http://schemas.microsoft.com/office/powerpoint/2010/main" val="2870666727"/>
      </p:ext>
    </p:extLst>
  </p:cSld>
  <p:clrMapOvr>
    <a:masterClrMapping/>
  </p:clrMapOvr>
  <mc:AlternateContent xmlns:mc="http://schemas.openxmlformats.org/markup-compatibility/2006" xmlns:p14="http://schemas.microsoft.com/office/powerpoint/2010/main">
    <mc:Choice Requires="p14">
      <p:transition spd="med" p14:dur="700" advClick="0" advTm="11200">
        <p:fade/>
      </p:transition>
    </mc:Choice>
    <mc:Fallback xmlns="">
      <p:transition xmlns:p14="http://schemas.microsoft.com/office/powerpoint/2010/main" spd="med" advClick="0" advTm="11200">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3826934"/>
          </a:xfrm>
          <a:prstGeom prst="rect">
            <a:avLst/>
          </a:prstGeom>
        </p:spPr>
      </p:pic>
      <p:pic>
        <p:nvPicPr>
          <p:cNvPr id="2" name="Picture 1"/>
          <p:cNvPicPr>
            <a:picLocks noChangeAspect="1"/>
          </p:cNvPicPr>
          <p:nvPr/>
        </p:nvPicPr>
        <p:blipFill>
          <a:blip r:embed="rId3"/>
          <a:stretch>
            <a:fillRect/>
          </a:stretch>
        </p:blipFill>
        <p:spPr>
          <a:xfrm>
            <a:off x="0" y="-7274"/>
            <a:ext cx="9144000" cy="5613170"/>
          </a:xfrm>
          <a:prstGeom prst="rect">
            <a:avLst/>
          </a:prstGeom>
        </p:spPr>
      </p:pic>
    </p:spTree>
    <p:extLst>
      <p:ext uri="{BB962C8B-B14F-4D97-AF65-F5344CB8AC3E}">
        <p14:creationId xmlns:p14="http://schemas.microsoft.com/office/powerpoint/2010/main" val="1461172296"/>
      </p:ext>
    </p:extLst>
  </p:cSld>
  <p:clrMapOvr>
    <a:masterClrMapping/>
  </p:clrMapOvr>
  <mc:AlternateContent xmlns:mc="http://schemas.openxmlformats.org/markup-compatibility/2006" xmlns:p14="http://schemas.microsoft.com/office/powerpoint/2010/main">
    <mc:Choice Requires="p14">
      <p:transition spd="med" p14:dur="700" advClick="0" advTm="11200">
        <p:fade/>
      </p:transition>
    </mc:Choice>
    <mc:Fallback xmlns="">
      <p:transition xmlns:p14="http://schemas.microsoft.com/office/powerpoint/2010/main" spd="med" advClick="0" advTm="11200">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bstract-orange-flowers-ppt-backgrounds-powerpoin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1187450"/>
          </a:xfrm>
          <a:prstGeom prst="rect">
            <a:avLst/>
          </a:prstGeom>
          <a:effectLst>
            <a:outerShdw blurRad="50800" dist="38100" dir="2700000" algn="tl" rotWithShape="0">
              <a:prstClr val="black">
                <a:alpha val="40000"/>
              </a:prstClr>
            </a:outerShdw>
          </a:effectLst>
        </p:spPr>
      </p:pic>
      <p:pic>
        <p:nvPicPr>
          <p:cNvPr id="3" name="Picture 2" descr="PPPL.LOGO.BLACK.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0455" y="122766"/>
            <a:ext cx="2851150" cy="963147"/>
          </a:xfrm>
          <a:prstGeom prst="rect">
            <a:avLst/>
          </a:prstGeom>
          <a:effectLst>
            <a:glow rad="12700">
              <a:schemeClr val="bg1"/>
            </a:glow>
            <a:outerShdw blurRad="50800" dist="38100" dir="2700000" algn="tl" rotWithShape="0">
              <a:prstClr val="black">
                <a:alpha val="40000"/>
              </a:prstClr>
            </a:outerShdw>
          </a:effectLst>
        </p:spPr>
      </p:pic>
      <p:sp>
        <p:nvSpPr>
          <p:cNvPr id="7" name="TextBox 6"/>
          <p:cNvSpPr txBox="1"/>
          <p:nvPr/>
        </p:nvSpPr>
        <p:spPr>
          <a:xfrm>
            <a:off x="4013200" y="-241300"/>
            <a:ext cx="4978400" cy="1569660"/>
          </a:xfrm>
          <a:prstGeom prst="rect">
            <a:avLst/>
          </a:prstGeom>
          <a:noFill/>
          <a:effectLst/>
        </p:spPr>
        <p:txBody>
          <a:bodyPr wrap="square" rtlCol="0">
            <a:spAutoFit/>
          </a:bodyPr>
          <a:lstStyle/>
          <a:p>
            <a:r>
              <a:rPr lang="en-US" sz="9600" dirty="0" smtClean="0">
                <a:ln w="19050">
                  <a:solidFill>
                    <a:schemeClr val="bg1"/>
                  </a:solidFill>
                </a:ln>
                <a:effectLst>
                  <a:outerShdw blurRad="50800" dist="38100" dir="2700000" algn="tl" rotWithShape="0">
                    <a:prstClr val="black">
                      <a:alpha val="40000"/>
                    </a:prstClr>
                  </a:outerShdw>
                </a:effectLst>
                <a:latin typeface="Arial Black"/>
                <a:cs typeface="Arial Black"/>
              </a:rPr>
              <a:t>trivia</a:t>
            </a:r>
            <a:endParaRPr lang="en-US" sz="9600" dirty="0">
              <a:ln w="19050">
                <a:solidFill>
                  <a:schemeClr val="bg1"/>
                </a:solidFill>
              </a:ln>
              <a:effectLst>
                <a:outerShdw blurRad="50800" dist="38100" dir="2700000" algn="tl" rotWithShape="0">
                  <a:prstClr val="black">
                    <a:alpha val="40000"/>
                  </a:prstClr>
                </a:outerShdw>
              </a:effectLst>
              <a:latin typeface="Arial Black"/>
              <a:cs typeface="Arial Black"/>
            </a:endParaRPr>
          </a:p>
        </p:txBody>
      </p:sp>
      <p:sp>
        <p:nvSpPr>
          <p:cNvPr id="9" name="TextBox 8"/>
          <p:cNvSpPr txBox="1"/>
          <p:nvPr/>
        </p:nvSpPr>
        <p:spPr>
          <a:xfrm>
            <a:off x="3691492" y="1396096"/>
            <a:ext cx="4849283" cy="1608132"/>
          </a:xfrm>
          <a:prstGeom prst="rect">
            <a:avLst/>
          </a:prstGeom>
          <a:noFill/>
        </p:spPr>
        <p:txBody>
          <a:bodyPr wrap="square" rtlCol="0">
            <a:spAutoFit/>
          </a:bodyPr>
          <a:lstStyle/>
          <a:p>
            <a:pPr>
              <a:lnSpc>
                <a:spcPts val="2980"/>
              </a:lnSpc>
            </a:pPr>
            <a:r>
              <a:rPr lang="en-US" sz="4400" b="1" baseline="30000" dirty="0"/>
              <a:t>The NSTX-U upgrade, among other things, </a:t>
            </a:r>
            <a:r>
              <a:rPr lang="en-US" sz="4400" b="1" baseline="30000" dirty="0" smtClean="0"/>
              <a:t/>
            </a:r>
            <a:br>
              <a:rPr lang="en-US" sz="4400" b="1" baseline="30000" dirty="0" smtClean="0"/>
            </a:br>
            <a:r>
              <a:rPr lang="en-US" sz="4400" b="1" baseline="30000" dirty="0" smtClean="0"/>
              <a:t>is </a:t>
            </a:r>
            <a:r>
              <a:rPr lang="en-US" sz="4400" b="1" baseline="30000" dirty="0"/>
              <a:t>getting a new:</a:t>
            </a:r>
          </a:p>
          <a:p>
            <a:endParaRPr lang="en-US" b="1" dirty="0">
              <a:latin typeface="Avenir Black"/>
              <a:cs typeface="Avenir Black"/>
            </a:endParaRPr>
          </a:p>
        </p:txBody>
      </p:sp>
      <p:sp>
        <p:nvSpPr>
          <p:cNvPr id="14" name="TextBox 13"/>
          <p:cNvSpPr txBox="1"/>
          <p:nvPr/>
        </p:nvSpPr>
        <p:spPr>
          <a:xfrm>
            <a:off x="3750758" y="2531284"/>
            <a:ext cx="5029173" cy="477054"/>
          </a:xfrm>
          <a:prstGeom prst="rect">
            <a:avLst/>
          </a:prstGeom>
          <a:solidFill>
            <a:srgbClr val="DE6025"/>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sz="2500" b="1" dirty="0" smtClean="0">
                <a:solidFill>
                  <a:schemeClr val="bg1"/>
                </a:solidFill>
                <a:latin typeface="Arial"/>
                <a:cs typeface="Arial"/>
              </a:rPr>
              <a:t>a)   </a:t>
            </a:r>
            <a:r>
              <a:rPr lang="en-US" b="1" dirty="0" smtClean="0">
                <a:solidFill>
                  <a:schemeClr val="bg1"/>
                </a:solidFill>
              </a:rPr>
              <a:t>20 </a:t>
            </a:r>
            <a:r>
              <a:rPr lang="en-US" b="1" dirty="0">
                <a:solidFill>
                  <a:schemeClr val="bg1"/>
                </a:solidFill>
              </a:rPr>
              <a:t>Tesla ceramic magnet coil</a:t>
            </a:r>
          </a:p>
        </p:txBody>
      </p:sp>
      <p:sp>
        <p:nvSpPr>
          <p:cNvPr id="15" name="TextBox 14"/>
          <p:cNvSpPr txBox="1"/>
          <p:nvPr/>
        </p:nvSpPr>
        <p:spPr>
          <a:xfrm>
            <a:off x="3750759" y="4324403"/>
            <a:ext cx="5029173" cy="477054"/>
          </a:xfrm>
          <a:prstGeom prst="rect">
            <a:avLst/>
          </a:prstGeom>
          <a:solidFill>
            <a:srgbClr val="DE6025"/>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sz="2500" b="1" dirty="0" smtClean="0">
                <a:solidFill>
                  <a:srgbClr val="FFFFFF"/>
                </a:solidFill>
                <a:latin typeface="Arial"/>
                <a:cs typeface="Arial"/>
              </a:rPr>
              <a:t>d)   D</a:t>
            </a:r>
            <a:r>
              <a:rPr lang="en-US" b="1" dirty="0" smtClean="0">
                <a:solidFill>
                  <a:schemeClr val="bg1"/>
                </a:solidFill>
              </a:rPr>
              <a:t>ual center stack</a:t>
            </a:r>
            <a:endParaRPr lang="en-US" b="1" dirty="0">
              <a:solidFill>
                <a:schemeClr val="bg1"/>
              </a:solidFill>
            </a:endParaRPr>
          </a:p>
        </p:txBody>
      </p:sp>
      <p:sp>
        <p:nvSpPr>
          <p:cNvPr id="16" name="TextBox 15"/>
          <p:cNvSpPr txBox="1"/>
          <p:nvPr/>
        </p:nvSpPr>
        <p:spPr>
          <a:xfrm>
            <a:off x="3750760" y="3136056"/>
            <a:ext cx="5029172" cy="477054"/>
          </a:xfrm>
          <a:prstGeom prst="rect">
            <a:avLst/>
          </a:prstGeom>
          <a:solidFill>
            <a:srgbClr val="DE6025"/>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sz="2500" b="1" dirty="0" smtClean="0">
                <a:solidFill>
                  <a:srgbClr val="FFFFFF"/>
                </a:solidFill>
                <a:latin typeface="Arial"/>
                <a:cs typeface="Arial"/>
              </a:rPr>
              <a:t>b) 	 </a:t>
            </a:r>
            <a:r>
              <a:rPr lang="en-US" b="1" dirty="0" smtClean="0">
                <a:solidFill>
                  <a:schemeClr val="bg1"/>
                </a:solidFill>
              </a:rPr>
              <a:t>Second </a:t>
            </a:r>
            <a:r>
              <a:rPr lang="en-US" b="1" dirty="0">
                <a:solidFill>
                  <a:schemeClr val="bg1"/>
                </a:solidFill>
              </a:rPr>
              <a:t>neutral beam </a:t>
            </a:r>
            <a:r>
              <a:rPr lang="en-US" b="1" dirty="0" smtClean="0">
                <a:solidFill>
                  <a:schemeClr val="bg1"/>
                </a:solidFill>
              </a:rPr>
              <a:t>injector</a:t>
            </a:r>
            <a:endParaRPr lang="en-US" b="1" dirty="0">
              <a:solidFill>
                <a:schemeClr val="bg1"/>
              </a:solidFill>
            </a:endParaRPr>
          </a:p>
        </p:txBody>
      </p:sp>
      <p:sp>
        <p:nvSpPr>
          <p:cNvPr id="17" name="TextBox 16"/>
          <p:cNvSpPr txBox="1"/>
          <p:nvPr/>
        </p:nvSpPr>
        <p:spPr>
          <a:xfrm>
            <a:off x="3750761" y="3720419"/>
            <a:ext cx="5029170" cy="477054"/>
          </a:xfrm>
          <a:prstGeom prst="rect">
            <a:avLst/>
          </a:prstGeom>
          <a:solidFill>
            <a:srgbClr val="DE6025"/>
          </a:solid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r>
              <a:rPr lang="en-US" sz="2500" b="1" dirty="0" smtClean="0">
                <a:solidFill>
                  <a:srgbClr val="FFFFFF"/>
                </a:solidFill>
                <a:latin typeface="Arial"/>
                <a:cs typeface="Arial"/>
              </a:rPr>
              <a:t>c)   </a:t>
            </a:r>
            <a:r>
              <a:rPr lang="en-US" b="1" dirty="0" smtClean="0">
                <a:solidFill>
                  <a:schemeClr val="bg1"/>
                </a:solidFill>
              </a:rPr>
              <a:t>Titanium </a:t>
            </a:r>
            <a:r>
              <a:rPr lang="en-US" b="1" dirty="0">
                <a:solidFill>
                  <a:schemeClr val="bg1"/>
                </a:solidFill>
              </a:rPr>
              <a:t>niobium </a:t>
            </a:r>
            <a:r>
              <a:rPr lang="en-US" b="1" dirty="0" smtClean="0">
                <a:solidFill>
                  <a:schemeClr val="bg1"/>
                </a:solidFill>
              </a:rPr>
              <a:t>shell</a:t>
            </a:r>
            <a:endParaRPr lang="en-US" b="1" dirty="0">
              <a:solidFill>
                <a:schemeClr val="bg1"/>
              </a:solidFill>
            </a:endParaRPr>
          </a:p>
        </p:txBody>
      </p:sp>
      <p:pic>
        <p:nvPicPr>
          <p:cNvPr id="6" name="Picture 5" descr="PPPL-LOGO-WHITE.gif"/>
          <p:cNvPicPr>
            <a:picLocks noChangeAspect="1"/>
          </p:cNvPicPr>
          <p:nvPr/>
        </p:nvPicPr>
        <p:blipFill rotWithShape="1">
          <a:blip r:embed="rId5" cstate="screen">
            <a:alphaModFix amt="67000"/>
            <a:extLst>
              <a:ext uri="{28A0092B-C50C-407E-A947-70E740481C1C}">
                <a14:useLocalDpi xmlns:a14="http://schemas.microsoft.com/office/drawing/2010/main"/>
              </a:ext>
            </a:extLst>
          </a:blip>
          <a:srcRect r="65191"/>
          <a:stretch/>
        </p:blipFill>
        <p:spPr>
          <a:xfrm>
            <a:off x="7818966" y="304800"/>
            <a:ext cx="664633" cy="660791"/>
          </a:xfrm>
          <a:prstGeom prst="rect">
            <a:avLst/>
          </a:prstGeom>
        </p:spPr>
      </p:pic>
      <p:pic>
        <p:nvPicPr>
          <p:cNvPr id="18" name="Picture 17" descr="PPPL-LOGO-WHITE.gif"/>
          <p:cNvPicPr>
            <a:picLocks noChangeAspect="1"/>
          </p:cNvPicPr>
          <p:nvPr/>
        </p:nvPicPr>
        <p:blipFill rotWithShape="1">
          <a:blip r:embed="rId5" cstate="screen">
            <a:alphaModFix amt="67000"/>
            <a:extLst>
              <a:ext uri="{28A0092B-C50C-407E-A947-70E740481C1C}">
                <a14:useLocalDpi xmlns:a14="http://schemas.microsoft.com/office/drawing/2010/main"/>
              </a:ext>
            </a:extLst>
          </a:blip>
          <a:srcRect r="65191"/>
          <a:stretch/>
        </p:blipFill>
        <p:spPr>
          <a:xfrm>
            <a:off x="258234" y="507999"/>
            <a:ext cx="502832" cy="499925"/>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293287"/>
            <a:ext cx="3618521" cy="3810000"/>
          </a:xfrm>
          <a:prstGeom prst="rect">
            <a:avLst/>
          </a:prstGeom>
        </p:spPr>
      </p:pic>
    </p:spTree>
    <p:custDataLst>
      <p:tags r:id="rId1"/>
    </p:custDataLst>
    <p:extLst>
      <p:ext uri="{BB962C8B-B14F-4D97-AF65-F5344CB8AC3E}">
        <p14:creationId xmlns:p14="http://schemas.microsoft.com/office/powerpoint/2010/main" val="2032195883"/>
      </p:ext>
    </p:extLst>
  </p:cSld>
  <p:clrMapOvr>
    <a:masterClrMapping/>
  </p:clrMapOvr>
  <mc:AlternateContent xmlns:mc="http://schemas.openxmlformats.org/markup-compatibility/2006" xmlns:p14="http://schemas.microsoft.com/office/powerpoint/2010/main">
    <mc:Choice Requires="p14">
      <p:transition spd="slow" p14:dur="3000" advClick="0" advTm="59799">
        <p:wheel spokes="1"/>
      </p:transition>
    </mc:Choice>
    <mc:Fallback xmlns="">
      <p:transition xmlns:p14="http://schemas.microsoft.com/office/powerpoint/2010/main" spd="slow" advClick="0" advTm="59799">
        <p:wheel spokes="1"/>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000" fill="hold"/>
                                        <p:tgtEl>
                                          <p:spTgt spid="3"/>
                                        </p:tgtEl>
                                        <p:attrNameLst>
                                          <p:attrName>ppt_x</p:attrName>
                                        </p:attrNameLst>
                                      </p:cBhvr>
                                      <p:tavLst>
                                        <p:tav tm="0">
                                          <p:val>
                                            <p:strVal val="0-#ppt_w/2"/>
                                          </p:val>
                                        </p:tav>
                                        <p:tav tm="100000">
                                          <p:val>
                                            <p:strVal val="#ppt_x"/>
                                          </p:val>
                                        </p:tav>
                                      </p:tavLst>
                                    </p:anim>
                                    <p:anim calcmode="lin" valueType="num">
                                      <p:cBhvr additive="base">
                                        <p:cTn id="8" dur="7000" fill="hold"/>
                                        <p:tgtEl>
                                          <p:spTgt spid="3"/>
                                        </p:tgtEl>
                                        <p:attrNameLst>
                                          <p:attrName>ppt_y</p:attrName>
                                        </p:attrNameLst>
                                      </p:cBhvr>
                                      <p:tavLst>
                                        <p:tav tm="0">
                                          <p:val>
                                            <p:strVal val="#ppt_y"/>
                                          </p:val>
                                        </p:tav>
                                        <p:tav tm="100000">
                                          <p:val>
                                            <p:strVal val="#ppt_y"/>
                                          </p:val>
                                        </p:tav>
                                      </p:tavLst>
                                    </p:anim>
                                  </p:childTnLst>
                                </p:cTn>
                              </p:par>
                              <p:par>
                                <p:cTn id="9" presetID="38" presetClass="entr" presetSubtype="0" accel="50000" fill="hold" grpId="0" nodeType="with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set>
                                      <p:cBhvr>
                                        <p:cTn id="11" dur="910" fill="hold">
                                          <p:stCondLst>
                                            <p:cond delay="0"/>
                                          </p:stCondLst>
                                        </p:cTn>
                                        <p:tgtEl>
                                          <p:spTgt spid="7"/>
                                        </p:tgtEl>
                                        <p:attrNameLst>
                                          <p:attrName>style.rotation</p:attrName>
                                        </p:attrNameLst>
                                      </p:cBhvr>
                                      <p:to>
                                        <p:strVal val="-45.0"/>
                                      </p:to>
                                    </p:set>
                                    <p:anim calcmode="lin" valueType="num">
                                      <p:cBhvr>
                                        <p:cTn id="12" dur="910" fill="hold">
                                          <p:stCondLst>
                                            <p:cond delay="910"/>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13" dur="910"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4" dur="312" decel="50000" autoRev="1" fill="hold">
                                          <p:stCondLst>
                                            <p:cond delay="910"/>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5" dur="272" fill="hold">
                                          <p:stCondLst>
                                            <p:cond delay="1728"/>
                                          </p:stCondLst>
                                        </p:cTn>
                                        <p:tgtEl>
                                          <p:spTgt spid="7"/>
                                        </p:tgtEl>
                                        <p:attrNameLst>
                                          <p:attrName>ppt_y</p:attrName>
                                        </p:attrNameLst>
                                      </p:cBhvr>
                                      <p:tavLst>
                                        <p:tav tm="0">
                                          <p:val>
                                            <p:strVal val="#ppt_y-(0.354*#ppt_w-0.172*#ppt_h)"/>
                                          </p:val>
                                        </p:tav>
                                        <p:tav tm="100000">
                                          <p:val>
                                            <p:strVal val="#ppt_y"/>
                                          </p:val>
                                        </p:tav>
                                      </p:tavLst>
                                    </p:anim>
                                  </p:childTnLst>
                                </p:cTn>
                              </p:par>
                            </p:childTnLst>
                          </p:cTn>
                        </p:par>
                        <p:par>
                          <p:cTn id="16" fill="hold">
                            <p:stCondLst>
                              <p:cond delay="7000"/>
                            </p:stCondLst>
                            <p:childTnLst>
                              <p:par>
                                <p:cTn id="17" presetID="35"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0"/>
                                        <p:tgtEl>
                                          <p:spTgt spid="6"/>
                                        </p:tgtEl>
                                      </p:cBhvr>
                                    </p:animEffect>
                                    <p:anim calcmode="lin" valueType="num">
                                      <p:cBhvr>
                                        <p:cTn id="20" dur="5000" fill="hold"/>
                                        <p:tgtEl>
                                          <p:spTgt spid="6"/>
                                        </p:tgtEl>
                                        <p:attrNameLst>
                                          <p:attrName>style.rotation</p:attrName>
                                        </p:attrNameLst>
                                      </p:cBhvr>
                                      <p:tavLst>
                                        <p:tav tm="0">
                                          <p:val>
                                            <p:fltVal val="720"/>
                                          </p:val>
                                        </p:tav>
                                        <p:tav tm="100000">
                                          <p:val>
                                            <p:fltVal val="0"/>
                                          </p:val>
                                        </p:tav>
                                      </p:tavLst>
                                    </p:anim>
                                    <p:anim calcmode="lin" valueType="num">
                                      <p:cBhvr>
                                        <p:cTn id="21" dur="5000" fill="hold"/>
                                        <p:tgtEl>
                                          <p:spTgt spid="6"/>
                                        </p:tgtEl>
                                        <p:attrNameLst>
                                          <p:attrName>ppt_h</p:attrName>
                                        </p:attrNameLst>
                                      </p:cBhvr>
                                      <p:tavLst>
                                        <p:tav tm="0">
                                          <p:val>
                                            <p:fltVal val="0"/>
                                          </p:val>
                                        </p:tav>
                                        <p:tav tm="100000">
                                          <p:val>
                                            <p:strVal val="#ppt_h"/>
                                          </p:val>
                                        </p:tav>
                                      </p:tavLst>
                                    </p:anim>
                                    <p:anim calcmode="lin" valueType="num">
                                      <p:cBhvr>
                                        <p:cTn id="22" dur="5000" fill="hold"/>
                                        <p:tgtEl>
                                          <p:spTgt spid="6"/>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0"/>
                                        <p:tgtEl>
                                          <p:spTgt spid="18"/>
                                        </p:tgtEl>
                                      </p:cBhvr>
                                    </p:animEffect>
                                    <p:anim calcmode="lin" valueType="num">
                                      <p:cBhvr>
                                        <p:cTn id="26" dur="5000" fill="hold"/>
                                        <p:tgtEl>
                                          <p:spTgt spid="18"/>
                                        </p:tgtEl>
                                        <p:attrNameLst>
                                          <p:attrName>style.rotation</p:attrName>
                                        </p:attrNameLst>
                                      </p:cBhvr>
                                      <p:tavLst>
                                        <p:tav tm="0">
                                          <p:val>
                                            <p:fltVal val="720"/>
                                          </p:val>
                                        </p:tav>
                                        <p:tav tm="100000">
                                          <p:val>
                                            <p:fltVal val="0"/>
                                          </p:val>
                                        </p:tav>
                                      </p:tavLst>
                                    </p:anim>
                                    <p:anim calcmode="lin" valueType="num">
                                      <p:cBhvr>
                                        <p:cTn id="27" dur="5000" fill="hold"/>
                                        <p:tgtEl>
                                          <p:spTgt spid="18"/>
                                        </p:tgtEl>
                                        <p:attrNameLst>
                                          <p:attrName>ppt_h</p:attrName>
                                        </p:attrNameLst>
                                      </p:cBhvr>
                                      <p:tavLst>
                                        <p:tav tm="0">
                                          <p:val>
                                            <p:fltVal val="0"/>
                                          </p:val>
                                        </p:tav>
                                        <p:tav tm="100000">
                                          <p:val>
                                            <p:strVal val="#ppt_h"/>
                                          </p:val>
                                        </p:tav>
                                      </p:tavLst>
                                    </p:anim>
                                    <p:anim calcmode="lin" valueType="num">
                                      <p:cBhvr>
                                        <p:cTn id="28" dur="5000" fill="hold"/>
                                        <p:tgtEl>
                                          <p:spTgt spid="18"/>
                                        </p:tgtEl>
                                        <p:attrNameLst>
                                          <p:attrName>ppt_w</p:attrName>
                                        </p:attrNameLst>
                                      </p:cBhvr>
                                      <p:tavLst>
                                        <p:tav tm="0">
                                          <p:val>
                                            <p:fltVal val="0"/>
                                          </p:val>
                                        </p:tav>
                                        <p:tav tm="100000">
                                          <p:val>
                                            <p:strVal val="#ppt_w"/>
                                          </p:val>
                                        </p:tav>
                                      </p:tavLst>
                                    </p:anim>
                                  </p:childTnLst>
                                </p:cTn>
                              </p:par>
                            </p:childTnLst>
                          </p:cTn>
                        </p:par>
                        <p:par>
                          <p:cTn id="29" fill="hold">
                            <p:stCondLst>
                              <p:cond delay="12000"/>
                            </p:stCondLst>
                            <p:childTnLst>
                              <p:par>
                                <p:cTn id="30" presetID="2" presetClass="entr" presetSubtype="8" fill="hold" grpId="0" nodeType="after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3000" fill="hold"/>
                                        <p:tgtEl>
                                          <p:spTgt spid="9"/>
                                        </p:tgtEl>
                                        <p:attrNameLst>
                                          <p:attrName>ppt_x</p:attrName>
                                        </p:attrNameLst>
                                      </p:cBhvr>
                                      <p:tavLst>
                                        <p:tav tm="0">
                                          <p:val>
                                            <p:strVal val="0-#ppt_w/2"/>
                                          </p:val>
                                        </p:tav>
                                        <p:tav tm="100000">
                                          <p:val>
                                            <p:strVal val="#ppt_x"/>
                                          </p:val>
                                        </p:tav>
                                      </p:tavLst>
                                    </p:anim>
                                    <p:anim calcmode="lin" valueType="num">
                                      <p:cBhvr additive="base">
                                        <p:cTn id="33" dur="3000" fill="hold"/>
                                        <p:tgtEl>
                                          <p:spTgt spid="9"/>
                                        </p:tgtEl>
                                        <p:attrNameLst>
                                          <p:attrName>ppt_y</p:attrName>
                                        </p:attrNameLst>
                                      </p:cBhvr>
                                      <p:tavLst>
                                        <p:tav tm="0">
                                          <p:val>
                                            <p:strVal val="#ppt_y"/>
                                          </p:val>
                                        </p:tav>
                                        <p:tav tm="100000">
                                          <p:val>
                                            <p:strVal val="#ppt_y"/>
                                          </p:val>
                                        </p:tav>
                                      </p:tavLst>
                                    </p:anim>
                                  </p:childTnLst>
                                </p:cTn>
                              </p:par>
                            </p:childTnLst>
                          </p:cTn>
                        </p:par>
                        <p:par>
                          <p:cTn id="34" fill="hold">
                            <p:stCondLst>
                              <p:cond delay="17000"/>
                            </p:stCondLst>
                            <p:childTnLst>
                              <p:par>
                                <p:cTn id="35" presetID="2" presetClass="entr" presetSubtype="4" fill="hold" grpId="0"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3000" fill="hold"/>
                                        <p:tgtEl>
                                          <p:spTgt spid="14"/>
                                        </p:tgtEl>
                                        <p:attrNameLst>
                                          <p:attrName>ppt_x</p:attrName>
                                        </p:attrNameLst>
                                      </p:cBhvr>
                                      <p:tavLst>
                                        <p:tav tm="0">
                                          <p:val>
                                            <p:strVal val="#ppt_x"/>
                                          </p:val>
                                        </p:tav>
                                        <p:tav tm="100000">
                                          <p:val>
                                            <p:strVal val="#ppt_x"/>
                                          </p:val>
                                        </p:tav>
                                      </p:tavLst>
                                    </p:anim>
                                    <p:anim calcmode="lin" valueType="num">
                                      <p:cBhvr additive="base">
                                        <p:cTn id="38" dur="30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grpId="0" nodeType="afterEffect">
                                  <p:stCondLst>
                                    <p:cond delay="100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3000" fill="hold"/>
                                        <p:tgtEl>
                                          <p:spTgt spid="16"/>
                                        </p:tgtEl>
                                        <p:attrNameLst>
                                          <p:attrName>ppt_x</p:attrName>
                                        </p:attrNameLst>
                                      </p:cBhvr>
                                      <p:tavLst>
                                        <p:tav tm="0">
                                          <p:val>
                                            <p:strVal val="#ppt_x"/>
                                          </p:val>
                                        </p:tav>
                                        <p:tav tm="100000">
                                          <p:val>
                                            <p:strVal val="#ppt_x"/>
                                          </p:val>
                                        </p:tav>
                                      </p:tavLst>
                                    </p:anim>
                                    <p:anim calcmode="lin" valueType="num">
                                      <p:cBhvr additive="base">
                                        <p:cTn id="43" dur="3000" fill="hold"/>
                                        <p:tgtEl>
                                          <p:spTgt spid="16"/>
                                        </p:tgtEl>
                                        <p:attrNameLst>
                                          <p:attrName>ppt_y</p:attrName>
                                        </p:attrNameLst>
                                      </p:cBhvr>
                                      <p:tavLst>
                                        <p:tav tm="0">
                                          <p:val>
                                            <p:strVal val="1+#ppt_h/2"/>
                                          </p:val>
                                        </p:tav>
                                        <p:tav tm="100000">
                                          <p:val>
                                            <p:strVal val="#ppt_y"/>
                                          </p:val>
                                        </p:tav>
                                      </p:tavLst>
                                    </p:anim>
                                  </p:childTnLst>
                                </p:cTn>
                              </p:par>
                            </p:childTnLst>
                          </p:cTn>
                        </p:par>
                        <p:par>
                          <p:cTn id="44" fill="hold">
                            <p:stCondLst>
                              <p:cond delay="25000"/>
                            </p:stCondLst>
                            <p:childTnLst>
                              <p:par>
                                <p:cTn id="45" presetID="2" presetClass="entr" presetSubtype="4" fill="hold" grpId="0" nodeType="afterEffect">
                                  <p:stCondLst>
                                    <p:cond delay="100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3000" fill="hold"/>
                                        <p:tgtEl>
                                          <p:spTgt spid="17"/>
                                        </p:tgtEl>
                                        <p:attrNameLst>
                                          <p:attrName>ppt_x</p:attrName>
                                        </p:attrNameLst>
                                      </p:cBhvr>
                                      <p:tavLst>
                                        <p:tav tm="0">
                                          <p:val>
                                            <p:strVal val="#ppt_x"/>
                                          </p:val>
                                        </p:tav>
                                        <p:tav tm="100000">
                                          <p:val>
                                            <p:strVal val="#ppt_x"/>
                                          </p:val>
                                        </p:tav>
                                      </p:tavLst>
                                    </p:anim>
                                    <p:anim calcmode="lin" valueType="num">
                                      <p:cBhvr additive="base">
                                        <p:cTn id="48" dur="3000" fill="hold"/>
                                        <p:tgtEl>
                                          <p:spTgt spid="17"/>
                                        </p:tgtEl>
                                        <p:attrNameLst>
                                          <p:attrName>ppt_y</p:attrName>
                                        </p:attrNameLst>
                                      </p:cBhvr>
                                      <p:tavLst>
                                        <p:tav tm="0">
                                          <p:val>
                                            <p:strVal val="1+#ppt_h/2"/>
                                          </p:val>
                                        </p:tav>
                                        <p:tav tm="100000">
                                          <p:val>
                                            <p:strVal val="#ppt_y"/>
                                          </p:val>
                                        </p:tav>
                                      </p:tavLst>
                                    </p:anim>
                                  </p:childTnLst>
                                </p:cTn>
                              </p:par>
                            </p:childTnLst>
                          </p:cTn>
                        </p:par>
                        <p:par>
                          <p:cTn id="49" fill="hold">
                            <p:stCondLst>
                              <p:cond delay="29000"/>
                            </p:stCondLst>
                            <p:childTnLst>
                              <p:par>
                                <p:cTn id="50" presetID="2" presetClass="entr" presetSubtype="4" fill="hold" grpId="0" nodeType="afterEffect">
                                  <p:stCondLst>
                                    <p:cond delay="100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3000" fill="hold"/>
                                        <p:tgtEl>
                                          <p:spTgt spid="15"/>
                                        </p:tgtEl>
                                        <p:attrNameLst>
                                          <p:attrName>ppt_x</p:attrName>
                                        </p:attrNameLst>
                                      </p:cBhvr>
                                      <p:tavLst>
                                        <p:tav tm="0">
                                          <p:val>
                                            <p:strVal val="#ppt_x"/>
                                          </p:val>
                                        </p:tav>
                                        <p:tav tm="100000">
                                          <p:val>
                                            <p:strVal val="#ppt_x"/>
                                          </p:val>
                                        </p:tav>
                                      </p:tavLst>
                                    </p:anim>
                                    <p:anim calcmode="lin" valueType="num">
                                      <p:cBhvr additive="base">
                                        <p:cTn id="53" dur="3000" fill="hold"/>
                                        <p:tgtEl>
                                          <p:spTgt spid="15"/>
                                        </p:tgtEl>
                                        <p:attrNameLst>
                                          <p:attrName>ppt_y</p:attrName>
                                        </p:attrNameLst>
                                      </p:cBhvr>
                                      <p:tavLst>
                                        <p:tav tm="0">
                                          <p:val>
                                            <p:strVal val="1+#ppt_h/2"/>
                                          </p:val>
                                        </p:tav>
                                        <p:tav tm="100000">
                                          <p:val>
                                            <p:strVal val="#ppt_y"/>
                                          </p:val>
                                        </p:tav>
                                      </p:tavLst>
                                    </p:anim>
                                  </p:childTnLst>
                                </p:cTn>
                              </p:par>
                            </p:childTnLst>
                          </p:cTn>
                        </p:par>
                        <p:par>
                          <p:cTn id="54" fill="hold">
                            <p:stCondLst>
                              <p:cond delay="33000"/>
                            </p:stCondLst>
                            <p:childTnLst>
                              <p:par>
                                <p:cTn id="55" presetID="2" presetClass="exit" presetSubtype="2" fill="hold" grpId="1" nodeType="afterEffect">
                                  <p:stCondLst>
                                    <p:cond delay="2000"/>
                                  </p:stCondLst>
                                  <p:childTnLst>
                                    <p:anim calcmode="lin" valueType="num">
                                      <p:cBhvr additive="base">
                                        <p:cTn id="56" dur="3000"/>
                                        <p:tgtEl>
                                          <p:spTgt spid="15"/>
                                        </p:tgtEl>
                                        <p:attrNameLst>
                                          <p:attrName>ppt_x</p:attrName>
                                        </p:attrNameLst>
                                      </p:cBhvr>
                                      <p:tavLst>
                                        <p:tav tm="0">
                                          <p:val>
                                            <p:strVal val="ppt_x"/>
                                          </p:val>
                                        </p:tav>
                                        <p:tav tm="100000">
                                          <p:val>
                                            <p:strVal val="1+ppt_w/2"/>
                                          </p:val>
                                        </p:tav>
                                      </p:tavLst>
                                    </p:anim>
                                    <p:anim calcmode="lin" valueType="num">
                                      <p:cBhvr additive="base">
                                        <p:cTn id="57" dur="3000"/>
                                        <p:tgtEl>
                                          <p:spTgt spid="15"/>
                                        </p:tgtEl>
                                        <p:attrNameLst>
                                          <p:attrName>ppt_y</p:attrName>
                                        </p:attrNameLst>
                                      </p:cBhvr>
                                      <p:tavLst>
                                        <p:tav tm="0">
                                          <p:val>
                                            <p:strVal val="ppt_y"/>
                                          </p:val>
                                        </p:tav>
                                        <p:tav tm="100000">
                                          <p:val>
                                            <p:strVal val="ppt_y"/>
                                          </p:val>
                                        </p:tav>
                                      </p:tavLst>
                                    </p:anim>
                                    <p:set>
                                      <p:cBhvr>
                                        <p:cTn id="58" dur="1" fill="hold">
                                          <p:stCondLst>
                                            <p:cond delay="2999"/>
                                          </p:stCondLst>
                                        </p:cTn>
                                        <p:tgtEl>
                                          <p:spTgt spid="15"/>
                                        </p:tgtEl>
                                        <p:attrNameLst>
                                          <p:attrName>style.visibility</p:attrName>
                                        </p:attrNameLst>
                                      </p:cBhvr>
                                      <p:to>
                                        <p:strVal val="hidden"/>
                                      </p:to>
                                    </p:set>
                                  </p:childTnLst>
                                </p:cTn>
                              </p:par>
                            </p:childTnLst>
                          </p:cTn>
                        </p:par>
                        <p:par>
                          <p:cTn id="59" fill="hold">
                            <p:stCondLst>
                              <p:cond delay="38000"/>
                            </p:stCondLst>
                            <p:childTnLst>
                              <p:par>
                                <p:cTn id="60" presetID="2" presetClass="exit" presetSubtype="2" fill="hold" grpId="1" nodeType="afterEffect">
                                  <p:stCondLst>
                                    <p:cond delay="2000"/>
                                  </p:stCondLst>
                                  <p:childTnLst>
                                    <p:anim calcmode="lin" valueType="num">
                                      <p:cBhvr additive="base">
                                        <p:cTn id="61" dur="3000"/>
                                        <p:tgtEl>
                                          <p:spTgt spid="17"/>
                                        </p:tgtEl>
                                        <p:attrNameLst>
                                          <p:attrName>ppt_x</p:attrName>
                                        </p:attrNameLst>
                                      </p:cBhvr>
                                      <p:tavLst>
                                        <p:tav tm="0">
                                          <p:val>
                                            <p:strVal val="ppt_x"/>
                                          </p:val>
                                        </p:tav>
                                        <p:tav tm="100000">
                                          <p:val>
                                            <p:strVal val="1+ppt_w/2"/>
                                          </p:val>
                                        </p:tav>
                                      </p:tavLst>
                                    </p:anim>
                                    <p:anim calcmode="lin" valueType="num">
                                      <p:cBhvr additive="base">
                                        <p:cTn id="62" dur="3000"/>
                                        <p:tgtEl>
                                          <p:spTgt spid="17"/>
                                        </p:tgtEl>
                                        <p:attrNameLst>
                                          <p:attrName>ppt_y</p:attrName>
                                        </p:attrNameLst>
                                      </p:cBhvr>
                                      <p:tavLst>
                                        <p:tav tm="0">
                                          <p:val>
                                            <p:strVal val="ppt_y"/>
                                          </p:val>
                                        </p:tav>
                                        <p:tav tm="100000">
                                          <p:val>
                                            <p:strVal val="ppt_y"/>
                                          </p:val>
                                        </p:tav>
                                      </p:tavLst>
                                    </p:anim>
                                    <p:set>
                                      <p:cBhvr>
                                        <p:cTn id="63" dur="1" fill="hold">
                                          <p:stCondLst>
                                            <p:cond delay="2999"/>
                                          </p:stCondLst>
                                        </p:cTn>
                                        <p:tgtEl>
                                          <p:spTgt spid="17"/>
                                        </p:tgtEl>
                                        <p:attrNameLst>
                                          <p:attrName>style.visibility</p:attrName>
                                        </p:attrNameLst>
                                      </p:cBhvr>
                                      <p:to>
                                        <p:strVal val="hidden"/>
                                      </p:to>
                                    </p:set>
                                  </p:childTnLst>
                                </p:cTn>
                              </p:par>
                            </p:childTnLst>
                          </p:cTn>
                        </p:par>
                        <p:par>
                          <p:cTn id="64" fill="hold">
                            <p:stCondLst>
                              <p:cond delay="43000"/>
                            </p:stCondLst>
                            <p:childTnLst>
                              <p:par>
                                <p:cTn id="65" presetID="1" presetClass="emph" presetSubtype="2" fill="hold" grpId="1" nodeType="afterEffect">
                                  <p:stCondLst>
                                    <p:cond delay="0"/>
                                  </p:stCondLst>
                                  <p:childTnLst>
                                    <p:animClr clrSpc="rgb" dir="cw">
                                      <p:cBhvr>
                                        <p:cTn id="66" dur="2000" fill="hold"/>
                                        <p:tgtEl>
                                          <p:spTgt spid="16"/>
                                        </p:tgtEl>
                                        <p:attrNameLst>
                                          <p:attrName>fillcolor</p:attrName>
                                        </p:attrNameLst>
                                      </p:cBhvr>
                                      <p:to>
                                        <a:srgbClr val="D90D00"/>
                                      </p:to>
                                    </p:animClr>
                                    <p:set>
                                      <p:cBhvr>
                                        <p:cTn id="67" dur="2000" fill="hold"/>
                                        <p:tgtEl>
                                          <p:spTgt spid="16"/>
                                        </p:tgtEl>
                                        <p:attrNameLst>
                                          <p:attrName>fill.type</p:attrName>
                                        </p:attrNameLst>
                                      </p:cBhvr>
                                      <p:to>
                                        <p:strVal val="solid"/>
                                      </p:to>
                                    </p:set>
                                    <p:set>
                                      <p:cBhvr>
                                        <p:cTn id="68" dur="2000" fill="hold"/>
                                        <p:tgtEl>
                                          <p:spTgt spid="16"/>
                                        </p:tgtEl>
                                        <p:attrNameLst>
                                          <p:attrName>fill.on</p:attrName>
                                        </p:attrNameLst>
                                      </p:cBhvr>
                                      <p:to>
                                        <p:strVal val="true"/>
                                      </p:to>
                                    </p:set>
                                  </p:childTnLst>
                                </p:cTn>
                              </p:par>
                            </p:childTnLst>
                          </p:cTn>
                        </p:par>
                        <p:par>
                          <p:cTn id="69" fill="hold">
                            <p:stCondLst>
                              <p:cond delay="45000"/>
                            </p:stCondLst>
                            <p:childTnLst>
                              <p:par>
                                <p:cTn id="70" presetID="2" presetClass="exit" presetSubtype="2" fill="hold" grpId="1" nodeType="afterEffect">
                                  <p:stCondLst>
                                    <p:cond delay="2000"/>
                                  </p:stCondLst>
                                  <p:childTnLst>
                                    <p:anim calcmode="lin" valueType="num">
                                      <p:cBhvr additive="base">
                                        <p:cTn id="71" dur="3000"/>
                                        <p:tgtEl>
                                          <p:spTgt spid="14"/>
                                        </p:tgtEl>
                                        <p:attrNameLst>
                                          <p:attrName>ppt_x</p:attrName>
                                        </p:attrNameLst>
                                      </p:cBhvr>
                                      <p:tavLst>
                                        <p:tav tm="0">
                                          <p:val>
                                            <p:strVal val="ppt_x"/>
                                          </p:val>
                                        </p:tav>
                                        <p:tav tm="100000">
                                          <p:val>
                                            <p:strVal val="1+ppt_w/2"/>
                                          </p:val>
                                        </p:tav>
                                      </p:tavLst>
                                    </p:anim>
                                    <p:anim calcmode="lin" valueType="num">
                                      <p:cBhvr additive="base">
                                        <p:cTn id="72" dur="3000"/>
                                        <p:tgtEl>
                                          <p:spTgt spid="14"/>
                                        </p:tgtEl>
                                        <p:attrNameLst>
                                          <p:attrName>ppt_y</p:attrName>
                                        </p:attrNameLst>
                                      </p:cBhvr>
                                      <p:tavLst>
                                        <p:tav tm="0">
                                          <p:val>
                                            <p:strVal val="ppt_y"/>
                                          </p:val>
                                        </p:tav>
                                        <p:tav tm="100000">
                                          <p:val>
                                            <p:strVal val="ppt_y"/>
                                          </p:val>
                                        </p:tav>
                                      </p:tavLst>
                                    </p:anim>
                                    <p:set>
                                      <p:cBhvr>
                                        <p:cTn id="73" dur="1" fill="hold">
                                          <p:stCondLst>
                                            <p:cond delay="2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4" grpId="0" animBg="1"/>
      <p:bldP spid="14" grpId="1" animBg="1"/>
      <p:bldP spid="15" grpId="0" animBg="1"/>
      <p:bldP spid="15"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6" name="Picture 5" descr="Cafe@PPPL.LOGO.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93900" y="0"/>
            <a:ext cx="5143500" cy="5143500"/>
          </a:xfrm>
          <a:prstGeom prst="rect">
            <a:avLst/>
          </a:prstGeom>
          <a:effectLst>
            <a:glow rad="101600">
              <a:schemeClr val="bg1"/>
            </a:glow>
            <a:outerShdw blurRad="50800" dist="38100" dir="2700000" algn="tl" rotWithShape="0">
              <a:prstClr val="black">
                <a:alpha val="40000"/>
              </a:prstClr>
            </a:outerShdw>
          </a:effectLst>
        </p:spPr>
      </p:pic>
      <p:pic>
        <p:nvPicPr>
          <p:cNvPr id="3" name="Picture 2" descr="menu.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9144000" cy="5124824"/>
          </a:xfrm>
          <a:prstGeom prst="rect">
            <a:avLst/>
          </a:prstGeom>
        </p:spPr>
      </p:pic>
    </p:spTree>
    <p:extLst>
      <p:ext uri="{BB962C8B-B14F-4D97-AF65-F5344CB8AC3E}">
        <p14:creationId xmlns:p14="http://schemas.microsoft.com/office/powerpoint/2010/main" val="60149271"/>
      </p:ext>
    </p:extLst>
  </p:cSld>
  <p:clrMapOvr>
    <a:masterClrMapping/>
  </p:clrMapOvr>
  <mc:AlternateContent xmlns:mc="http://schemas.openxmlformats.org/markup-compatibility/2006" xmlns:p14="http://schemas.microsoft.com/office/powerpoint/2010/main">
    <mc:Choice Requires="p14">
      <p:transition spd="slow" p14:dur="3000" advClick="0" advTm="27322">
        <p14:wheelReverse spokes="1"/>
      </p:transition>
    </mc:Choice>
    <mc:Fallback xmlns="">
      <p:transition xmlns:p14="http://schemas.microsoft.com/office/powerpoint/2010/main" spd="slow" advClick="0" advTm="27322">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5000"/>
          </a:blip>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0" y="0"/>
            <a:ext cx="9144000" cy="615553"/>
          </a:xfrm>
          <a:prstGeom prst="rect">
            <a:avLst/>
          </a:prstGeom>
          <a:solidFill>
            <a:srgbClr val="FF6600"/>
          </a:solidFill>
          <a:scene3d>
            <a:camera prst="orthographicFront"/>
            <a:lightRig rig="threePt" dir="t"/>
          </a:scene3d>
          <a:sp3d>
            <a:bevelT/>
          </a:sp3d>
        </p:spPr>
        <p:txBody>
          <a:bodyPr wrap="square" tIns="91440" bIns="91440" rtlCol="0">
            <a:spAutoFit/>
          </a:bodyPr>
          <a:lstStyle/>
          <a:p>
            <a:pPr algn="ctr"/>
            <a:r>
              <a:rPr lang="en-US" sz="2800" dirty="0" smtClean="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rPr>
              <a:t>UPCOMING EVENTS</a:t>
            </a:r>
            <a:endParaRPr lang="en-US" sz="2800" dirty="0">
              <a:ln w="18415" cmpd="sng">
                <a:solidFill>
                  <a:schemeClr val="tx1"/>
                </a:solidFill>
                <a:prstDash val="solid"/>
              </a:ln>
              <a:solidFill>
                <a:schemeClr val="bg1"/>
              </a:solidFill>
              <a:effectLst>
                <a:outerShdw blurRad="63500" dir="3600000" algn="tl" rotWithShape="0">
                  <a:srgbClr val="000000">
                    <a:alpha val="70000"/>
                  </a:srgbClr>
                </a:outerShdw>
              </a:effectLst>
              <a:latin typeface="Arial Black"/>
              <a:cs typeface="Arial Black"/>
            </a:endParaRPr>
          </a:p>
        </p:txBody>
      </p:sp>
      <p:pic>
        <p:nvPicPr>
          <p:cNvPr id="11" name="Picture 10" descr="PPPL-LOGO-FNL-158-Y-GRADIENT-KW-LMC_TRANSPARENT.png"/>
          <p:cNvPicPr>
            <a:picLocks noChangeAspect="1"/>
          </p:cNvPicPr>
          <p:nvPr/>
        </p:nvPicPr>
        <p:blipFill rotWithShape="1">
          <a:blip r:embed="rId4" cstate="screen">
            <a:alphaModFix amt="34000"/>
            <a:extLst>
              <a:ext uri="{28A0092B-C50C-407E-A947-70E740481C1C}">
                <a14:useLocalDpi xmlns:a14="http://schemas.microsoft.com/office/drawing/2010/main"/>
              </a:ext>
            </a:extLst>
          </a:blip>
          <a:srcRect/>
          <a:stretch/>
        </p:blipFill>
        <p:spPr>
          <a:xfrm>
            <a:off x="6949017" y="2969673"/>
            <a:ext cx="2112433" cy="2133671"/>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5000" y="793750"/>
            <a:ext cx="2794000" cy="3327400"/>
          </a:xfrm>
          <a:prstGeom prst="rect">
            <a:avLst/>
          </a:prstGeom>
        </p:spPr>
      </p:pic>
      <p:sp>
        <p:nvSpPr>
          <p:cNvPr id="15" name="TextBox 14"/>
          <p:cNvSpPr txBox="1"/>
          <p:nvPr/>
        </p:nvSpPr>
        <p:spPr>
          <a:xfrm>
            <a:off x="533399" y="634843"/>
            <a:ext cx="8375415" cy="769441"/>
          </a:xfrm>
          <a:prstGeom prst="rect">
            <a:avLst/>
          </a:prstGeom>
          <a:noFill/>
        </p:spPr>
        <p:txBody>
          <a:bodyPr wrap="square" rtlCol="0">
            <a:spAutoFit/>
          </a:bodyPr>
          <a:lstStyle/>
          <a:p>
            <a:pPr marL="0" lvl="1">
              <a:spcBef>
                <a:spcPts val="0"/>
              </a:spcBef>
              <a:spcAft>
                <a:spcPts val="600"/>
              </a:spcAft>
            </a:pPr>
            <a:r>
              <a:rPr lang="en-US" b="1" spc="40" dirty="0" smtClean="0">
                <a:solidFill>
                  <a:srgbClr val="1466C5"/>
                </a:solidFill>
                <a:latin typeface="Arial"/>
                <a:cs typeface="Arial"/>
              </a:rPr>
              <a:t>Tuesday</a:t>
            </a:r>
            <a:r>
              <a:rPr lang="en-US" b="1" spc="40" dirty="0">
                <a:solidFill>
                  <a:srgbClr val="1466C5"/>
                </a:solidFill>
                <a:latin typeface="Arial"/>
                <a:cs typeface="Arial"/>
              </a:rPr>
              <a:t>, </a:t>
            </a:r>
            <a:r>
              <a:rPr lang="en-US" b="1" spc="40" dirty="0" smtClean="0">
                <a:solidFill>
                  <a:srgbClr val="1466C5"/>
                </a:solidFill>
                <a:latin typeface="Arial"/>
                <a:cs typeface="Arial"/>
              </a:rPr>
              <a:t>November 4</a:t>
            </a:r>
            <a:endParaRPr lang="en-US" sz="1400" b="1" dirty="0">
              <a:solidFill>
                <a:srgbClr val="000000"/>
              </a:solidFill>
              <a:latin typeface="Arial"/>
              <a:cs typeface="Arial"/>
            </a:endParaRPr>
          </a:p>
          <a:p>
            <a:pPr marL="0" lvl="1"/>
            <a:r>
              <a:rPr lang="en-US" sz="2200" b="1" baseline="30000" dirty="0" smtClean="0">
                <a:latin typeface="Bookman Old Style"/>
              </a:rPr>
              <a:t>	</a:t>
            </a:r>
            <a:r>
              <a:rPr lang="en-US" sz="1500" b="1" dirty="0" smtClean="0">
                <a:latin typeface="Bookman Old Style"/>
              </a:rPr>
              <a:t>PPPL COLLOQUIUM – HTS and ARC for Fusion – 4 p.m. – MBG Auditorium</a:t>
            </a:r>
            <a:endParaRPr lang="en-US" sz="1400" b="1" dirty="0">
              <a:solidFill>
                <a:srgbClr val="000000"/>
              </a:solidFill>
              <a:latin typeface="Gotham-Book"/>
              <a:cs typeface="Gotham-Book"/>
            </a:endParaRPr>
          </a:p>
        </p:txBody>
      </p:sp>
      <p:sp>
        <p:nvSpPr>
          <p:cNvPr id="17" name="TextBox 16"/>
          <p:cNvSpPr txBox="1"/>
          <p:nvPr/>
        </p:nvSpPr>
        <p:spPr>
          <a:xfrm>
            <a:off x="533399" y="1446619"/>
            <a:ext cx="8375415" cy="764312"/>
          </a:xfrm>
          <a:prstGeom prst="rect">
            <a:avLst/>
          </a:prstGeom>
          <a:noFill/>
        </p:spPr>
        <p:txBody>
          <a:bodyPr wrap="square" rtlCol="0">
            <a:spAutoFit/>
          </a:bodyPr>
          <a:lstStyle/>
          <a:p>
            <a:pPr marL="0" lvl="1">
              <a:spcBef>
                <a:spcPts val="0"/>
              </a:spcBef>
              <a:spcAft>
                <a:spcPts val="600"/>
              </a:spcAft>
            </a:pPr>
            <a:r>
              <a:rPr lang="en-US" b="1" spc="40" dirty="0" smtClean="0">
                <a:solidFill>
                  <a:srgbClr val="1466C5"/>
                </a:solidFill>
                <a:latin typeface="Arial"/>
                <a:cs typeface="Arial"/>
              </a:rPr>
              <a:t>Tuesday</a:t>
            </a:r>
            <a:r>
              <a:rPr lang="en-US" b="1" spc="40" dirty="0">
                <a:solidFill>
                  <a:srgbClr val="1466C5"/>
                </a:solidFill>
                <a:latin typeface="Arial"/>
                <a:cs typeface="Arial"/>
              </a:rPr>
              <a:t>, </a:t>
            </a:r>
            <a:r>
              <a:rPr lang="en-US" b="1" spc="40" dirty="0" smtClean="0">
                <a:solidFill>
                  <a:srgbClr val="1466C5"/>
                </a:solidFill>
                <a:latin typeface="Arial"/>
                <a:cs typeface="Arial"/>
              </a:rPr>
              <a:t>November 11</a:t>
            </a:r>
            <a:endParaRPr lang="en-US" sz="1400" b="1" dirty="0">
              <a:solidFill>
                <a:srgbClr val="000000"/>
              </a:solidFill>
              <a:latin typeface="Arial"/>
              <a:cs typeface="Arial"/>
            </a:endParaRPr>
          </a:p>
          <a:p>
            <a:pPr marL="0" lvl="1"/>
            <a:r>
              <a:rPr lang="en-US" sz="2200" b="1" baseline="30000" dirty="0" smtClean="0">
                <a:latin typeface="Bookman Old Style"/>
              </a:rPr>
              <a:t>	Electronics recycling collection 7 to 10 a.m. Lower Parking Lot </a:t>
            </a:r>
            <a:endParaRPr lang="en-US" sz="1400" b="1" dirty="0">
              <a:solidFill>
                <a:srgbClr val="000000"/>
              </a:solidFill>
              <a:latin typeface="Gotham-Book"/>
              <a:cs typeface="Gotham-Book"/>
            </a:endParaRPr>
          </a:p>
        </p:txBody>
      </p:sp>
      <p:sp>
        <p:nvSpPr>
          <p:cNvPr id="13" name="TextBox 12"/>
          <p:cNvSpPr txBox="1"/>
          <p:nvPr/>
        </p:nvSpPr>
        <p:spPr>
          <a:xfrm>
            <a:off x="533399" y="2130216"/>
            <a:ext cx="8375415" cy="1000274"/>
          </a:xfrm>
          <a:prstGeom prst="rect">
            <a:avLst/>
          </a:prstGeom>
          <a:noFill/>
        </p:spPr>
        <p:txBody>
          <a:bodyPr wrap="square" rtlCol="0">
            <a:spAutoFit/>
          </a:bodyPr>
          <a:lstStyle/>
          <a:p>
            <a:pPr marL="0" lvl="1">
              <a:spcBef>
                <a:spcPts val="0"/>
              </a:spcBef>
              <a:spcAft>
                <a:spcPts val="600"/>
              </a:spcAft>
            </a:pPr>
            <a:r>
              <a:rPr lang="en-US" b="1" spc="40" dirty="0" smtClean="0">
                <a:solidFill>
                  <a:srgbClr val="1466C5"/>
                </a:solidFill>
                <a:latin typeface="Arial"/>
                <a:cs typeface="Arial"/>
              </a:rPr>
              <a:t>Tuesday</a:t>
            </a:r>
            <a:r>
              <a:rPr lang="en-US" b="1" spc="40" dirty="0">
                <a:solidFill>
                  <a:srgbClr val="1466C5"/>
                </a:solidFill>
                <a:latin typeface="Arial"/>
                <a:cs typeface="Arial"/>
              </a:rPr>
              <a:t>, </a:t>
            </a:r>
            <a:r>
              <a:rPr lang="en-US" b="1" spc="40" dirty="0" smtClean="0">
                <a:solidFill>
                  <a:srgbClr val="1466C5"/>
                </a:solidFill>
                <a:latin typeface="Arial"/>
                <a:cs typeface="Arial"/>
              </a:rPr>
              <a:t>November 11</a:t>
            </a:r>
            <a:endParaRPr lang="en-US" sz="1400" b="1" dirty="0">
              <a:solidFill>
                <a:srgbClr val="000000"/>
              </a:solidFill>
              <a:latin typeface="Arial"/>
              <a:cs typeface="Arial"/>
            </a:endParaRPr>
          </a:p>
          <a:p>
            <a:pPr marL="0" lvl="1"/>
            <a:r>
              <a:rPr lang="en-US" sz="2200" b="1" baseline="30000" dirty="0" smtClean="0">
                <a:latin typeface="Bookman Old Style"/>
              </a:rPr>
              <a:t>	</a:t>
            </a:r>
            <a:r>
              <a:rPr lang="en-US" sz="1500" b="1" dirty="0" smtClean="0">
                <a:latin typeface="Bookman Old Style"/>
              </a:rPr>
              <a:t>America Recycles Day Celebration 10:30 a.m. to 1 p.m. – LSB Lobby</a:t>
            </a:r>
          </a:p>
          <a:p>
            <a:pPr marL="0" lvl="1"/>
            <a:endParaRPr lang="en-US" sz="1400" b="1" dirty="0">
              <a:solidFill>
                <a:srgbClr val="000000"/>
              </a:solidFill>
              <a:latin typeface="Gotham-Book"/>
              <a:cs typeface="Gotham-Book"/>
            </a:endParaRPr>
          </a:p>
        </p:txBody>
      </p:sp>
      <p:sp>
        <p:nvSpPr>
          <p:cNvPr id="18" name="TextBox 17"/>
          <p:cNvSpPr txBox="1"/>
          <p:nvPr/>
        </p:nvSpPr>
        <p:spPr>
          <a:xfrm>
            <a:off x="533399" y="2863589"/>
            <a:ext cx="8375415" cy="1308050"/>
          </a:xfrm>
          <a:prstGeom prst="rect">
            <a:avLst/>
          </a:prstGeom>
          <a:noFill/>
        </p:spPr>
        <p:txBody>
          <a:bodyPr wrap="square" rtlCol="0">
            <a:spAutoFit/>
          </a:bodyPr>
          <a:lstStyle/>
          <a:p>
            <a:pPr marL="0" lvl="1">
              <a:spcBef>
                <a:spcPts val="0"/>
              </a:spcBef>
              <a:spcAft>
                <a:spcPts val="600"/>
              </a:spcAft>
            </a:pPr>
            <a:r>
              <a:rPr lang="en-US" b="1" spc="40" dirty="0" smtClean="0">
                <a:solidFill>
                  <a:srgbClr val="1466C5"/>
                </a:solidFill>
                <a:latin typeface="Arial"/>
                <a:cs typeface="Arial"/>
              </a:rPr>
              <a:t>Friday, November 14</a:t>
            </a:r>
          </a:p>
          <a:p>
            <a:pPr marL="0" lvl="1">
              <a:spcBef>
                <a:spcPts val="0"/>
              </a:spcBef>
              <a:spcAft>
                <a:spcPts val="600"/>
              </a:spcAft>
            </a:pPr>
            <a:r>
              <a:rPr lang="en-US" sz="1500" b="1" dirty="0" smtClean="0">
                <a:latin typeface="Bookman Old Style"/>
              </a:rPr>
              <a:t>	TFTR 20-year Megawatt Anniversary Celebration with cake and ice cream </a:t>
            </a:r>
            <a:r>
              <a:rPr lang="en-US" sz="1500" b="1" dirty="0">
                <a:latin typeface="Bookman Old Style"/>
              </a:rPr>
              <a:t/>
            </a:r>
            <a:br>
              <a:rPr lang="en-US" sz="1500" b="1" dirty="0">
                <a:latin typeface="Bookman Old Style"/>
              </a:rPr>
            </a:br>
            <a:r>
              <a:rPr lang="en-US" sz="1500" b="1" dirty="0" smtClean="0">
                <a:latin typeface="Bookman Old Style"/>
              </a:rPr>
              <a:t>	1 p.m. - LSB Lobby</a:t>
            </a:r>
          </a:p>
          <a:p>
            <a:pPr marL="0" lvl="1">
              <a:spcBef>
                <a:spcPts val="0"/>
              </a:spcBef>
              <a:spcAft>
                <a:spcPts val="600"/>
              </a:spcAft>
            </a:pPr>
            <a:r>
              <a:rPr lang="en-US" sz="1500" b="1" dirty="0" smtClean="0">
                <a:latin typeface="Bookman Old Style"/>
              </a:rPr>
              <a:t>	Talk by PPPL physicist Michael Bell </a:t>
            </a:r>
          </a:p>
        </p:txBody>
      </p:sp>
      <p:sp>
        <p:nvSpPr>
          <p:cNvPr id="12" name="TextBox 11"/>
          <p:cNvSpPr txBox="1"/>
          <p:nvPr/>
        </p:nvSpPr>
        <p:spPr>
          <a:xfrm>
            <a:off x="533399" y="4129609"/>
            <a:ext cx="8375415" cy="1000274"/>
          </a:xfrm>
          <a:prstGeom prst="rect">
            <a:avLst/>
          </a:prstGeom>
          <a:noFill/>
        </p:spPr>
        <p:txBody>
          <a:bodyPr wrap="square" rtlCol="0">
            <a:spAutoFit/>
          </a:bodyPr>
          <a:lstStyle/>
          <a:p>
            <a:pPr marL="0" lvl="1">
              <a:spcBef>
                <a:spcPts val="0"/>
              </a:spcBef>
              <a:spcAft>
                <a:spcPts val="600"/>
              </a:spcAft>
            </a:pPr>
            <a:r>
              <a:rPr lang="en-US" b="1" spc="40" dirty="0" smtClean="0">
                <a:solidFill>
                  <a:srgbClr val="1466C5"/>
                </a:solidFill>
                <a:latin typeface="Arial"/>
                <a:cs typeface="Arial"/>
              </a:rPr>
              <a:t>Wednesday</a:t>
            </a:r>
            <a:r>
              <a:rPr lang="en-US" b="1" spc="40" dirty="0">
                <a:solidFill>
                  <a:srgbClr val="1466C5"/>
                </a:solidFill>
                <a:latin typeface="Arial"/>
                <a:cs typeface="Arial"/>
              </a:rPr>
              <a:t>, </a:t>
            </a:r>
            <a:r>
              <a:rPr lang="en-US" b="1" spc="40" dirty="0" smtClean="0">
                <a:solidFill>
                  <a:srgbClr val="1466C5"/>
                </a:solidFill>
                <a:latin typeface="Arial"/>
                <a:cs typeface="Arial"/>
              </a:rPr>
              <a:t>November 19</a:t>
            </a:r>
            <a:endParaRPr lang="en-US" sz="1400" b="1" dirty="0">
              <a:solidFill>
                <a:srgbClr val="000000"/>
              </a:solidFill>
              <a:latin typeface="Arial"/>
              <a:cs typeface="Arial"/>
            </a:endParaRPr>
          </a:p>
          <a:p>
            <a:pPr marL="0" lvl="1"/>
            <a:r>
              <a:rPr lang="en-US" sz="2200" b="1" baseline="30000" dirty="0" smtClean="0">
                <a:latin typeface="Bookman Old Style"/>
              </a:rPr>
              <a:t>	</a:t>
            </a:r>
            <a:r>
              <a:rPr lang="en-US" sz="1500" b="1" dirty="0" smtClean="0">
                <a:latin typeface="Bookman Old Style"/>
              </a:rPr>
              <a:t>PPPL COLLOQUIUM – Antibiotic Resistance-A Global Challenge</a:t>
            </a:r>
          </a:p>
          <a:p>
            <a:pPr marL="0" lvl="1"/>
            <a:r>
              <a:rPr lang="en-US" sz="1500" b="1">
                <a:latin typeface="Bookman Old Style"/>
              </a:rPr>
              <a:t>	</a:t>
            </a:r>
            <a:r>
              <a:rPr lang="en-US" sz="1500" b="1" smtClean="0">
                <a:latin typeface="Bookman Old Style"/>
              </a:rPr>
              <a:t>4 </a:t>
            </a:r>
            <a:r>
              <a:rPr lang="en-US" sz="1500" b="1" dirty="0" smtClean="0">
                <a:latin typeface="Bookman Old Style"/>
              </a:rPr>
              <a:t>p.m. – MBG Auditorium</a:t>
            </a:r>
            <a:endParaRPr lang="en-US" sz="1400" b="1" dirty="0">
              <a:solidFill>
                <a:srgbClr val="000000"/>
              </a:solidFill>
              <a:latin typeface="Gotham-Book"/>
              <a:cs typeface="Gotham-Book"/>
            </a:endParaRPr>
          </a:p>
        </p:txBody>
      </p:sp>
    </p:spTree>
    <p:custDataLst>
      <p:tags r:id="rId1"/>
    </p:custDataLst>
    <p:extLst>
      <p:ext uri="{BB962C8B-B14F-4D97-AF65-F5344CB8AC3E}">
        <p14:creationId xmlns:p14="http://schemas.microsoft.com/office/powerpoint/2010/main" val="3161085951"/>
      </p:ext>
    </p:extLst>
  </p:cSld>
  <p:clrMapOvr>
    <a:masterClrMapping/>
  </p:clrMapOvr>
  <mc:AlternateContent xmlns:mc="http://schemas.openxmlformats.org/markup-compatibility/2006" xmlns:p14="http://schemas.microsoft.com/office/powerpoint/2010/main">
    <mc:Choice Requires="p14">
      <p:transition spd="slow" p14:dur="3000" advClick="0" advTm="37483">
        <p:split orient="vert"/>
      </p:transition>
    </mc:Choice>
    <mc:Fallback xmlns="">
      <p:transition xmlns:p14="http://schemas.microsoft.com/office/powerpoint/2010/main" spd="slow" advClick="0" advTm="37483">
        <p:split orient="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20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grpId="0" nodeType="afterEffect">
                                  <p:stCondLst>
                                    <p:cond delay="1000"/>
                                  </p:stCondLst>
                                  <p:childTnLst>
                                    <p:set>
                                      <p:cBhvr>
                                        <p:cTn id="11" dur="1" fill="hold">
                                          <p:stCondLst>
                                            <p:cond delay="0"/>
                                          </p:stCondLst>
                                        </p:cTn>
                                        <p:tgtEl>
                                          <p:spTgt spid="15">
                                            <p:txEl>
                                              <p:pRg st="1" end="1"/>
                                            </p:txEl>
                                          </p:spTgt>
                                        </p:tgtEl>
                                        <p:attrNameLst>
                                          <p:attrName>style.visibility</p:attrName>
                                        </p:attrNameLst>
                                      </p:cBhvr>
                                      <p:to>
                                        <p:strVal val="visible"/>
                                      </p:to>
                                    </p:set>
                                    <p:anim calcmode="lin" valueType="num">
                                      <p:cBhvr additive="base">
                                        <p:cTn id="12" dur="20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000"/>
                            </p:stCondLst>
                            <p:childTnLst>
                              <p:par>
                                <p:cTn id="15" presetID="2" presetClass="entr" presetSubtype="4" fill="hold" grpId="0" nodeType="afterEffect">
                                  <p:stCondLst>
                                    <p:cond delay="100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additive="base">
                                        <p:cTn id="17" dur="20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9000"/>
                            </p:stCondLst>
                            <p:childTnLst>
                              <p:par>
                                <p:cTn id="20" presetID="2" presetClass="entr" presetSubtype="4" fill="hold" grpId="0" nodeType="afterEffect">
                                  <p:stCondLst>
                                    <p:cond delay="1000"/>
                                  </p:stCondLst>
                                  <p:childTnLst>
                                    <p:set>
                                      <p:cBhvr>
                                        <p:cTn id="21" dur="1" fill="hold">
                                          <p:stCondLst>
                                            <p:cond delay="0"/>
                                          </p:stCondLst>
                                        </p:cTn>
                                        <p:tgtEl>
                                          <p:spTgt spid="17">
                                            <p:txEl>
                                              <p:pRg st="1" end="1"/>
                                            </p:txEl>
                                          </p:spTgt>
                                        </p:tgtEl>
                                        <p:attrNameLst>
                                          <p:attrName>style.visibility</p:attrName>
                                        </p:attrNameLst>
                                      </p:cBhvr>
                                      <p:to>
                                        <p:strVal val="visible"/>
                                      </p:to>
                                    </p:set>
                                    <p:anim calcmode="lin" valueType="num">
                                      <p:cBhvr additive="base">
                                        <p:cTn id="22" dur="20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grpId="0" nodeType="afterEffect">
                                  <p:stCondLst>
                                    <p:cond delay="100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20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grpId="0" nodeType="afterEffect">
                                  <p:stCondLst>
                                    <p:cond delay="1000"/>
                                  </p:stCondLst>
                                  <p:childTnLst>
                                    <p:set>
                                      <p:cBhvr>
                                        <p:cTn id="31" dur="1" fill="hold">
                                          <p:stCondLst>
                                            <p:cond delay="0"/>
                                          </p:stCondLst>
                                        </p:cTn>
                                        <p:tgtEl>
                                          <p:spTgt spid="13">
                                            <p:txEl>
                                              <p:pRg st="1" end="1"/>
                                            </p:txEl>
                                          </p:spTgt>
                                        </p:tgtEl>
                                        <p:attrNameLst>
                                          <p:attrName>style.visibility</p:attrName>
                                        </p:attrNameLst>
                                      </p:cBhvr>
                                      <p:to>
                                        <p:strVal val="visible"/>
                                      </p:to>
                                    </p:set>
                                    <p:anim calcmode="lin" valueType="num">
                                      <p:cBhvr additive="base">
                                        <p:cTn id="32" dur="20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grpId="0" nodeType="afterEffect">
                                  <p:stCondLst>
                                    <p:cond delay="1000"/>
                                  </p:stCondLst>
                                  <p:childTnLst>
                                    <p:set>
                                      <p:cBhvr>
                                        <p:cTn id="36" dur="1" fill="hold">
                                          <p:stCondLst>
                                            <p:cond delay="0"/>
                                          </p:stCondLst>
                                        </p:cTn>
                                        <p:tgtEl>
                                          <p:spTgt spid="18">
                                            <p:txEl>
                                              <p:pRg st="0" end="0"/>
                                            </p:txEl>
                                          </p:spTgt>
                                        </p:tgtEl>
                                        <p:attrNameLst>
                                          <p:attrName>style.visibility</p:attrName>
                                        </p:attrNameLst>
                                      </p:cBhvr>
                                      <p:to>
                                        <p:strVal val="visible"/>
                                      </p:to>
                                    </p:set>
                                    <p:anim calcmode="lin" valueType="num">
                                      <p:cBhvr additive="base">
                                        <p:cTn id="37" dur="20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grpId="0" nodeType="afterEffect">
                                  <p:stCondLst>
                                    <p:cond delay="1000"/>
                                  </p:stCondLst>
                                  <p:childTnLst>
                                    <p:set>
                                      <p:cBhvr>
                                        <p:cTn id="41" dur="1" fill="hold">
                                          <p:stCondLst>
                                            <p:cond delay="0"/>
                                          </p:stCondLst>
                                        </p:cTn>
                                        <p:tgtEl>
                                          <p:spTgt spid="18">
                                            <p:txEl>
                                              <p:pRg st="1" end="1"/>
                                            </p:txEl>
                                          </p:spTgt>
                                        </p:tgtEl>
                                        <p:attrNameLst>
                                          <p:attrName>style.visibility</p:attrName>
                                        </p:attrNameLst>
                                      </p:cBhvr>
                                      <p:to>
                                        <p:strVal val="visible"/>
                                      </p:to>
                                    </p:set>
                                    <p:anim calcmode="lin" valueType="num">
                                      <p:cBhvr additive="base">
                                        <p:cTn id="42" dur="20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18">
                                            <p:txEl>
                                              <p:pRg st="1" end="1"/>
                                            </p:tx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1000"/>
                                  </p:stCondLst>
                                  <p:childTnLst>
                                    <p:set>
                                      <p:cBhvr>
                                        <p:cTn id="45" dur="1" fill="hold">
                                          <p:stCondLst>
                                            <p:cond delay="0"/>
                                          </p:stCondLst>
                                        </p:cTn>
                                        <p:tgtEl>
                                          <p:spTgt spid="18">
                                            <p:txEl>
                                              <p:pRg st="2" end="2"/>
                                            </p:txEl>
                                          </p:spTgt>
                                        </p:tgtEl>
                                        <p:attrNameLst>
                                          <p:attrName>style.visibility</p:attrName>
                                        </p:attrNameLst>
                                      </p:cBhvr>
                                      <p:to>
                                        <p:strVal val="visible"/>
                                      </p:to>
                                    </p:set>
                                    <p:anim calcmode="lin" valueType="num">
                                      <p:cBhvr additive="base">
                                        <p:cTn id="46" dur="2000" fill="hold"/>
                                        <p:tgtEl>
                                          <p:spTgt spid="18">
                                            <p:txEl>
                                              <p:pRg st="2" end="2"/>
                                            </p:txEl>
                                          </p:spTgt>
                                        </p:tgtEl>
                                        <p:attrNameLst>
                                          <p:attrName>ppt_x</p:attrName>
                                        </p:attrNameLst>
                                      </p:cBhvr>
                                      <p:tavLst>
                                        <p:tav tm="0">
                                          <p:val>
                                            <p:strVal val="#ppt_x"/>
                                          </p:val>
                                        </p:tav>
                                        <p:tav tm="100000">
                                          <p:val>
                                            <p:strVal val="#ppt_x"/>
                                          </p:val>
                                        </p:tav>
                                      </p:tavLst>
                                    </p:anim>
                                    <p:anim calcmode="lin" valueType="num">
                                      <p:cBhvr additive="base">
                                        <p:cTn id="47" dur="2000" fill="hold"/>
                                        <p:tgtEl>
                                          <p:spTgt spid="18">
                                            <p:txEl>
                                              <p:pRg st="2" end="2"/>
                                            </p:txEl>
                                          </p:spTgt>
                                        </p:tgtEl>
                                        <p:attrNameLst>
                                          <p:attrName>ppt_y</p:attrName>
                                        </p:attrNameLst>
                                      </p:cBhvr>
                                      <p:tavLst>
                                        <p:tav tm="0">
                                          <p:val>
                                            <p:strVal val="1+#ppt_h/2"/>
                                          </p:val>
                                        </p:tav>
                                        <p:tav tm="100000">
                                          <p:val>
                                            <p:strVal val="#ppt_y"/>
                                          </p:val>
                                        </p:tav>
                                      </p:tavLst>
                                    </p:anim>
                                  </p:childTnLst>
                                </p:cTn>
                              </p:par>
                            </p:childTnLst>
                          </p:cTn>
                        </p:par>
                        <p:par>
                          <p:cTn id="48" fill="hold">
                            <p:stCondLst>
                              <p:cond delay="24000"/>
                            </p:stCondLst>
                            <p:childTnLst>
                              <p:par>
                                <p:cTn id="49" presetID="2" presetClass="entr" presetSubtype="4" fill="hold" grpId="0" nodeType="afterEffect">
                                  <p:stCondLst>
                                    <p:cond delay="1000"/>
                                  </p:stCondLst>
                                  <p:childTnLst>
                                    <p:set>
                                      <p:cBhvr>
                                        <p:cTn id="50" dur="1" fill="hold">
                                          <p:stCondLst>
                                            <p:cond delay="0"/>
                                          </p:stCondLst>
                                        </p:cTn>
                                        <p:tgtEl>
                                          <p:spTgt spid="12">
                                            <p:txEl>
                                              <p:pRg st="0" end="0"/>
                                            </p:txEl>
                                          </p:spTgt>
                                        </p:tgtEl>
                                        <p:attrNameLst>
                                          <p:attrName>style.visibility</p:attrName>
                                        </p:attrNameLst>
                                      </p:cBhvr>
                                      <p:to>
                                        <p:strVal val="visible"/>
                                      </p:to>
                                    </p:set>
                                    <p:anim calcmode="lin" valueType="num">
                                      <p:cBhvr additive="base">
                                        <p:cTn id="51" dur="20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2" dur="20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53" fill="hold">
                            <p:stCondLst>
                              <p:cond delay="27000"/>
                            </p:stCondLst>
                            <p:childTnLst>
                              <p:par>
                                <p:cTn id="54" presetID="2" presetClass="entr" presetSubtype="4" fill="hold" grpId="0" nodeType="afterEffect">
                                  <p:stCondLst>
                                    <p:cond delay="1000"/>
                                  </p:stCondLst>
                                  <p:childTnLst>
                                    <p:set>
                                      <p:cBhvr>
                                        <p:cTn id="55" dur="1" fill="hold">
                                          <p:stCondLst>
                                            <p:cond delay="0"/>
                                          </p:stCondLst>
                                        </p:cTn>
                                        <p:tgtEl>
                                          <p:spTgt spid="12">
                                            <p:txEl>
                                              <p:pRg st="1" end="1"/>
                                            </p:txEl>
                                          </p:spTgt>
                                        </p:tgtEl>
                                        <p:attrNameLst>
                                          <p:attrName>style.visibility</p:attrName>
                                        </p:attrNameLst>
                                      </p:cBhvr>
                                      <p:to>
                                        <p:strVal val="visible"/>
                                      </p:to>
                                    </p:set>
                                    <p:anim calcmode="lin" valueType="num">
                                      <p:cBhvr additive="base">
                                        <p:cTn id="56" dur="20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57" dur="20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58" fill="hold">
                            <p:stCondLst>
                              <p:cond delay="30000"/>
                            </p:stCondLst>
                            <p:childTnLst>
                              <p:par>
                                <p:cTn id="59" presetID="2" presetClass="entr" presetSubtype="4" fill="hold" grpId="0" nodeType="afterEffect">
                                  <p:stCondLst>
                                    <p:cond delay="1000"/>
                                  </p:stCondLst>
                                  <p:childTnLst>
                                    <p:set>
                                      <p:cBhvr>
                                        <p:cTn id="60" dur="1" fill="hold">
                                          <p:stCondLst>
                                            <p:cond delay="0"/>
                                          </p:stCondLst>
                                        </p:cTn>
                                        <p:tgtEl>
                                          <p:spTgt spid="12">
                                            <p:txEl>
                                              <p:pRg st="2" end="2"/>
                                            </p:txEl>
                                          </p:spTgt>
                                        </p:tgtEl>
                                        <p:attrNameLst>
                                          <p:attrName>style.visibility</p:attrName>
                                        </p:attrNameLst>
                                      </p:cBhvr>
                                      <p:to>
                                        <p:strVal val="visible"/>
                                      </p:to>
                                    </p:set>
                                    <p:anim calcmode="lin" valueType="num">
                                      <p:cBhvr additive="base">
                                        <p:cTn id="61" dur="20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62" dur="20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7" grpId="0" build="p"/>
      <p:bldP spid="13" grpId="0" build="p"/>
      <p:bldP spid="18" grpId="0" build="p"/>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F0000"/>
            </a:gs>
          </a:gsLst>
          <a:lin ang="16200000" scaled="0"/>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2100" y="292099"/>
            <a:ext cx="5168900" cy="4582038"/>
          </a:xfrm>
          <a:prstGeom prst="rect">
            <a:avLst/>
          </a:prstGeom>
          <a:ln>
            <a:noFill/>
          </a:ln>
          <a:effectLst>
            <a:outerShdw blurRad="190500" algn="tl" rotWithShape="0">
              <a:srgbClr val="000000">
                <a:alpha val="70000"/>
              </a:srgbClr>
            </a:outerShdw>
          </a:effectLst>
        </p:spPr>
      </p:pic>
      <p:sp>
        <p:nvSpPr>
          <p:cNvPr id="4" name="TextBox 3"/>
          <p:cNvSpPr txBox="1"/>
          <p:nvPr/>
        </p:nvSpPr>
        <p:spPr>
          <a:xfrm>
            <a:off x="5731933" y="702725"/>
            <a:ext cx="3208867" cy="4247317"/>
          </a:xfrm>
          <a:prstGeom prst="rect">
            <a:avLst/>
          </a:prstGeom>
          <a:noFill/>
        </p:spPr>
        <p:txBody>
          <a:bodyPr wrap="square" rtlCol="0">
            <a:spAutoFit/>
          </a:bodyPr>
          <a:lstStyle/>
          <a:p>
            <a:r>
              <a:rPr lang="en-US" sz="5400" b="1" baseline="30000" dirty="0"/>
              <a:t>Bob Ellis designs a PPPL first: </a:t>
            </a:r>
          </a:p>
          <a:p>
            <a:r>
              <a:rPr lang="en-US" sz="5400" b="1" i="1" baseline="30000" dirty="0" smtClean="0"/>
              <a:t>A 3D</a:t>
            </a:r>
            <a:r>
              <a:rPr lang="en-US" sz="5400" b="1" i="1" dirty="0" smtClean="0"/>
              <a:t> </a:t>
            </a:r>
            <a:r>
              <a:rPr lang="en-US" sz="5400" b="1" i="1" baseline="30000" dirty="0" smtClean="0"/>
              <a:t>printed </a:t>
            </a:r>
            <a:r>
              <a:rPr lang="en-US" sz="5400" b="1" i="1" baseline="30000" dirty="0"/>
              <a:t>mirror for </a:t>
            </a:r>
            <a:r>
              <a:rPr lang="en-US" sz="5400" b="1" i="1" baseline="30000" dirty="0" smtClean="0"/>
              <a:t>microwave</a:t>
            </a:r>
          </a:p>
          <a:p>
            <a:r>
              <a:rPr lang="en-US" sz="5400" b="1" i="1" baseline="30000" dirty="0" smtClean="0"/>
              <a:t>launchers</a:t>
            </a:r>
            <a:endParaRPr lang="en-US" sz="3600" i="1" dirty="0"/>
          </a:p>
        </p:txBody>
      </p:sp>
    </p:spTree>
    <p:extLst>
      <p:ext uri="{BB962C8B-B14F-4D97-AF65-F5344CB8AC3E}">
        <p14:creationId xmlns:p14="http://schemas.microsoft.com/office/powerpoint/2010/main" val="3838939514"/>
      </p:ext>
    </p:extLst>
  </p:cSld>
  <p:clrMapOvr>
    <a:masterClrMapping/>
  </p:clrMapOvr>
  <mc:AlternateContent xmlns:mc="http://schemas.openxmlformats.org/markup-compatibility/2006" xmlns:p14="http://schemas.microsoft.com/office/powerpoint/2010/main">
    <mc:Choice Requires="p14">
      <p:transition spd="slow" p14:dur="3000" advClick="0" advTm="18355">
        <p:checker/>
      </p:transition>
    </mc:Choice>
    <mc:Fallback xmlns="">
      <p:transition xmlns:p14="http://schemas.microsoft.com/office/powerpoint/2010/main" spd="slow" advClick="0" advTm="18355">
        <p:checker/>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rgbClr val="FF0000"/>
            </a:gs>
          </a:gsLst>
          <a:lin ang="1620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65743" y="-8467"/>
            <a:ext cx="6858000" cy="4572000"/>
          </a:xfrm>
          <a:prstGeom prst="rect">
            <a:avLst/>
          </a:prstGeom>
        </p:spPr>
      </p:pic>
      <p:pic>
        <p:nvPicPr>
          <p:cNvPr id="4" name="Picture 3"/>
          <p:cNvPicPr>
            <a:picLocks noChangeAspect="1"/>
          </p:cNvPicPr>
          <p:nvPr/>
        </p:nvPicPr>
        <p:blipFill>
          <a:blip r:embed="rId3"/>
          <a:stretch>
            <a:fillRect/>
          </a:stretch>
        </p:blipFill>
        <p:spPr>
          <a:xfrm>
            <a:off x="-254000" y="4284134"/>
            <a:ext cx="9643532" cy="884768"/>
          </a:xfrm>
          <a:prstGeom prst="rect">
            <a:avLst/>
          </a:prstGeom>
        </p:spPr>
      </p:pic>
      <p:pic>
        <p:nvPicPr>
          <p:cNvPr id="6" name="Picture 5"/>
          <p:cNvPicPr>
            <a:picLocks noChangeAspect="1"/>
          </p:cNvPicPr>
          <p:nvPr/>
        </p:nvPicPr>
        <p:blipFill>
          <a:blip r:embed="rId4"/>
          <a:stretch>
            <a:fillRect/>
          </a:stretch>
        </p:blipFill>
        <p:spPr>
          <a:xfrm>
            <a:off x="1193184" y="4400551"/>
            <a:ext cx="7172496" cy="1221322"/>
          </a:xfrm>
          <a:prstGeom prst="rect">
            <a:avLst/>
          </a:prstGeom>
        </p:spPr>
      </p:pic>
    </p:spTree>
    <p:extLst>
      <p:ext uri="{BB962C8B-B14F-4D97-AF65-F5344CB8AC3E}">
        <p14:creationId xmlns:p14="http://schemas.microsoft.com/office/powerpoint/2010/main" val="1983960596"/>
      </p:ext>
    </p:extLst>
  </p:cSld>
  <p:clrMapOvr>
    <a:masterClrMapping/>
  </p:clrMapOvr>
  <mc:AlternateContent xmlns:mc="http://schemas.openxmlformats.org/markup-compatibility/2006" xmlns:p14="http://schemas.microsoft.com/office/powerpoint/2010/main">
    <mc:Choice Requires="p14">
      <p:transition spd="slow" p14:dur="3000" advClick="0" advTm="18355">
        <p:checker/>
      </p:transition>
    </mc:Choice>
    <mc:Fallback xmlns="">
      <p:transition xmlns:p14="http://schemas.microsoft.com/office/powerpoint/2010/main" spd="slow" advClick="0" advTm="18355">
        <p:checker/>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2014 ARD Slides TV (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866" y="1144"/>
            <a:ext cx="9144000" cy="5142356"/>
          </a:xfrm>
          <a:prstGeom prst="rect">
            <a:avLst/>
          </a:prstGeom>
        </p:spPr>
      </p:pic>
    </p:spTree>
    <p:extLst>
      <p:ext uri="{BB962C8B-B14F-4D97-AF65-F5344CB8AC3E}">
        <p14:creationId xmlns:p14="http://schemas.microsoft.com/office/powerpoint/2010/main" val="773664483"/>
      </p:ext>
    </p:extLst>
  </p:cSld>
  <p:clrMapOvr>
    <a:masterClrMapping/>
  </p:clrMapOvr>
  <mc:AlternateContent xmlns:mc="http://schemas.openxmlformats.org/markup-compatibility/2006" xmlns:p14="http://schemas.microsoft.com/office/powerpoint/2010/main">
    <mc:Choice Requires="p14">
      <p:transition spd="slow" p14:dur="3000" advClick="0" advTm="11072">
        <p:push dir="u"/>
      </p:transition>
    </mc:Choice>
    <mc:Fallback xmlns="">
      <p:transition xmlns:p14="http://schemas.microsoft.com/office/powerpoint/2010/main" spd="slow" advClick="0" advTm="11072">
        <p:push dir="u"/>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3999" cy="5142356"/>
          </a:xfrm>
          <a:prstGeom prst="rect">
            <a:avLst/>
          </a:prstGeom>
        </p:spPr>
      </p:pic>
    </p:spTree>
    <p:extLst>
      <p:ext uri="{BB962C8B-B14F-4D97-AF65-F5344CB8AC3E}">
        <p14:creationId xmlns:p14="http://schemas.microsoft.com/office/powerpoint/2010/main" val="3729246305"/>
      </p:ext>
    </p:extLst>
  </p:cSld>
  <p:clrMapOvr>
    <a:masterClrMapping/>
  </p:clrMapOvr>
  <mc:AlternateContent xmlns:mc="http://schemas.openxmlformats.org/markup-compatibility/2006" xmlns:p14="http://schemas.microsoft.com/office/powerpoint/2010/main">
    <mc:Choice Requires="p14">
      <p:transition spd="slow" p14:dur="3000" advClick="0" advTm="11200">
        <p:push dir="u"/>
      </p:transition>
    </mc:Choice>
    <mc:Fallback xmlns="">
      <p:transition xmlns:p14="http://schemas.microsoft.com/office/powerpoint/2010/main" spd="slow" advClick="0" advTm="11200">
        <p:push dir="u"/>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100000">
              <a:srgbClr val="F4F7ED"/>
            </a:gs>
          </a:gsLst>
          <a:lin ang="5400000" scaled="0"/>
        </a:gradFill>
        <a:effectLst/>
      </p:bgPr>
    </p:bg>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13607" y="-158296"/>
            <a:ext cx="9144000" cy="825046"/>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tabLst>
                <a:tab pos="1314450" algn="l"/>
              </a:tabLst>
            </a:pPr>
            <a:r>
              <a:rPr lang="en-US" sz="4800" b="1" spc="-400" dirty="0">
                <a:ln w="9525" cap="flat" cmpd="sng" algn="ctr">
                  <a:solidFill>
                    <a:srgbClr val="FEFEFE"/>
                  </a:solidFill>
                  <a:prstDash val="solid"/>
                  <a:round/>
                </a:ln>
                <a:solidFill>
                  <a:srgbClr val="FF0000"/>
                </a:solidFill>
                <a:effectLst>
                  <a:outerShdw blurRad="50000" dist="50800" dir="7500000" algn="tl">
                    <a:srgbClr val="000000">
                      <a:alpha val="35000"/>
                    </a:srgbClr>
                  </a:outerShdw>
                </a:effectLst>
                <a:latin typeface="Calibri"/>
                <a:ea typeface="Calibri"/>
                <a:cs typeface="Times New Roman"/>
              </a:rPr>
              <a:t>RECYCLING  </a:t>
            </a:r>
            <a:r>
              <a:rPr lang="en-US" sz="4800" b="1" spc="-400" dirty="0">
                <a:ln w="9525" cap="flat" cmpd="sng" algn="ctr">
                  <a:solidFill>
                    <a:srgbClr val="FEFEFE"/>
                  </a:solidFill>
                  <a:prstDash val="solid"/>
                  <a:round/>
                </a:ln>
                <a:solidFill>
                  <a:srgbClr val="9BBB59"/>
                </a:solidFill>
                <a:effectLst>
                  <a:outerShdw blurRad="50000" dist="50800" dir="7500000" algn="tl">
                    <a:srgbClr val="000000">
                      <a:alpha val="35000"/>
                    </a:srgbClr>
                  </a:outerShdw>
                </a:effectLst>
                <a:latin typeface="Calibri"/>
                <a:ea typeface="Calibri"/>
                <a:cs typeface="Times New Roman"/>
              </a:rPr>
              <a:t>DESIGN </a:t>
            </a:r>
            <a:r>
              <a:rPr lang="en-US" sz="4800" b="1" spc="-400" dirty="0">
                <a:ln w="9525" cap="flat" cmpd="sng" algn="ctr">
                  <a:solidFill>
                    <a:srgbClr val="FEFEFE"/>
                  </a:solidFill>
                  <a:prstDash val="solid"/>
                  <a:round/>
                </a:ln>
                <a:solidFill>
                  <a:srgbClr val="0070C0"/>
                </a:solidFill>
                <a:effectLst>
                  <a:outerShdw blurRad="50000" dist="50800" dir="7500000" algn="tl">
                    <a:srgbClr val="000000">
                      <a:alpha val="35000"/>
                    </a:srgbClr>
                  </a:outerShdw>
                </a:effectLst>
                <a:latin typeface="Calibri"/>
                <a:ea typeface="Calibri"/>
                <a:cs typeface="Times New Roman"/>
              </a:rPr>
              <a:t>CONTEST</a:t>
            </a:r>
            <a:endParaRPr lang="en-US" sz="1100" dirty="0">
              <a:effectLst/>
              <a:latin typeface="Calibri"/>
              <a:ea typeface="Calibri"/>
              <a:cs typeface="Times New Roman"/>
            </a:endParaRPr>
          </a:p>
          <a:p>
            <a:pPr marL="0" marR="0" algn="ctr">
              <a:spcBef>
                <a:spcPts val="0"/>
              </a:spcBef>
              <a:spcAft>
                <a:spcPts val="0"/>
              </a:spcAft>
              <a:tabLst>
                <a:tab pos="1314450" algn="l"/>
              </a:tabLst>
            </a:pPr>
            <a:r>
              <a:rPr lang="en-US" sz="2400" dirty="0">
                <a:effectLst/>
                <a:latin typeface="Calibri"/>
                <a:ea typeface="Calibri"/>
                <a:cs typeface="Times New Roman"/>
              </a:rPr>
              <a:t> </a:t>
            </a:r>
            <a:endParaRPr lang="en-US" sz="1100" dirty="0">
              <a:effectLst/>
              <a:latin typeface="Calibri"/>
              <a:ea typeface="Calibri"/>
              <a:cs typeface="Times New Roman"/>
            </a:endParaRPr>
          </a:p>
        </p:txBody>
      </p:sp>
      <p:sp>
        <p:nvSpPr>
          <p:cNvPr id="24" name="Text Box 2"/>
          <p:cNvSpPr txBox="1">
            <a:spLocks noChangeArrowheads="1"/>
          </p:cNvSpPr>
          <p:nvPr/>
        </p:nvSpPr>
        <p:spPr bwMode="auto">
          <a:xfrm>
            <a:off x="-3901" y="673191"/>
            <a:ext cx="2092960" cy="2736759"/>
          </a:xfrm>
          <a:prstGeom prst="rect">
            <a:avLst/>
          </a:prstGeom>
          <a:noFill/>
          <a:ln w="9525">
            <a:noFill/>
            <a:miter lim="800000"/>
            <a:headEnd/>
            <a:tailEnd/>
          </a:ln>
        </p:spPr>
        <p:txBody>
          <a:bodyPr rot="0" vert="horz" wrap="square" lIns="91440" tIns="45720" rIns="91440" bIns="45720" anchor="t" anchorCtr="0">
            <a:noAutofit/>
          </a:bodyPr>
          <a:lstStyle/>
          <a:p>
            <a:pPr marL="0" marR="0">
              <a:lnSpc>
                <a:spcPts val="4000"/>
              </a:lnSpc>
              <a:spcBef>
                <a:spcPts val="0"/>
              </a:spcBef>
              <a:spcAft>
                <a:spcPts val="0"/>
              </a:spcAft>
            </a:pPr>
            <a:r>
              <a:rPr lang="en-US" sz="3400" b="1" spc="-100" dirty="0">
                <a:ln w="9525" cap="flat" cmpd="sng" algn="ctr">
                  <a:solidFill>
                    <a:srgbClr val="FEFEFE"/>
                  </a:solidFill>
                  <a:prstDash val="solid"/>
                  <a:round/>
                </a:ln>
                <a:effectLst>
                  <a:outerShdw blurRad="50000" dist="50800" dir="7500000" algn="tl">
                    <a:srgbClr val="000000">
                      <a:alpha val="35000"/>
                    </a:srgbClr>
                  </a:outerShdw>
                </a:effectLst>
                <a:latin typeface="Calibri"/>
                <a:ea typeface="Calibri"/>
                <a:cs typeface="Times New Roman"/>
              </a:rPr>
              <a:t>CELEBRATE</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FF0000"/>
                </a:solidFill>
                <a:effectLst>
                  <a:outerShdw blurRad="50000" dist="50800" dir="7500000" algn="tl">
                    <a:srgbClr val="000000">
                      <a:alpha val="35000"/>
                    </a:srgbClr>
                  </a:outerShdw>
                </a:effectLst>
                <a:latin typeface="Calibri"/>
                <a:ea typeface="Calibri"/>
                <a:cs typeface="Times New Roman"/>
              </a:rPr>
              <a:t>AMERICA</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9BBB59"/>
                </a:solidFill>
                <a:effectLst>
                  <a:outerShdw blurRad="50000" dist="50800" dir="7500000" algn="tl">
                    <a:srgbClr val="000000">
                      <a:alpha val="35000"/>
                    </a:srgbClr>
                  </a:outerShdw>
                </a:effectLst>
                <a:latin typeface="Calibri"/>
                <a:ea typeface="Calibri"/>
                <a:cs typeface="Times New Roman"/>
              </a:rPr>
              <a:t>RECYCLES</a:t>
            </a:r>
            <a:endParaRPr lang="en-US" sz="1100" dirty="0">
              <a:effectLst/>
              <a:latin typeface="Calibri"/>
              <a:ea typeface="Calibri"/>
              <a:cs typeface="Times New Roman"/>
            </a:endParaRPr>
          </a:p>
          <a:p>
            <a:pPr marL="0" marR="0">
              <a:lnSpc>
                <a:spcPts val="4000"/>
              </a:lnSpc>
              <a:spcBef>
                <a:spcPts val="0"/>
              </a:spcBef>
              <a:spcAft>
                <a:spcPts val="0"/>
              </a:spcAft>
            </a:pPr>
            <a:r>
              <a:rPr lang="en-US" sz="4200" b="1" spc="-300" dirty="0">
                <a:ln w="9525" cap="flat" cmpd="sng" algn="ctr">
                  <a:solidFill>
                    <a:srgbClr val="FEFEFE"/>
                  </a:solidFill>
                  <a:prstDash val="solid"/>
                  <a:round/>
                </a:ln>
                <a:solidFill>
                  <a:srgbClr val="0070C0"/>
                </a:solidFill>
                <a:effectLst>
                  <a:outerShdw blurRad="50000" dist="50800" dir="7500000" algn="tl">
                    <a:srgbClr val="000000">
                      <a:alpha val="35000"/>
                    </a:srgbClr>
                  </a:outerShdw>
                </a:effectLst>
                <a:latin typeface="Calibri"/>
                <a:ea typeface="Calibri"/>
                <a:cs typeface="Times New Roman"/>
              </a:rPr>
              <a:t>DAY</a:t>
            </a:r>
            <a:endParaRPr lang="en-US" sz="1100" dirty="0">
              <a:effectLst/>
              <a:latin typeface="Calibri"/>
              <a:ea typeface="Calibri"/>
              <a:cs typeface="Times New Roman"/>
            </a:endParaRPr>
          </a:p>
          <a:p>
            <a:pPr marL="0" marR="0">
              <a:lnSpc>
                <a:spcPts val="4000"/>
              </a:lnSpc>
              <a:spcBef>
                <a:spcPts val="0"/>
              </a:spcBef>
              <a:spcAft>
                <a:spcPts val="0"/>
              </a:spcAft>
            </a:pPr>
            <a:r>
              <a:rPr lang="en-US" sz="3400" b="1" spc="-300" dirty="0">
                <a:ln w="9525" cap="flat" cmpd="sng" algn="ctr">
                  <a:solidFill>
                    <a:srgbClr val="FEFEFE"/>
                  </a:solidFill>
                  <a:prstDash val="solid"/>
                  <a:round/>
                </a:ln>
                <a:solidFill>
                  <a:srgbClr val="E36C0A"/>
                </a:solidFill>
                <a:effectLst>
                  <a:outerShdw blurRad="50000" dist="50800" dir="7500000" algn="tl">
                    <a:srgbClr val="000000">
                      <a:alpha val="35000"/>
                    </a:srgbClr>
                  </a:outerShdw>
                </a:effectLst>
                <a:latin typeface="Calibri"/>
                <a:ea typeface="Calibri"/>
                <a:cs typeface="Times New Roman"/>
              </a:rPr>
              <a:t>WITH </a:t>
            </a:r>
            <a:r>
              <a:rPr lang="en-US" sz="3400" b="1" spc="-300" dirty="0" smtClean="0">
                <a:ln w="9525" cap="flat" cmpd="sng" algn="ctr">
                  <a:solidFill>
                    <a:srgbClr val="FEFEFE"/>
                  </a:solidFill>
                  <a:prstDash val="solid"/>
                  <a:round/>
                </a:ln>
                <a:solidFill>
                  <a:srgbClr val="E36C0A"/>
                </a:solidFill>
                <a:effectLst>
                  <a:outerShdw blurRad="50000" dist="50800" dir="7500000" algn="tl">
                    <a:srgbClr val="000000">
                      <a:alpha val="35000"/>
                    </a:srgbClr>
                  </a:outerShdw>
                </a:effectLst>
                <a:latin typeface="Calibri"/>
                <a:ea typeface="Calibri"/>
                <a:cs typeface="Times New Roman"/>
              </a:rPr>
              <a:t>PPPL</a:t>
            </a:r>
            <a:endParaRPr lang="en-US" sz="1100" dirty="0">
              <a:effectLst/>
              <a:latin typeface="Calibri"/>
              <a:ea typeface="Calibri"/>
              <a:cs typeface="Times New Roman"/>
            </a:endParaRPr>
          </a:p>
          <a:p>
            <a:pPr marL="0" marR="0">
              <a:lnSpc>
                <a:spcPts val="4000"/>
              </a:lnSpc>
              <a:spcBef>
                <a:spcPts val="0"/>
              </a:spcBef>
              <a:spcAft>
                <a:spcPts val="0"/>
              </a:spcAft>
            </a:pPr>
            <a:r>
              <a:rPr lang="en-US" sz="3600" spc="-300" dirty="0" smtClean="0">
                <a:effectLst/>
                <a:latin typeface="Calibri"/>
                <a:ea typeface="Calibri"/>
                <a:cs typeface="Times New Roman"/>
              </a:rPr>
              <a:t> </a:t>
            </a:r>
            <a:endParaRPr lang="en-US" sz="1100" dirty="0">
              <a:effectLst/>
              <a:latin typeface="Calibri"/>
              <a:ea typeface="Calibri"/>
              <a:cs typeface="Times New Roman"/>
            </a:endParaRPr>
          </a:p>
        </p:txBody>
      </p:sp>
      <p:pic>
        <p:nvPicPr>
          <p:cNvPr id="25" name="Picture 24" descr="C:\Users\deckstei\Downloads\garyharveynewspaperdressfotoidaschmidt.jpg"/>
          <p:cNvPicPr/>
          <p:nvPr/>
        </p:nvPicPr>
        <p:blipFill>
          <a:blip r:embed="rId2" cstate="screen">
            <a:clrChange>
              <a:clrFrom>
                <a:srgbClr val="FAFAFA"/>
              </a:clrFrom>
              <a:clrTo>
                <a:srgbClr val="FAFAFA">
                  <a:alpha val="0"/>
                </a:srgbClr>
              </a:clrTo>
            </a:clrChange>
            <a:extLst>
              <a:ext uri="{BEBA8EAE-BF5A-486C-A8C5-ECC9F3942E4B}">
                <a14:imgProps xmlns:a14="http://schemas.microsoft.com/office/drawing/2010/main">
                  <a14:imgLayer r:embed="rId3">
                    <a14:imgEffect>
                      <a14:backgroundRemoval t="9972" b="95821" l="9964" r="98542"/>
                    </a14:imgEffect>
                  </a14:imgLayer>
                </a14:imgProps>
              </a:ext>
              <a:ext uri="{28A0092B-C50C-407E-A947-70E740481C1C}">
                <a14:useLocalDpi xmlns:a14="http://schemas.microsoft.com/office/drawing/2010/main"/>
              </a:ext>
            </a:extLst>
          </a:blip>
          <a:srcRect/>
          <a:stretch>
            <a:fillRect/>
          </a:stretch>
        </p:blipFill>
        <p:spPr bwMode="auto">
          <a:xfrm>
            <a:off x="2895010" y="289606"/>
            <a:ext cx="2290354" cy="2957920"/>
          </a:xfrm>
          <a:prstGeom prst="rect">
            <a:avLst/>
          </a:prstGeom>
          <a:noFill/>
          <a:ln>
            <a:noFill/>
          </a:ln>
        </p:spPr>
      </p:pic>
      <p:pic>
        <p:nvPicPr>
          <p:cNvPr id="26" name="Picture 25" descr="C:\Users\deckstei\Downloads\01-Recycled-Pull-Tab-Pendant-from-Mauricio-Affonso.jpg"/>
          <p:cNvPicPr/>
          <p:nvPr/>
        </p:nvPicPr>
        <p:blipFill>
          <a:blip r:embed="rId4" cstate="screen">
            <a:extLst>
              <a:ext uri="{BEBA8EAE-BF5A-486C-A8C5-ECC9F3942E4B}">
                <a14:imgProps xmlns:a14="http://schemas.microsoft.com/office/drawing/2010/main">
                  <a14:imgLayer r:embed="rId5">
                    <a14:imgEffect>
                      <a14:backgroundRemoval t="3275" b="96222" l="10000" r="90000"/>
                    </a14:imgEffect>
                  </a14:imgLayer>
                </a14:imgProps>
              </a:ext>
              <a:ext uri="{28A0092B-C50C-407E-A947-70E740481C1C}">
                <a14:useLocalDpi xmlns:a14="http://schemas.microsoft.com/office/drawing/2010/main"/>
              </a:ext>
            </a:extLst>
          </a:blip>
          <a:srcRect/>
          <a:stretch>
            <a:fillRect/>
          </a:stretch>
        </p:blipFill>
        <p:spPr bwMode="auto">
          <a:xfrm>
            <a:off x="1676400" y="506186"/>
            <a:ext cx="2021205" cy="1503453"/>
          </a:xfrm>
          <a:prstGeom prst="rect">
            <a:avLst/>
          </a:prstGeom>
          <a:noFill/>
          <a:ln>
            <a:noFill/>
          </a:ln>
        </p:spPr>
      </p:pic>
      <p:pic>
        <p:nvPicPr>
          <p:cNvPr id="27" name="Picture 26" descr="C:\Users\deckstei\Downloads\x21-Brillant-Objects-Made-From-Recycled-Materials-1.jpg.pagespeed.ic.HVoNnaJ4w6.jpg"/>
          <p:cNvPicPr/>
          <p:nvPr/>
        </p:nvPicPr>
        <p:blipFill>
          <a:blip r:embed="rId6" cstate="screen">
            <a:extLst>
              <a:ext uri="{BEBA8EAE-BF5A-486C-A8C5-ECC9F3942E4B}">
                <a14:imgProps xmlns:a14="http://schemas.microsoft.com/office/drawing/2010/main">
                  <a14:imgLayer r:embed="rId7">
                    <a14:imgEffect>
                      <a14:backgroundRemoval t="0" b="99228" l="9934" r="89625">
                        <a14:backgroundMark x1="62693" y1="23745" x2="62693" y2="23745"/>
                        <a14:backgroundMark x1="65563" y1="30695" x2="65563" y2="30695"/>
                        <a14:backgroundMark x1="65121" y1="36293" x2="65121" y2="36293"/>
                      </a14:backgroundRemoval>
                    </a14:imgEffect>
                  </a14:imgLayer>
                </a14:imgProps>
              </a:ext>
              <a:ext uri="{28A0092B-C50C-407E-A947-70E740481C1C}">
                <a14:useLocalDpi xmlns:a14="http://schemas.microsoft.com/office/drawing/2010/main"/>
              </a:ext>
            </a:extLst>
          </a:blip>
          <a:srcRect/>
          <a:stretch>
            <a:fillRect/>
          </a:stretch>
        </p:blipFill>
        <p:spPr bwMode="auto">
          <a:xfrm>
            <a:off x="4166543" y="479390"/>
            <a:ext cx="1405346" cy="1116623"/>
          </a:xfrm>
          <a:prstGeom prst="rect">
            <a:avLst/>
          </a:prstGeom>
          <a:noFill/>
          <a:ln>
            <a:noFill/>
          </a:ln>
        </p:spPr>
      </p:pic>
      <p:sp>
        <p:nvSpPr>
          <p:cNvPr id="28" name="Text Box 2"/>
          <p:cNvSpPr txBox="1">
            <a:spLocks noChangeArrowheads="1"/>
          </p:cNvSpPr>
          <p:nvPr/>
        </p:nvSpPr>
        <p:spPr bwMode="auto">
          <a:xfrm>
            <a:off x="5962649" y="506186"/>
            <a:ext cx="3143251" cy="4019550"/>
          </a:xfrm>
          <a:prstGeom prst="rect">
            <a:avLst/>
          </a:prstGeom>
          <a:noFill/>
          <a:ln w="9525">
            <a:noFill/>
            <a:miter lim="800000"/>
            <a:headEnd/>
            <a:tailEnd/>
          </a:ln>
        </p:spPr>
        <p:txBody>
          <a:bodyPr rot="0" vert="horz" wrap="square" lIns="91440" tIns="45720" rIns="91440" bIns="45720" anchor="t" anchorCtr="0">
            <a:noAutofit/>
          </a:bodyPr>
          <a:lstStyle/>
          <a:p>
            <a:pPr marL="0" marR="0" algn="r">
              <a:spcBef>
                <a:spcPts val="0"/>
              </a:spcBef>
              <a:spcAft>
                <a:spcPts val="0"/>
              </a:spcAft>
            </a:pPr>
            <a:r>
              <a:rPr lang="en-US" sz="16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Show your recycling spirit by making a recycling creation with items discarded here at the lab</a:t>
            </a: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endPar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The categories are</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Single stream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Compostable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Trash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Electronic media</a:t>
            </a: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Your creation can be an</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outfit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artwork</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invention</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1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Anyone who makes an outfit is invited to wear it for the Recycling Fashion Shows at 11:45am and 12:30pm</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Staff will vote on creations for a prize!</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Bring your creations to the LSB lobby</a:t>
            </a:r>
            <a:endParaRPr lang="en-US" sz="1000" dirty="0" smtClean="0">
              <a:ln w="0" cap="flat" cmpd="sng" algn="ctr">
                <a:noFill/>
                <a:prstDash val="solid"/>
                <a:round/>
              </a:ln>
              <a:effectLst/>
              <a:latin typeface="Calibri"/>
              <a:ea typeface="Calibri"/>
              <a:cs typeface="Times New Roman"/>
            </a:endParaRPr>
          </a:p>
          <a:p>
            <a:pPr marL="0" marR="0" algn="r">
              <a:spcBef>
                <a:spcPts val="0"/>
              </a:spcBef>
              <a:spcAft>
                <a:spcPts val="0"/>
              </a:spcAft>
            </a:pPr>
            <a:r>
              <a:rPr lang="en-US" sz="1400" b="1" dirty="0" smtClean="0">
                <a:ln w="0" cap="flat" cmpd="sng" algn="ctr">
                  <a:noFill/>
                  <a:prstDash val="solid"/>
                  <a:round/>
                </a:ln>
                <a:effectLst>
                  <a:outerShdw blurRad="50000" dist="50800" dir="7500000" algn="tl">
                    <a:srgbClr val="000000">
                      <a:alpha val="35000"/>
                    </a:srgbClr>
                  </a:outerShdw>
                </a:effectLst>
                <a:latin typeface="Calibri"/>
                <a:ea typeface="Calibri"/>
                <a:cs typeface="Times New Roman"/>
              </a:rPr>
              <a:t> </a:t>
            </a:r>
            <a:endParaRPr lang="en-US" sz="1000" dirty="0">
              <a:ln w="0" cap="flat" cmpd="sng" algn="ctr">
                <a:noFill/>
                <a:prstDash val="solid"/>
                <a:round/>
              </a:ln>
              <a:effectLst/>
              <a:latin typeface="Calibri"/>
              <a:ea typeface="Calibri"/>
              <a:cs typeface="Times New Roman"/>
            </a:endParaRPr>
          </a:p>
        </p:txBody>
      </p:sp>
      <p:sp>
        <p:nvSpPr>
          <p:cNvPr id="15" name="Rectangle 14"/>
          <p:cNvSpPr/>
          <p:nvPr/>
        </p:nvSpPr>
        <p:spPr>
          <a:xfrm>
            <a:off x="-1180" y="4639330"/>
            <a:ext cx="5792380" cy="461665"/>
          </a:xfrm>
          <a:prstGeom prst="rect">
            <a:avLst/>
          </a:prstGeom>
        </p:spPr>
        <p:txBody>
          <a:bodyPr wrap="square">
            <a:spAutoFit/>
          </a:bodyPr>
          <a:lstStyle/>
          <a:p>
            <a:pPr algn="ctr"/>
            <a:r>
              <a:rPr lang="en-US" b="1"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TUESDAY NOVEMBER 11</a:t>
            </a:r>
            <a:r>
              <a:rPr lang="en-US" b="1" baseline="30000"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TH </a:t>
            </a:r>
            <a:r>
              <a:rPr lang="en-US" b="1" dirty="0" smtClean="0">
                <a:ln w="0" cap="flat" cmpd="sng" algn="ctr">
                  <a:solidFill>
                    <a:srgbClr val="FEFEFE"/>
                  </a:solidFill>
                  <a:prstDash val="solid"/>
                  <a:round/>
                </a:ln>
                <a:effectLst>
                  <a:outerShdw blurRad="50000" dist="50800" dir="7500000" algn="tl">
                    <a:srgbClr val="000000">
                      <a:alpha val="35000"/>
                    </a:srgbClr>
                  </a:outerShdw>
                </a:effectLst>
                <a:ea typeface="Calibri"/>
                <a:cs typeface="Times New Roman"/>
              </a:rPr>
              <a:t>10:30-1pm</a:t>
            </a:r>
            <a:endParaRPr lang="en-US" dirty="0">
              <a:ea typeface="Calibri"/>
              <a:cs typeface="Times New Roman"/>
            </a:endParaRPr>
          </a:p>
        </p:txBody>
      </p:sp>
      <p:pic>
        <p:nvPicPr>
          <p:cNvPr id="30" name="Picture 29"/>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15000" y="4539319"/>
            <a:ext cx="1973036" cy="612321"/>
          </a:xfrm>
          <a:prstGeom prst="rect">
            <a:avLst/>
          </a:prstGeom>
          <a:noFill/>
          <a:ln>
            <a:noFill/>
          </a:ln>
        </p:spPr>
      </p:pic>
      <p:pic>
        <p:nvPicPr>
          <p:cNvPr id="31" name="Picture 30"/>
          <p:cNvPicPr/>
          <p:nvPr/>
        </p:nvPicPr>
        <p:blipFill>
          <a:blip r:embed="rId9" cstate="screen">
            <a:extLst>
              <a:ext uri="{28A0092B-C50C-407E-A947-70E740481C1C}">
                <a14:useLocalDpi xmlns:a14="http://schemas.microsoft.com/office/drawing/2010/main"/>
              </a:ext>
            </a:extLst>
          </a:blip>
          <a:stretch>
            <a:fillRect/>
          </a:stretch>
        </p:blipFill>
        <p:spPr>
          <a:xfrm>
            <a:off x="7685315" y="4603878"/>
            <a:ext cx="561840" cy="523220"/>
          </a:xfrm>
          <a:prstGeom prst="rect">
            <a:avLst/>
          </a:prstGeom>
          <a:ln>
            <a:noFill/>
          </a:ln>
          <a:effectLst/>
        </p:spPr>
      </p:pic>
      <p:pic>
        <p:nvPicPr>
          <p:cNvPr id="32" name="Picture 31"/>
          <p:cNvPicPr/>
          <p:nvPr/>
        </p:nvPicPr>
        <p:blipFill>
          <a:blip r:embed="rId10" cstate="screen">
            <a:extLst>
              <a:ext uri="{28A0092B-C50C-407E-A947-70E740481C1C}">
                <a14:useLocalDpi xmlns:a14="http://schemas.microsoft.com/office/drawing/2010/main"/>
              </a:ext>
            </a:extLst>
          </a:blip>
          <a:stretch>
            <a:fillRect/>
          </a:stretch>
        </p:blipFill>
        <p:spPr>
          <a:xfrm>
            <a:off x="8382000" y="4542040"/>
            <a:ext cx="609600" cy="547741"/>
          </a:xfrm>
          <a:prstGeom prst="rect">
            <a:avLst/>
          </a:prstGeom>
          <a:ln>
            <a:noFill/>
          </a:ln>
          <a:effectLst/>
        </p:spPr>
      </p:pic>
      <p:pic>
        <p:nvPicPr>
          <p:cNvPr id="33" name="Picture 32" descr="C:\Users\deckstei\Downloads\racer1_sm.jpg"/>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517196" y="2009639"/>
            <a:ext cx="1640205" cy="911406"/>
          </a:xfrm>
          <a:prstGeom prst="rect">
            <a:avLst/>
          </a:prstGeom>
          <a:noFill/>
          <a:ln>
            <a:noFill/>
          </a:ln>
          <a:extLst>
            <a:ext uri="{53640926-AAD7-44d8-BBD7-CCE9431645EC}">
              <a14:shadowObscured xmlns:a14="http://schemas.microsoft.com/office/drawing/2010/main"/>
            </a:ext>
          </a:extLst>
        </p:spPr>
      </p:pic>
      <p:pic>
        <p:nvPicPr>
          <p:cNvPr id="34" name="Picture 33" descr="C:\Users\deckstei\Downloads\robots4.jpg"/>
          <p:cNvPicPr/>
          <p:nvPr/>
        </p:nvPicPr>
        <p:blipFill>
          <a:blip r:embed="rId12" cstate="screen">
            <a:extLst>
              <a:ext uri="{BEBA8EAE-BF5A-486C-A8C5-ECC9F3942E4B}">
                <a14:imgProps xmlns:a14="http://schemas.microsoft.com/office/drawing/2010/main">
                  <a14:imgLayer r:embed="rId13">
                    <a14:imgEffect>
                      <a14:backgroundRemoval t="1235" b="100000" l="0" r="100000">
                        <a14:backgroundMark x1="13445" y1="43210" x2="13445" y2="43210"/>
                        <a14:backgroundMark x1="4202" y1="68519" x2="4202" y2="68519"/>
                        <a14:backgroundMark x1="4202" y1="79424" x2="4202" y2="79424"/>
                        <a14:backgroundMark x1="89636" y1="68107" x2="89636" y2="68107"/>
                        <a14:backgroundMark x1="87115" y1="92798" x2="87115" y2="92798"/>
                      </a14:backgroundRemoval>
                    </a14:imgEffect>
                  </a14:imgLayer>
                </a14:imgProps>
              </a:ext>
              <a:ext uri="{28A0092B-C50C-407E-A947-70E740481C1C}">
                <a14:useLocalDpi xmlns:a14="http://schemas.microsoft.com/office/drawing/2010/main"/>
              </a:ext>
            </a:extLst>
          </a:blip>
          <a:srcRect/>
          <a:stretch>
            <a:fillRect/>
          </a:stretch>
        </p:blipFill>
        <p:spPr bwMode="auto">
          <a:xfrm flipH="1">
            <a:off x="5070320" y="2465342"/>
            <a:ext cx="1003138" cy="1324791"/>
          </a:xfrm>
          <a:prstGeom prst="rect">
            <a:avLst/>
          </a:prstGeom>
          <a:noFill/>
          <a:ln>
            <a:noFill/>
          </a:ln>
        </p:spPr>
      </p:pic>
      <p:pic>
        <p:nvPicPr>
          <p:cNvPr id="35" name="Picture 34" descr="http://media-cache-ak0.pinimg.com/236x/6e/05/b2/6e05b2195f075a5823ef7ec0f671cd1e.jpg"/>
          <p:cNvPicPr/>
          <p:nvPr/>
        </p:nvPicPr>
        <p:blipFill>
          <a:blip r:embed="rId14" cstate="screen">
            <a:extLst>
              <a:ext uri="{BEBA8EAE-BF5A-486C-A8C5-ECC9F3942E4B}">
                <a14:imgProps xmlns:a14="http://schemas.microsoft.com/office/drawing/2010/main">
                  <a14:imgLayer r:embed="rId15">
                    <a14:imgEffect>
                      <a14:backgroundRemoval t="1832" b="100000" l="9746" r="99153">
                        <a14:foregroundMark x1="50847" y1="70330" x2="50847" y2="70330"/>
                        <a14:foregroundMark x1="27119" y1="63370" x2="27119" y2="63370"/>
                        <a14:foregroundMark x1="19068" y1="69597" x2="19068" y2="69597"/>
                        <a14:foregroundMark x1="22034" y1="75824" x2="22034" y2="75824"/>
                      </a14:backgroundRemoval>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168544" y="2607697"/>
            <a:ext cx="824167" cy="840080"/>
          </a:xfrm>
          <a:prstGeom prst="rect">
            <a:avLst/>
          </a:prstGeom>
          <a:noFill/>
          <a:ln>
            <a:noFill/>
          </a:ln>
        </p:spPr>
      </p:pic>
      <p:pic>
        <p:nvPicPr>
          <p:cNvPr id="36" name="Picture 35" descr="C:\Users\deckstei\Downloads\cardboard-bike.jpg"/>
          <p:cNvPicPr/>
          <p:nvPr/>
        </p:nvPicPr>
        <p:blipFill>
          <a:blip r:embed="rId16" cstate="screen">
            <a:extLst>
              <a:ext uri="{BEBA8EAE-BF5A-486C-A8C5-ECC9F3942E4B}">
                <a14:imgProps xmlns:a14="http://schemas.microsoft.com/office/drawing/2010/main">
                  <a14:imgLayer r:embed="rId17">
                    <a14:imgEffect>
                      <a14:backgroundRemoval t="0" b="89462" l="0" r="99552">
                        <a14:foregroundMark x1="73731" y1="13901" x2="73731" y2="13901"/>
                        <a14:foregroundMark x1="74925" y1="9417" x2="74925" y2="9417"/>
                        <a14:foregroundMark x1="69851" y1="9641" x2="69851" y2="9641"/>
                      </a14:backgroundRemoval>
                    </a14:imgEffect>
                  </a14:imgLayer>
                </a14:imgProps>
              </a:ext>
              <a:ext uri="{28A0092B-C50C-407E-A947-70E740481C1C}">
                <a14:useLocalDpi xmlns:a14="http://schemas.microsoft.com/office/drawing/2010/main"/>
              </a:ext>
            </a:extLst>
          </a:blip>
          <a:srcRect/>
          <a:stretch>
            <a:fillRect/>
          </a:stretch>
        </p:blipFill>
        <p:spPr bwMode="auto">
          <a:xfrm>
            <a:off x="3132117" y="3345341"/>
            <a:ext cx="2356830" cy="1507220"/>
          </a:xfrm>
          <a:prstGeom prst="rect">
            <a:avLst/>
          </a:prstGeom>
          <a:noFill/>
          <a:ln>
            <a:noFill/>
          </a:ln>
        </p:spPr>
      </p:pic>
      <p:sp>
        <p:nvSpPr>
          <p:cNvPr id="37" name="Text Box 2"/>
          <p:cNvSpPr txBox="1">
            <a:spLocks noChangeArrowheads="1"/>
          </p:cNvSpPr>
          <p:nvPr/>
        </p:nvSpPr>
        <p:spPr bwMode="auto">
          <a:xfrm>
            <a:off x="31558" y="3286125"/>
            <a:ext cx="3186792" cy="1647825"/>
          </a:xfrm>
          <a:prstGeom prst="rect">
            <a:avLst/>
          </a:prstGeom>
          <a:noFill/>
          <a:ln w="9525">
            <a:noFill/>
            <a:miter lim="800000"/>
            <a:headEnd/>
            <a:tailEnd/>
          </a:ln>
        </p:spPr>
        <p:txBody>
          <a:bodyPr rot="0" vert="horz" wrap="square" lIns="91440" tIns="45720" rIns="91440" bIns="45720" anchor="t" anchorCtr="0">
            <a:noAutofit/>
          </a:bodyPr>
          <a:lstStyle/>
          <a:p>
            <a:pPr marL="0" marR="0" algn="just">
              <a:spcBef>
                <a:spcPts val="0"/>
              </a:spcBef>
              <a:spcAft>
                <a:spcPts val="0"/>
              </a:spcAft>
            </a:pPr>
            <a:r>
              <a:rPr lang="en-US" sz="1200" b="1" dirty="0">
                <a:ln w="0" cap="flat" cmpd="sng" algn="ctr">
                  <a:noFill/>
                  <a:prstDash val="solid"/>
                  <a:round/>
                </a:ln>
                <a:effectLst>
                  <a:outerShdw blurRad="50000" dist="50800" dir="7500000" algn="tl">
                    <a:srgbClr val="000000">
                      <a:alpha val="35000"/>
                    </a:srgbClr>
                  </a:outerShdw>
                </a:effectLst>
                <a:latin typeface="Calibri"/>
                <a:ea typeface="Calibri"/>
                <a:cs typeface="Times New Roman"/>
              </a:rPr>
              <a:t>Please contact Dana Eckstein, danae@pppl.gov (ext. 2588) or Nicole Allen, nallen@pppl.gov (ext. 2503) by Nov. 7 to register for the contest. They can also help you with ideas and can help you get materials. CDs and other stock items that are recycled at PPPL are available in the bins outside the stock room.</a:t>
            </a:r>
            <a:endParaRPr lang="en-US" sz="1100" dirty="0">
              <a:ln w="0" cap="flat" cmpd="sng" algn="ctr">
                <a:noFill/>
                <a:prstDash val="solid"/>
                <a:round/>
              </a:ln>
              <a:effectLst/>
              <a:latin typeface="Calibri"/>
              <a:ea typeface="Calibri"/>
              <a:cs typeface="Times New Roman"/>
            </a:endParaRPr>
          </a:p>
        </p:txBody>
      </p:sp>
      <p:pic>
        <p:nvPicPr>
          <p:cNvPr id="17" name="Picture 2" descr="C:\Users\mking\AppData\Local\Microsoft\Windows\Temporary Internet Files\Content.IE5\7XKJBXJH\Models with dresses.jpg"/>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5183095" y="1370103"/>
            <a:ext cx="2463391" cy="114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5146903"/>
      </p:ext>
    </p:extLst>
  </p:cSld>
  <p:clrMapOvr>
    <a:masterClrMapping/>
  </p:clrMapOvr>
  <mc:AlternateContent xmlns:mc="http://schemas.openxmlformats.org/markup-compatibility/2006" xmlns:p14="http://schemas.microsoft.com/office/powerpoint/2010/main">
    <mc:Choice Requires="p14">
      <p:transition spd="slow" p14:dur="4000" advClick="0" advTm="33630">
        <p14:prism/>
      </p:transition>
    </mc:Choice>
    <mc:Fallback xmlns="">
      <p:transition xmlns:p14="http://schemas.microsoft.com/office/powerpoint/2010/main" spd="slow" advClick="0" advTm="33630">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220200" cy="4663115"/>
          </a:xfrm>
          <a:prstGeom prst="rect">
            <a:avLst/>
          </a:prstGeom>
        </p:spPr>
      </p:pic>
      <p:pic>
        <p:nvPicPr>
          <p:cNvPr id="2" name="Picture 1"/>
          <p:cNvPicPr>
            <a:picLocks noChangeAspect="1"/>
          </p:cNvPicPr>
          <p:nvPr/>
        </p:nvPicPr>
        <p:blipFill>
          <a:blip r:embed="rId3"/>
          <a:stretch>
            <a:fillRect/>
          </a:stretch>
        </p:blipFill>
        <p:spPr>
          <a:xfrm>
            <a:off x="2226734" y="0"/>
            <a:ext cx="5021036" cy="5143500"/>
          </a:xfrm>
          <a:prstGeom prst="rect">
            <a:avLst/>
          </a:prstGeom>
        </p:spPr>
      </p:pic>
    </p:spTree>
    <p:extLst>
      <p:ext uri="{BB962C8B-B14F-4D97-AF65-F5344CB8AC3E}">
        <p14:creationId xmlns:p14="http://schemas.microsoft.com/office/powerpoint/2010/main" val="2227110828"/>
      </p:ext>
    </p:extLst>
  </p:cSld>
  <p:clrMapOvr>
    <a:masterClrMapping/>
  </p:clrMapOvr>
  <mc:AlternateContent xmlns:mc="http://schemas.openxmlformats.org/markup-compatibility/2006" xmlns:p14="http://schemas.microsoft.com/office/powerpoint/2010/main">
    <mc:Choice Requires="p14">
      <p:transition spd="slow" p14:dur="3000" advClick="0" advTm="11200">
        <p:push dir="u"/>
      </p:transition>
    </mc:Choice>
    <mc:Fallback xmlns="">
      <p:transition xmlns:p14="http://schemas.microsoft.com/office/powerpoint/2010/main" spd="slow" advClick="0" advTm="11200">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63" y="1"/>
            <a:ext cx="9315037" cy="5647266"/>
          </a:xfrm>
          <a:prstGeom prst="rect">
            <a:avLst/>
          </a:prstGeom>
        </p:spPr>
      </p:pic>
    </p:spTree>
    <p:extLst>
      <p:ext uri="{BB962C8B-B14F-4D97-AF65-F5344CB8AC3E}">
        <p14:creationId xmlns:p14="http://schemas.microsoft.com/office/powerpoint/2010/main" val="4015160537"/>
      </p:ext>
    </p:extLst>
  </p:cSld>
  <p:clrMapOvr>
    <a:masterClrMapping/>
  </p:clrMapOvr>
  <mc:AlternateContent xmlns:mc="http://schemas.openxmlformats.org/markup-compatibility/2006" xmlns:p14="http://schemas.microsoft.com/office/powerpoint/2010/main">
    <mc:Choice Requires="p14">
      <p:transition spd="slow" p14:dur="3000" advClick="0" advTm="11200">
        <p:push dir="u"/>
      </p:transition>
    </mc:Choice>
    <mc:Fallback xmlns="">
      <p:transition xmlns:p14="http://schemas.microsoft.com/office/powerpoint/2010/main" spd="slow" advClick="0" advTm="11200">
        <p:push dir="u"/>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3.6|8.4"/>
</p:tagLst>
</file>

<file path=ppt/tags/tag2.xml><?xml version="1.0" encoding="utf-8"?>
<p:tagLst xmlns:a="http://schemas.openxmlformats.org/drawingml/2006/main" xmlns:r="http://schemas.openxmlformats.org/officeDocument/2006/relationships" xmlns:p="http://schemas.openxmlformats.org/presentationml/2006/main">
  <p:tag name="TIMING" val="|49.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Grid.thmx</Template>
  <TotalTime>175715</TotalTime>
  <Words>212</Words>
  <Application>Microsoft Macintosh PowerPoint</Application>
  <PresentationFormat>On-screen Show (16:9)</PresentationFormat>
  <Paragraphs>55</Paragraphs>
  <Slides>13</Slides>
  <Notes>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Genesis</vt:lpstr>
      <vt:lpstr>This Week @ PPPL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Princeton Plasma Physics 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Week @ PPPL</dc:title>
  <dc:subject/>
  <dc:creator>Gregory J. Czechowicz</dc:creator>
  <cp:keywords/>
  <dc:description/>
  <cp:lastModifiedBy>Nora</cp:lastModifiedBy>
  <cp:revision>2585</cp:revision>
  <cp:lastPrinted>2012-11-12T18:02:51Z</cp:lastPrinted>
  <dcterms:created xsi:type="dcterms:W3CDTF">2012-10-22T15:52:33Z</dcterms:created>
  <dcterms:modified xsi:type="dcterms:W3CDTF">2014-10-24T21:47:36Z</dcterms:modified>
  <cp:category/>
</cp:coreProperties>
</file>