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502" r:id="rId1"/>
  </p:sldMasterIdLst>
  <p:notesMasterIdLst>
    <p:notesMasterId r:id="rId26"/>
  </p:notesMasterIdLst>
  <p:handoutMasterIdLst>
    <p:handoutMasterId r:id="rId27"/>
  </p:handoutMasterIdLst>
  <p:sldIdLst>
    <p:sldId id="479" r:id="rId2"/>
    <p:sldId id="439" r:id="rId3"/>
    <p:sldId id="567" r:id="rId4"/>
    <p:sldId id="572" r:id="rId5"/>
    <p:sldId id="573" r:id="rId6"/>
    <p:sldId id="574" r:id="rId7"/>
    <p:sldId id="575" r:id="rId8"/>
    <p:sldId id="555" r:id="rId9"/>
    <p:sldId id="568" r:id="rId10"/>
    <p:sldId id="549" r:id="rId11"/>
    <p:sldId id="551" r:id="rId12"/>
    <p:sldId id="560" r:id="rId13"/>
    <p:sldId id="577" r:id="rId14"/>
    <p:sldId id="557" r:id="rId15"/>
    <p:sldId id="556" r:id="rId16"/>
    <p:sldId id="562" r:id="rId17"/>
    <p:sldId id="563" r:id="rId18"/>
    <p:sldId id="564" r:id="rId19"/>
    <p:sldId id="569" r:id="rId20"/>
    <p:sldId id="576" r:id="rId21"/>
    <p:sldId id="566" r:id="rId22"/>
    <p:sldId id="571" r:id="rId23"/>
    <p:sldId id="570" r:id="rId24"/>
    <p:sldId id="518" r:id="rId25"/>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loop="1" showNarration="1">
    <p:kiosk/>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E6025"/>
    <a:srgbClr val="FFFFFE"/>
    <a:srgbClr val="315A8D"/>
    <a:srgbClr val="C1E4EF"/>
    <a:srgbClr val="1B3666"/>
    <a:srgbClr val="922325"/>
    <a:srgbClr val="A82225"/>
    <a:srgbClr val="C41D24"/>
    <a:srgbClr val="45752F"/>
    <a:srgbClr val="E4BF2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319" autoAdjust="0"/>
    <p:restoredTop sz="99224" autoAdjust="0"/>
  </p:normalViewPr>
  <p:slideViewPr>
    <p:cSldViewPr snapToGrid="0" snapToObjects="1">
      <p:cViewPr>
        <p:scale>
          <a:sx n="165" d="100"/>
          <a:sy n="165" d="100"/>
        </p:scale>
        <p:origin x="-352" y="-1640"/>
      </p:cViewPr>
      <p:guideLst>
        <p:guide orient="horz" pos="3132"/>
        <p:guide pos="389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68" d="100"/>
          <a:sy n="168" d="100"/>
        </p:scale>
        <p:origin x="-1880"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handoutMaster" Target="handoutMasters/handout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128"/>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89C53DCE-FBFC-F342-AFA5-6F077C71EE7E}" type="datetime1">
              <a:rPr lang="en-US"/>
              <a:pPr>
                <a:defRPr/>
              </a:pPr>
              <a:t>11/3/14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128"/>
                <a:cs typeface="+mn-cs"/>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A583265F-31CD-944B-8C64-F736A64C9AD3}" type="slidenum">
              <a:rPr lang="en-US"/>
              <a:pPr>
                <a:defRPr/>
              </a:pPr>
              <a:t>‹#›</a:t>
            </a:fld>
            <a:endParaRPr lang="en-US" dirty="0"/>
          </a:p>
        </p:txBody>
      </p:sp>
    </p:spTree>
    <p:extLst>
      <p:ext uri="{BB962C8B-B14F-4D97-AF65-F5344CB8AC3E}">
        <p14:creationId xmlns:p14="http://schemas.microsoft.com/office/powerpoint/2010/main" val="29651829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128"/>
                <a:cs typeface="ＭＳ Ｐゴシック" charset="-128"/>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C2289EBD-AA38-A342-8F46-4C68F3AC6E62}" type="datetime1">
              <a:rPr lang="en-US"/>
              <a:pPr>
                <a:defRPr/>
              </a:pPr>
              <a:t>11/3/14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128"/>
                <a:cs typeface="ＭＳ Ｐゴシック" charset="-128"/>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B8E94F65-F006-F345-BE36-FCD9F8C8FE3F}" type="slidenum">
              <a:rPr lang="en-US"/>
              <a:pPr>
                <a:defRPr/>
              </a:pPr>
              <a:t>‹#›</a:t>
            </a:fld>
            <a:endParaRPr lang="en-US" dirty="0"/>
          </a:p>
        </p:txBody>
      </p:sp>
    </p:spTree>
    <p:extLst>
      <p:ext uri="{BB962C8B-B14F-4D97-AF65-F5344CB8AC3E}">
        <p14:creationId xmlns:p14="http://schemas.microsoft.com/office/powerpoint/2010/main" val="191704932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pitchFamily="-1" charset="-128"/>
      </a:defRPr>
    </a:lvl3pPr>
    <a:lvl4pPr marL="1371600"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charset="0"/>
      </a:defRPr>
    </a:lvl4pPr>
    <a:lvl5pPr marL="1828800"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dirty="0">
              <a:latin typeface="Calibri" charset="0"/>
              <a:ea typeface="ＭＳ Ｐゴシック" charset="0"/>
              <a:cs typeface="ＭＳ Ｐゴシック" charset="0"/>
            </a:endParaRP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BDF1C20-A47E-5C4A-8AA2-6FF145CB2CE8}" type="slidenum">
              <a:rPr lang="en-US" sz="1200"/>
              <a:pPr eaLnBrk="1" hangingPunct="1"/>
              <a:t>1</a:t>
            </a:fld>
            <a:endParaRPr lang="en-US"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7E0F4F6-397A-DB4F-9975-11C0B1C4990A}" type="slidenum">
              <a:rPr lang="en-US" sz="1200"/>
              <a:pPr eaLnBrk="1" hangingPunct="1"/>
              <a:t>24</a:t>
            </a:fld>
            <a:endParaRPr lang="en-US"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971550"/>
            <a:ext cx="8228013" cy="1445419"/>
          </a:xfrm>
          <a:prstGeom prst="rect">
            <a:avLst/>
          </a:prstGeom>
        </p:spPr>
        <p:txBody>
          <a:bodyPr tIns="0" bIns="0" anchor="b" anchorCtr="0"/>
          <a:lstStyle>
            <a:lvl1pPr>
              <a:defRPr sz="6000">
                <a:solidFill>
                  <a:schemeClr val="bg1"/>
                </a:solidFill>
              </a:defRPr>
            </a:lvl1pPr>
          </a:lstStyle>
          <a:p>
            <a:r>
              <a:rPr lang="en-US" smtClean="0"/>
              <a:t>Click to edit Master title style</a:t>
            </a:r>
            <a:endParaRPr/>
          </a:p>
        </p:txBody>
      </p:sp>
      <p:sp>
        <p:nvSpPr>
          <p:cNvPr id="3" name="Subtitle 2"/>
          <p:cNvSpPr>
            <a:spLocks noGrp="1"/>
          </p:cNvSpPr>
          <p:nvPr>
            <p:ph type="subTitle" idx="1"/>
          </p:nvPr>
        </p:nvSpPr>
        <p:spPr>
          <a:xfrm>
            <a:off x="457200" y="2480982"/>
            <a:ext cx="8228013" cy="800100"/>
          </a:xfrm>
          <a:prstGeom prst="rect">
            <a:avLst/>
          </a:prstGeom>
        </p:spPr>
        <p:txBody>
          <a:bodyPr tIns="0" bIns="0"/>
          <a:lstStyle>
            <a:lvl1pPr marL="0" indent="0" algn="ctr">
              <a:spcBef>
                <a:spcPts val="300"/>
              </a:spcBef>
              <a:buNone/>
              <a:defRPr sz="1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B1A24CD3-204F-4468-8EE4-28A6668D006A}" type="datetimeFigureOut">
              <a:rPr lang="en-US" smtClean="0"/>
              <a:pPr/>
              <a:t>11/3/14</a:t>
            </a:fld>
            <a:endParaRPr lang="en-US" dirty="0"/>
          </a:p>
        </p:txBody>
      </p:sp>
      <p:sp>
        <p:nvSpPr>
          <p:cNvPr id="5" name="Footer Placeholder 4"/>
          <p:cNvSpPr>
            <a:spLocks noGrp="1"/>
          </p:cNvSpPr>
          <p:nvPr>
            <p:ph type="ftr" sz="quarter" idx="11"/>
          </p:nvPr>
        </p:nvSpPr>
        <p:spPr>
          <a:xfrm>
            <a:off x="5789613"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4305300" y="4767263"/>
            <a:ext cx="533400" cy="273844"/>
          </a:xfrm>
          <a:prstGeom prst="rect">
            <a:avLst/>
          </a:prstGeom>
        </p:spPr>
        <p:txBody>
          <a:bodyPr/>
          <a:lstStyle/>
          <a:p>
            <a:fld id="{2754ED01-E2A0-4C1E-8E21-014B99041579}"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pPr>
              <a:defRPr/>
            </a:pPr>
            <a:fld id="{CB887A7B-5908-014F-8AAE-1F7362F76B68}" type="datetime1">
              <a:rPr lang="en-US" smtClean="0"/>
              <a:pPr>
                <a:defRPr/>
              </a:pPr>
              <a:t>11/3/14</a:t>
            </a:fld>
            <a:endParaRPr lang="en-US" dirty="0"/>
          </a:p>
        </p:txBody>
      </p:sp>
      <p:sp>
        <p:nvSpPr>
          <p:cNvPr id="3" name="Footer Placeholder 2"/>
          <p:cNvSpPr>
            <a:spLocks noGrp="1"/>
          </p:cNvSpPr>
          <p:nvPr>
            <p:ph type="ftr" sz="quarter" idx="11"/>
          </p:nvPr>
        </p:nvSpPr>
        <p:spPr>
          <a:xfrm>
            <a:off x="5789613" y="4767263"/>
            <a:ext cx="2895600" cy="273844"/>
          </a:xfrm>
          <a:prstGeom prst="rect">
            <a:avLst/>
          </a:prstGeom>
        </p:spPr>
        <p:txBody>
          <a:bodyPr/>
          <a:lstStyle/>
          <a:p>
            <a:pPr>
              <a:defRPr/>
            </a:pPr>
            <a:endParaRPr lang="en-US" dirty="0"/>
          </a:p>
        </p:txBody>
      </p:sp>
      <p:sp>
        <p:nvSpPr>
          <p:cNvPr id="4" name="Slide Number Placeholder 3"/>
          <p:cNvSpPr>
            <a:spLocks noGrp="1"/>
          </p:cNvSpPr>
          <p:nvPr>
            <p:ph type="sldNum" sz="quarter" idx="12"/>
          </p:nvPr>
        </p:nvSpPr>
        <p:spPr>
          <a:xfrm>
            <a:off x="4305300" y="4767263"/>
            <a:ext cx="533400" cy="273844"/>
          </a:xfrm>
          <a:prstGeom prst="rect">
            <a:avLst/>
          </a:prstGeom>
        </p:spPr>
        <p:txBody>
          <a:bodyPr/>
          <a:lstStyle/>
          <a:p>
            <a:pPr>
              <a:defRPr/>
            </a:pPr>
            <a:fld id="{80DE6FA7-0733-CE4A-A70B-A4ED66C227F2}" type="slidenum">
              <a:rPr lang="en-US" smtClean="0"/>
              <a:pPr>
                <a:defRPr/>
              </a:pPr>
              <a:t>‹#›</a:t>
            </a:fld>
            <a:endParaRPr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1"/>
            <a:ext cx="3509683" cy="1657350"/>
          </a:xfrm>
          <a:prstGeom prst="rect">
            <a:avLst/>
          </a:prstGeom>
        </p:spPr>
        <p:txBody>
          <a:bodyPr anchor="b"/>
          <a:lstStyle>
            <a:lvl1pPr algn="l">
              <a:defRPr sz="4400" b="0"/>
            </a:lvl1pPr>
          </a:lstStyle>
          <a:p>
            <a:r>
              <a:rPr lang="en-US" smtClean="0"/>
              <a:t>Click to edit Master title style</a:t>
            </a:r>
            <a:endParaRPr/>
          </a:p>
        </p:txBody>
      </p:sp>
      <p:sp>
        <p:nvSpPr>
          <p:cNvPr id="3" name="Content Placeholder 2"/>
          <p:cNvSpPr>
            <a:spLocks noGrp="1"/>
          </p:cNvSpPr>
          <p:nvPr>
            <p:ph idx="1"/>
          </p:nvPr>
        </p:nvSpPr>
        <p:spPr>
          <a:xfrm>
            <a:off x="5029200" y="204788"/>
            <a:ext cx="3657600" cy="4389835"/>
          </a:xfrm>
          <a:prstGeom prst="rect">
            <a:avLst/>
          </a:prstGeom>
        </p:spPr>
        <p:txBody>
          <a:bodyPr>
            <a:normAutofit/>
          </a:bodyPr>
          <a:lstStyle>
            <a:lvl1pPr>
              <a:defRPr sz="2200"/>
            </a:lvl1pPr>
            <a:lvl2pPr>
              <a:defRPr sz="20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457200" y="1986803"/>
            <a:ext cx="3509683" cy="2541144"/>
          </a:xfrm>
          <a:prstGeom prst="rect">
            <a:avLst/>
          </a:prstGeom>
        </p:spPr>
        <p:txBody>
          <a:bodyPr>
            <a:normAutofit/>
          </a:bodyPr>
          <a:lstStyle>
            <a:lvl1pPr marL="0" indent="0">
              <a:spcBef>
                <a:spcPts val="600"/>
              </a:spcBef>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lvl1pPr>
              <a:defRPr>
                <a:solidFill>
                  <a:schemeClr val="bg1"/>
                </a:solidFill>
              </a:defRPr>
            </a:lvl1pPr>
          </a:lstStyle>
          <a:p>
            <a:pPr>
              <a:defRPr/>
            </a:pPr>
            <a:fld id="{5D619CB2-AE81-5D49-BD41-4CCAE826C5B0}" type="datetime1">
              <a:rPr lang="en-US" smtClean="0"/>
              <a:pPr>
                <a:defRPr/>
              </a:pPr>
              <a:t>11/3/14</a:t>
            </a:fld>
            <a:endParaRPr lang="en-US" dirty="0"/>
          </a:p>
        </p:txBody>
      </p:sp>
      <p:sp>
        <p:nvSpPr>
          <p:cNvPr id="6" name="Footer Placeholder 5"/>
          <p:cNvSpPr>
            <a:spLocks noGrp="1"/>
          </p:cNvSpPr>
          <p:nvPr>
            <p:ph type="ftr" sz="quarter" idx="11"/>
          </p:nvPr>
        </p:nvSpPr>
        <p:spPr>
          <a:xfrm>
            <a:off x="5789613" y="4767263"/>
            <a:ext cx="2895600" cy="273844"/>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4305300" y="4767263"/>
            <a:ext cx="533400" cy="273844"/>
          </a:xfrm>
          <a:prstGeom prst="rect">
            <a:avLst/>
          </a:prstGeom>
        </p:spPr>
        <p:txBody>
          <a:bodyPr/>
          <a:lstStyle/>
          <a:p>
            <a:pPr>
              <a:defRPr/>
            </a:pPr>
            <a:fld id="{CE3E87A8-B380-BA47-8EA0-406CD7F68FD8}" type="slidenum">
              <a:rPr lang="en-US" smtClean="0"/>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icture with Capti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6" y="285751"/>
            <a:ext cx="3635375" cy="1657350"/>
          </a:xfrm>
          <a:prstGeom prst="rect">
            <a:avLst/>
          </a:prstGeom>
        </p:spPr>
        <p:txBody>
          <a:bodyPr anchor="b"/>
          <a:lstStyle>
            <a:lvl1pPr algn="l">
              <a:defRPr sz="4400" b="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5051426" y="1986803"/>
            <a:ext cx="3635375" cy="2629250"/>
          </a:xfrm>
          <a:prstGeom prst="rect">
            <a:avLst/>
          </a:prstGeo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lvl1pPr>
              <a:defRPr>
                <a:solidFill>
                  <a:schemeClr val="bg1"/>
                </a:solidFill>
              </a:defRPr>
            </a:lvl1pPr>
          </a:lstStyle>
          <a:p>
            <a:pPr>
              <a:defRPr/>
            </a:pPr>
            <a:fld id="{5855B178-6897-C846-9FD7-FA8D0F21F626}" type="datetime1">
              <a:rPr lang="en-US" smtClean="0"/>
              <a:pPr>
                <a:defRPr/>
              </a:pPr>
              <a:t>11/3/14</a:t>
            </a:fld>
            <a:endParaRPr lang="en-US" dirty="0"/>
          </a:p>
        </p:txBody>
      </p:sp>
      <p:sp>
        <p:nvSpPr>
          <p:cNvPr id="6" name="Footer Placeholder 5"/>
          <p:cNvSpPr>
            <a:spLocks noGrp="1"/>
          </p:cNvSpPr>
          <p:nvPr>
            <p:ph type="ftr" sz="quarter" idx="11"/>
          </p:nvPr>
        </p:nvSpPr>
        <p:spPr>
          <a:xfrm>
            <a:off x="5789613" y="4767263"/>
            <a:ext cx="2895600" cy="273844"/>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4305300" y="4767263"/>
            <a:ext cx="533400" cy="273844"/>
          </a:xfrm>
          <a:prstGeom prst="rect">
            <a:avLst/>
          </a:prstGeom>
        </p:spPr>
        <p:txBody>
          <a:bodyPr/>
          <a:lstStyle/>
          <a:p>
            <a:pPr>
              <a:defRPr/>
            </a:pPr>
            <a:fld id="{8D64EA03-BD01-1343-9DE1-19421FBE5637}" type="slidenum">
              <a:rPr lang="en-US" smtClean="0"/>
              <a:pPr>
                <a:defRPr/>
              </a:pPr>
              <a:t>‹#›</a:t>
            </a:fld>
            <a:endParaRPr lang="en-US" dirty="0"/>
          </a:p>
        </p:txBody>
      </p:sp>
      <p:sp>
        <p:nvSpPr>
          <p:cNvPr id="9" name="Picture Placeholder 8"/>
          <p:cNvSpPr>
            <a:spLocks noGrp="1"/>
          </p:cNvSpPr>
          <p:nvPr>
            <p:ph type="pic" sz="quarter" idx="13"/>
          </p:nvPr>
        </p:nvSpPr>
        <p:spPr>
          <a:xfrm>
            <a:off x="228600" y="857250"/>
            <a:ext cx="4267200" cy="3200400"/>
          </a:xfrm>
          <a:prstGeom prst="ellipse">
            <a:avLst/>
          </a:prstGeom>
          <a:ln w="28575">
            <a:solidFill>
              <a:schemeClr val="accent1"/>
            </a:solidFill>
          </a:ln>
        </p:spPr>
        <p:txBody>
          <a:bodyPr/>
          <a:lstStyle>
            <a:lvl1pPr marL="0" indent="0">
              <a:buNone/>
              <a:defRPr>
                <a:solidFill>
                  <a:schemeClr val="bg1"/>
                </a:solidFill>
              </a:defRPr>
            </a:lvl1pPr>
          </a:lstStyle>
          <a:p>
            <a:r>
              <a:rPr lang="en-US" dirty="0" smtClean="0"/>
              <a:t>Drag picture to placeholder or click icon to add</a:t>
            </a:r>
            <a:endParaRPr dirty="0"/>
          </a:p>
        </p:txBody>
      </p:sp>
    </p:spTree>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6" y="285751"/>
            <a:ext cx="3635375" cy="1657350"/>
          </a:xfrm>
          <a:prstGeom prst="rect">
            <a:avLst/>
          </a:prstGeom>
        </p:spPr>
        <p:txBody>
          <a:bodyPr anchor="b"/>
          <a:lstStyle>
            <a:lvl1pPr algn="l">
              <a:defRPr sz="4400" b="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5051426" y="1986803"/>
            <a:ext cx="3635375" cy="2629250"/>
          </a:xfrm>
          <a:prstGeom prst="rect">
            <a:avLst/>
          </a:prstGeo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lvl1pPr>
              <a:defRPr>
                <a:solidFill>
                  <a:schemeClr val="bg1"/>
                </a:solidFill>
              </a:defRPr>
            </a:lvl1pPr>
          </a:lstStyle>
          <a:p>
            <a:pPr>
              <a:defRPr/>
            </a:pPr>
            <a:fld id="{8A3E085A-081A-084D-8DB5-79122339B9C4}" type="datetime1">
              <a:rPr lang="en-US" smtClean="0"/>
              <a:pPr>
                <a:defRPr/>
              </a:pPr>
              <a:t>11/3/14</a:t>
            </a:fld>
            <a:endParaRPr lang="en-US" dirty="0"/>
          </a:p>
        </p:txBody>
      </p:sp>
      <p:sp>
        <p:nvSpPr>
          <p:cNvPr id="6" name="Footer Placeholder 5"/>
          <p:cNvSpPr>
            <a:spLocks noGrp="1"/>
          </p:cNvSpPr>
          <p:nvPr>
            <p:ph type="ftr" sz="quarter" idx="11"/>
          </p:nvPr>
        </p:nvSpPr>
        <p:spPr>
          <a:xfrm>
            <a:off x="5789613" y="4767263"/>
            <a:ext cx="2895600" cy="273844"/>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4305300" y="4767263"/>
            <a:ext cx="533400" cy="273844"/>
          </a:xfrm>
          <a:prstGeom prst="rect">
            <a:avLst/>
          </a:prstGeom>
        </p:spPr>
        <p:txBody>
          <a:bodyPr/>
          <a:lstStyle/>
          <a:p>
            <a:pPr>
              <a:defRPr/>
            </a:pPr>
            <a:fld id="{D2291358-82E3-4442-A59A-8346A78F0271}" type="slidenum">
              <a:rPr lang="en-US" smtClean="0"/>
              <a:pPr>
                <a:defRPr/>
              </a:pPr>
              <a:t>‹#›</a:t>
            </a:fld>
            <a:endParaRPr lang="en-US" dirty="0"/>
          </a:p>
        </p:txBody>
      </p:sp>
      <p:sp>
        <p:nvSpPr>
          <p:cNvPr id="9" name="Picture Placeholder 8"/>
          <p:cNvSpPr>
            <a:spLocks noGrp="1"/>
          </p:cNvSpPr>
          <p:nvPr>
            <p:ph type="pic" sz="quarter" idx="13"/>
          </p:nvPr>
        </p:nvSpPr>
        <p:spPr>
          <a:xfrm>
            <a:off x="990600" y="1943100"/>
            <a:ext cx="3505200" cy="2628900"/>
          </a:xfrm>
          <a:prstGeom prst="ellipse">
            <a:avLst/>
          </a:prstGeom>
          <a:ln w="28575">
            <a:solidFill>
              <a:schemeClr val="accent1"/>
            </a:solidFill>
          </a:ln>
        </p:spPr>
        <p:txBody>
          <a:bodyPr/>
          <a:lstStyle>
            <a:lvl1pPr marL="0" indent="0">
              <a:buNone/>
              <a:defRPr>
                <a:solidFill>
                  <a:schemeClr val="bg1"/>
                </a:solidFill>
              </a:defRPr>
            </a:lvl1pPr>
          </a:lstStyle>
          <a:p>
            <a:r>
              <a:rPr lang="en-US" dirty="0" smtClean="0"/>
              <a:t>Drag picture to placeholder or click icon to add</a:t>
            </a:r>
            <a:endParaRPr dirty="0"/>
          </a:p>
        </p:txBody>
      </p:sp>
      <p:sp>
        <p:nvSpPr>
          <p:cNvPr id="8" name="Picture Placeholder 8"/>
          <p:cNvSpPr>
            <a:spLocks noGrp="1"/>
          </p:cNvSpPr>
          <p:nvPr>
            <p:ph type="pic" sz="quarter" idx="14"/>
          </p:nvPr>
        </p:nvSpPr>
        <p:spPr>
          <a:xfrm>
            <a:off x="2479676" y="945357"/>
            <a:ext cx="1254125" cy="940594"/>
          </a:xfrm>
          <a:prstGeom prst="ellipse">
            <a:avLst/>
          </a:prstGeom>
          <a:ln w="28575">
            <a:solidFill>
              <a:schemeClr val="accent1"/>
            </a:solidFill>
          </a:ln>
        </p:spPr>
        <p:txBody>
          <a:bodyPr>
            <a:normAutofit/>
          </a:bodyPr>
          <a:lstStyle>
            <a:lvl1pPr marL="0" indent="0">
              <a:buNone/>
              <a:defRPr sz="1400">
                <a:solidFill>
                  <a:schemeClr val="bg1"/>
                </a:solidFill>
              </a:defRPr>
            </a:lvl1pPr>
          </a:lstStyle>
          <a:p>
            <a:r>
              <a:rPr lang="en-US" dirty="0" smtClean="0"/>
              <a:t>Drag picture to placeholder or click icon to add</a:t>
            </a:r>
            <a:endParaRPr dirty="0"/>
          </a:p>
        </p:txBody>
      </p:sp>
      <p:sp>
        <p:nvSpPr>
          <p:cNvPr id="10" name="Picture Placeholder 8"/>
          <p:cNvSpPr>
            <a:spLocks noGrp="1"/>
          </p:cNvSpPr>
          <p:nvPr>
            <p:ph type="pic" sz="quarter" idx="15"/>
          </p:nvPr>
        </p:nvSpPr>
        <p:spPr>
          <a:xfrm>
            <a:off x="269876" y="571500"/>
            <a:ext cx="2092325" cy="1569244"/>
          </a:xfrm>
          <a:prstGeom prst="ellipse">
            <a:avLst/>
          </a:prstGeom>
          <a:ln w="28575">
            <a:solidFill>
              <a:schemeClr val="accent1"/>
            </a:solidFill>
          </a:ln>
        </p:spPr>
        <p:txBody>
          <a:bodyPr>
            <a:normAutofit/>
          </a:bodyPr>
          <a:lstStyle>
            <a:lvl1pPr marL="0" indent="0">
              <a:buNone/>
              <a:defRPr sz="1800">
                <a:solidFill>
                  <a:schemeClr val="bg1"/>
                </a:solidFill>
              </a:defRPr>
            </a:lvl1pPr>
          </a:lstStyle>
          <a:p>
            <a:r>
              <a:rPr lang="en-US" dirty="0" smtClean="0"/>
              <a:t>Drag picture to placeholder or click icon to add</a:t>
            </a:r>
            <a:endParaRPr dirty="0"/>
          </a:p>
        </p:txBody>
      </p:sp>
    </p:spTree>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58856"/>
            <a:ext cx="8229600" cy="857250"/>
          </a:xfrm>
          <a:prstGeom prst="rect">
            <a:avLst/>
          </a:prstGeom>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457201" y="1926292"/>
            <a:ext cx="8228013" cy="2601656"/>
          </a:xfrm>
          <a:prstGeom prst="rect">
            <a:avLst/>
          </a:prstGeom>
        </p:spPr>
        <p:txBody>
          <a:bodyPr vert="eaVert"/>
          <a:lstStyle>
            <a:lvl5pPr>
              <a:defRPr/>
            </a:lvl5pPr>
            <a:lvl6pPr marL="1719072">
              <a:defRPr/>
            </a:lvl6pPr>
            <a:lvl7pPr marL="1719072">
              <a:defRPr/>
            </a:lvl7pPr>
            <a:lvl8pPr marL="1719072">
              <a:defRPr/>
            </a:lvl8pPr>
            <a:lvl9pPr marL="171907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a:xfrm>
            <a:off x="457200" y="4767263"/>
            <a:ext cx="2133600" cy="273844"/>
          </a:xfrm>
          <a:prstGeom prst="rect">
            <a:avLst/>
          </a:prstGeom>
        </p:spPr>
        <p:txBody>
          <a:bodyPr/>
          <a:lstStyle/>
          <a:p>
            <a:pPr>
              <a:defRPr/>
            </a:pPr>
            <a:fld id="{BC80160F-568D-024F-8335-8BD058FDF1FA}" type="datetime1">
              <a:rPr lang="en-US" smtClean="0"/>
              <a:pPr>
                <a:defRPr/>
              </a:pPr>
              <a:t>11/3/14</a:t>
            </a:fld>
            <a:endParaRPr lang="en-US" dirty="0"/>
          </a:p>
        </p:txBody>
      </p:sp>
      <p:sp>
        <p:nvSpPr>
          <p:cNvPr id="5" name="Footer Placeholder 4"/>
          <p:cNvSpPr>
            <a:spLocks noGrp="1"/>
          </p:cNvSpPr>
          <p:nvPr>
            <p:ph type="ftr" sz="quarter" idx="11"/>
          </p:nvPr>
        </p:nvSpPr>
        <p:spPr>
          <a:xfrm>
            <a:off x="5789613" y="4767263"/>
            <a:ext cx="2895600" cy="273844"/>
          </a:xfrm>
          <a:prstGeom prst="rect">
            <a:avLst/>
          </a:prstGeom>
        </p:spPr>
        <p:txBody>
          <a:bodyPr/>
          <a:lstStyle/>
          <a:p>
            <a:pPr>
              <a:defRPr/>
            </a:pPr>
            <a:endParaRPr lang="en-US" dirty="0"/>
          </a:p>
        </p:txBody>
      </p:sp>
      <p:sp>
        <p:nvSpPr>
          <p:cNvPr id="6" name="Slide Number Placeholder 5"/>
          <p:cNvSpPr>
            <a:spLocks noGrp="1"/>
          </p:cNvSpPr>
          <p:nvPr>
            <p:ph type="sldNum" sz="quarter" idx="12"/>
          </p:nvPr>
        </p:nvSpPr>
        <p:spPr>
          <a:xfrm>
            <a:off x="4305300" y="4767263"/>
            <a:ext cx="533400" cy="273844"/>
          </a:xfrm>
          <a:prstGeom prst="rect">
            <a:avLst/>
          </a:prstGeom>
        </p:spPr>
        <p:txBody>
          <a:bodyPr/>
          <a:lstStyle/>
          <a:p>
            <a:pPr>
              <a:defRPr/>
            </a:pPr>
            <a:fld id="{89E950DD-CB45-0E45-A100-CB472775017C}" type="slidenum">
              <a:rPr lang="en-US" smtClean="0"/>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05979"/>
            <a:ext cx="1524000" cy="4388644"/>
          </a:xfrm>
          <a:prstGeom prst="rect">
            <a:avLst/>
          </a:prstGeo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312644"/>
            <a:ext cx="6019800" cy="4211732"/>
          </a:xfrm>
          <a:prstGeom prst="rect">
            <a:avLst/>
          </a:prstGeo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a:xfrm>
            <a:off x="457200" y="4767263"/>
            <a:ext cx="2133600" cy="273844"/>
          </a:xfrm>
          <a:prstGeom prst="rect">
            <a:avLst/>
          </a:prstGeom>
        </p:spPr>
        <p:txBody>
          <a:bodyPr/>
          <a:lstStyle/>
          <a:p>
            <a:pPr>
              <a:defRPr/>
            </a:pPr>
            <a:fld id="{F6FC90B1-2386-1D41-85B8-9347A4CBDACA}" type="datetime1">
              <a:rPr lang="en-US" smtClean="0"/>
              <a:pPr>
                <a:defRPr/>
              </a:pPr>
              <a:t>11/3/14</a:t>
            </a:fld>
            <a:endParaRPr lang="en-US" dirty="0"/>
          </a:p>
        </p:txBody>
      </p:sp>
      <p:sp>
        <p:nvSpPr>
          <p:cNvPr id="5" name="Footer Placeholder 4"/>
          <p:cNvSpPr>
            <a:spLocks noGrp="1"/>
          </p:cNvSpPr>
          <p:nvPr>
            <p:ph type="ftr" sz="quarter" idx="11"/>
          </p:nvPr>
        </p:nvSpPr>
        <p:spPr>
          <a:xfrm>
            <a:off x="5789613" y="4767263"/>
            <a:ext cx="2895600" cy="273844"/>
          </a:xfrm>
          <a:prstGeom prst="rect">
            <a:avLst/>
          </a:prstGeom>
        </p:spPr>
        <p:txBody>
          <a:bodyPr/>
          <a:lstStyle/>
          <a:p>
            <a:pPr>
              <a:defRPr/>
            </a:pPr>
            <a:endParaRPr lang="en-US" dirty="0"/>
          </a:p>
        </p:txBody>
      </p:sp>
      <p:sp>
        <p:nvSpPr>
          <p:cNvPr id="6" name="Slide Number Placeholder 5"/>
          <p:cNvSpPr>
            <a:spLocks noGrp="1"/>
          </p:cNvSpPr>
          <p:nvPr>
            <p:ph type="sldNum" sz="quarter" idx="12"/>
          </p:nvPr>
        </p:nvSpPr>
        <p:spPr>
          <a:xfrm>
            <a:off x="4305300" y="4767263"/>
            <a:ext cx="533400" cy="273844"/>
          </a:xfrm>
          <a:prstGeom prst="rect">
            <a:avLst/>
          </a:prstGeom>
        </p:spPr>
        <p:txBody>
          <a:bodyPr/>
          <a:lstStyle/>
          <a:p>
            <a:pPr>
              <a:defRPr/>
            </a:pPr>
            <a:fld id="{514CE5DB-8480-3D48-BBEA-756594F4CA7C}" type="slidenum">
              <a:rPr lang="en-US" smtClean="0"/>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losin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4767263"/>
            <a:ext cx="2133600" cy="273844"/>
          </a:xfrm>
          <a:prstGeom prst="rect">
            <a:avLst/>
          </a:prstGeom>
        </p:spPr>
        <p:txBody>
          <a:bodyPr/>
          <a:lstStyle/>
          <a:p>
            <a:pPr>
              <a:defRPr/>
            </a:pPr>
            <a:fld id="{8A3E085A-081A-084D-8DB5-79122339B9C4}" type="datetime1">
              <a:rPr lang="en-US" smtClean="0"/>
              <a:pPr>
                <a:defRPr/>
              </a:pPr>
              <a:t>11/3/14</a:t>
            </a:fld>
            <a:endParaRPr lang="en-US" dirty="0"/>
          </a:p>
        </p:txBody>
      </p:sp>
      <p:sp>
        <p:nvSpPr>
          <p:cNvPr id="4" name="Footer Placeholder 3"/>
          <p:cNvSpPr>
            <a:spLocks noGrp="1"/>
          </p:cNvSpPr>
          <p:nvPr>
            <p:ph type="ftr" sz="quarter" idx="11"/>
          </p:nvPr>
        </p:nvSpPr>
        <p:spPr>
          <a:xfrm>
            <a:off x="5789613" y="4767263"/>
            <a:ext cx="2895600" cy="273844"/>
          </a:xfrm>
          <a:prstGeom prst="rect">
            <a:avLst/>
          </a:prstGeom>
        </p:spPr>
        <p:txBody>
          <a:bodyPr/>
          <a:lstStyle/>
          <a:p>
            <a:pPr>
              <a:defRPr/>
            </a:pPr>
            <a:endParaRPr lang="en-US" dirty="0"/>
          </a:p>
        </p:txBody>
      </p:sp>
      <p:sp>
        <p:nvSpPr>
          <p:cNvPr id="5" name="Slide Number Placeholder 4"/>
          <p:cNvSpPr>
            <a:spLocks noGrp="1"/>
          </p:cNvSpPr>
          <p:nvPr>
            <p:ph type="sldNum" sz="quarter" idx="12"/>
          </p:nvPr>
        </p:nvSpPr>
        <p:spPr>
          <a:xfrm>
            <a:off x="4305300" y="4767263"/>
            <a:ext cx="533400" cy="273844"/>
          </a:xfrm>
          <a:prstGeom prst="rect">
            <a:avLst/>
          </a:prstGeom>
        </p:spPr>
        <p:txBody>
          <a:bodyPr/>
          <a:lstStyle/>
          <a:p>
            <a:pPr>
              <a:defRPr/>
            </a:pPr>
            <a:fld id="{D2291358-82E3-4442-A59A-8346A78F0271}" type="slidenum">
              <a:rPr lang="en-US" smtClean="0"/>
              <a:pPr>
                <a:defRPr/>
              </a:pPr>
              <a:t>‹#›</a:t>
            </a:fld>
            <a:endParaRPr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58856"/>
            <a:ext cx="8229600" cy="857250"/>
          </a:xfrm>
          <a:prstGeom prst="rect">
            <a:avLst/>
          </a:prstGeom>
        </p:spPr>
        <p:txBody>
          <a:bodyPr/>
          <a:lstStyle/>
          <a:p>
            <a:r>
              <a:rPr lang="en-US" smtClean="0"/>
              <a:t>Click to edit Master title style</a:t>
            </a:r>
            <a:endParaRPr/>
          </a:p>
        </p:txBody>
      </p:sp>
      <p:sp>
        <p:nvSpPr>
          <p:cNvPr id="3" name="Content Placeholder 2"/>
          <p:cNvSpPr>
            <a:spLocks noGrp="1"/>
          </p:cNvSpPr>
          <p:nvPr>
            <p:ph idx="1"/>
          </p:nvPr>
        </p:nvSpPr>
        <p:spPr>
          <a:xfrm>
            <a:off x="739775" y="2077571"/>
            <a:ext cx="7662864" cy="2450377"/>
          </a:xfrm>
          <a:prstGeom prst="rect">
            <a:avLst/>
          </a:prstGeo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a:xfrm>
            <a:off x="457200" y="4767263"/>
            <a:ext cx="2133600" cy="273844"/>
          </a:xfrm>
          <a:prstGeom prst="rect">
            <a:avLst/>
          </a:prstGeom>
        </p:spPr>
        <p:txBody>
          <a:bodyPr/>
          <a:lstStyle/>
          <a:p>
            <a:pPr>
              <a:defRPr/>
            </a:pPr>
            <a:fld id="{DC7A8030-0FD6-D246-9B42-DB45DC685505}" type="datetime1">
              <a:rPr lang="en-US" smtClean="0"/>
              <a:pPr>
                <a:defRPr/>
              </a:pPr>
              <a:t>11/3/14</a:t>
            </a:fld>
            <a:endParaRPr lang="en-US" dirty="0"/>
          </a:p>
        </p:txBody>
      </p:sp>
      <p:sp>
        <p:nvSpPr>
          <p:cNvPr id="5" name="Footer Placeholder 4"/>
          <p:cNvSpPr>
            <a:spLocks noGrp="1"/>
          </p:cNvSpPr>
          <p:nvPr>
            <p:ph type="ftr" sz="quarter" idx="11"/>
          </p:nvPr>
        </p:nvSpPr>
        <p:spPr>
          <a:xfrm>
            <a:off x="5789613" y="4767263"/>
            <a:ext cx="2895600" cy="273844"/>
          </a:xfrm>
          <a:prstGeom prst="rect">
            <a:avLst/>
          </a:prstGeom>
        </p:spPr>
        <p:txBody>
          <a:bodyPr/>
          <a:lstStyle/>
          <a:p>
            <a:pPr>
              <a:defRPr/>
            </a:pPr>
            <a:endParaRPr lang="en-US" dirty="0"/>
          </a:p>
        </p:txBody>
      </p:sp>
      <p:sp>
        <p:nvSpPr>
          <p:cNvPr id="6" name="Slide Number Placeholder 5"/>
          <p:cNvSpPr>
            <a:spLocks noGrp="1"/>
          </p:cNvSpPr>
          <p:nvPr>
            <p:ph type="sldNum" sz="quarter" idx="12"/>
          </p:nvPr>
        </p:nvSpPr>
        <p:spPr>
          <a:xfrm>
            <a:off x="4305300" y="4767263"/>
            <a:ext cx="533400" cy="273844"/>
          </a:xfrm>
          <a:prstGeom prst="rect">
            <a:avLst/>
          </a:prstGeom>
        </p:spPr>
        <p:txBody>
          <a:bodyPr/>
          <a:lstStyle/>
          <a:p>
            <a:pPr>
              <a:defRPr/>
            </a:pPr>
            <a:fld id="{4187A894-7C5E-1340-A00F-FF4CD8D1F984}" type="slidenum">
              <a:rPr lang="en-US" smtClean="0"/>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677521"/>
            <a:ext cx="6400800" cy="1021556"/>
          </a:xfrm>
          <a:prstGeom prst="rect">
            <a:avLst/>
          </a:prstGeom>
        </p:spPr>
        <p:txBody>
          <a:bodyPr anchor="b" anchorCtr="0"/>
          <a:lstStyle>
            <a:lvl1pPr algn="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1676400" y="2707272"/>
            <a:ext cx="5181601" cy="1125140"/>
          </a:xfrm>
          <a:prstGeom prst="rect">
            <a:avLst/>
          </a:prstGeom>
        </p:spPr>
        <p:txBody>
          <a:bodyPr anchor="t" anchorCtr="0"/>
          <a:lstStyle>
            <a:lvl1pPr marL="0" indent="0" algn="r">
              <a:spcBef>
                <a:spcPts val="300"/>
              </a:spcBef>
              <a:buNone/>
              <a:defRPr sz="18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lvl1pPr>
              <a:defRPr>
                <a:solidFill>
                  <a:schemeClr val="bg1"/>
                </a:solidFill>
              </a:defRPr>
            </a:lvl1pPr>
          </a:lstStyle>
          <a:p>
            <a:fld id="{B1A24CD3-204F-4468-8EE4-28A6668D006A}" type="datetimeFigureOut">
              <a:rPr lang="en-US" smtClean="0"/>
              <a:pPr/>
              <a:t>11/3/14</a:t>
            </a:fld>
            <a:endParaRPr lang="en-US" dirty="0"/>
          </a:p>
        </p:txBody>
      </p:sp>
      <p:sp>
        <p:nvSpPr>
          <p:cNvPr id="5" name="Footer Placeholder 4"/>
          <p:cNvSpPr>
            <a:spLocks noGrp="1"/>
          </p:cNvSpPr>
          <p:nvPr>
            <p:ph type="ftr" sz="quarter" idx="11"/>
          </p:nvPr>
        </p:nvSpPr>
        <p:spPr>
          <a:xfrm>
            <a:off x="7239000" y="4767263"/>
            <a:ext cx="1446213"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4305300" y="4767263"/>
            <a:ext cx="533400" cy="273844"/>
          </a:xfrm>
          <a:prstGeom prst="rect">
            <a:avLst/>
          </a:prstGeom>
        </p:spPr>
        <p:txBody>
          <a:bodyPr/>
          <a:lstStyle>
            <a:lvl1pPr>
              <a:defRPr>
                <a:solidFill>
                  <a:schemeClr val="bg1"/>
                </a:solidFill>
              </a:defRPr>
            </a:lvl1pPr>
          </a:lstStyle>
          <a:p>
            <a:fld id="{93E4AAA4-6363-4581-962D-1ACCC2D600C5}"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58856"/>
            <a:ext cx="8229600" cy="857250"/>
          </a:xfrm>
          <a:prstGeom prst="rect">
            <a:avLst/>
          </a:prstGeom>
        </p:spPr>
        <p:txBody>
          <a:bodyPr/>
          <a:lstStyle/>
          <a:p>
            <a:r>
              <a:rPr lang="en-US" smtClean="0"/>
              <a:t>Click to edit Master title style</a:t>
            </a:r>
            <a:endParaRPr/>
          </a:p>
        </p:txBody>
      </p:sp>
      <p:sp>
        <p:nvSpPr>
          <p:cNvPr id="3" name="Content Placeholder 2"/>
          <p:cNvSpPr>
            <a:spLocks noGrp="1"/>
          </p:cNvSpPr>
          <p:nvPr>
            <p:ph sz="half" idx="1"/>
          </p:nvPr>
        </p:nvSpPr>
        <p:spPr>
          <a:xfrm>
            <a:off x="740664" y="2088356"/>
            <a:ext cx="3767328" cy="2439591"/>
          </a:xfrm>
          <a:prstGeom prst="rect">
            <a:avLst/>
          </a:prstGeo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34753" y="2088356"/>
            <a:ext cx="3767328" cy="2439591"/>
          </a:xfrm>
          <a:prstGeom prst="rect">
            <a:avLst/>
          </a:prstGeom>
        </p:spPr>
        <p:txBody>
          <a:bodyPr/>
          <a:lstStyle>
            <a:lvl1pPr>
              <a:defRPr sz="1800"/>
            </a:lvl1pPr>
            <a:lvl2pPr>
              <a:defRPr sz="1800"/>
            </a:lvl2pPr>
            <a:lvl3pPr>
              <a:defRPr sz="1800"/>
            </a:lvl3pPr>
            <a:lvl4pPr>
              <a:defRPr sz="1800"/>
            </a:lvl4pPr>
            <a:lvl5pPr>
              <a:defRPr sz="1800"/>
            </a:lvl5pPr>
            <a:lvl6pPr marL="1946275" indent="-227013">
              <a:tabLst/>
              <a:defRPr sz="1600"/>
            </a:lvl6pPr>
            <a:lvl7pPr marL="2173288" indent="-227013">
              <a:tabLst/>
              <a:defRPr sz="1600"/>
            </a:lvl7pPr>
            <a:lvl8pPr marL="2398713" indent="-227013">
              <a:tabLst/>
              <a:defRPr sz="1600"/>
            </a:lvl8pPr>
            <a:lvl9pPr marL="2625725" indent="-227013">
              <a:tabLst/>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457200" y="4767263"/>
            <a:ext cx="2133600" cy="273844"/>
          </a:xfrm>
          <a:prstGeom prst="rect">
            <a:avLst/>
          </a:prstGeom>
        </p:spPr>
        <p:txBody>
          <a:bodyPr/>
          <a:lstStyle/>
          <a:p>
            <a:pPr>
              <a:defRPr/>
            </a:pPr>
            <a:fld id="{9FA15492-5B9E-6F43-8E60-A4A9FD086FF3}" type="datetime1">
              <a:rPr lang="en-US" smtClean="0"/>
              <a:pPr>
                <a:defRPr/>
              </a:pPr>
              <a:t>11/3/14</a:t>
            </a:fld>
            <a:endParaRPr lang="en-US" dirty="0"/>
          </a:p>
        </p:txBody>
      </p:sp>
      <p:sp>
        <p:nvSpPr>
          <p:cNvPr id="6" name="Footer Placeholder 5"/>
          <p:cNvSpPr>
            <a:spLocks noGrp="1"/>
          </p:cNvSpPr>
          <p:nvPr>
            <p:ph type="ftr" sz="quarter" idx="11"/>
          </p:nvPr>
        </p:nvSpPr>
        <p:spPr>
          <a:xfrm>
            <a:off x="5789613" y="4767263"/>
            <a:ext cx="2895600" cy="273844"/>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4305300" y="4767263"/>
            <a:ext cx="533400" cy="273844"/>
          </a:xfrm>
          <a:prstGeom prst="rect">
            <a:avLst/>
          </a:prstGeom>
        </p:spPr>
        <p:txBody>
          <a:bodyPr/>
          <a:lstStyle/>
          <a:p>
            <a:pPr>
              <a:defRPr/>
            </a:pPr>
            <a:fld id="{347C364D-0116-D647-8F6F-5B1FB640FF94}" type="slidenum">
              <a:rPr lang="en-US" smtClean="0"/>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58856"/>
            <a:ext cx="8229600" cy="857250"/>
          </a:xfrm>
          <a:prstGeom prst="rect">
            <a:avLst/>
          </a:prstGeo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40664" y="1674158"/>
            <a:ext cx="3767328" cy="571500"/>
          </a:xfrm>
          <a:prstGeom prst="rect">
            <a:avLst/>
          </a:prstGeo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40664" y="2370045"/>
            <a:ext cx="3767328" cy="2168618"/>
          </a:xfrm>
          <a:prstGeom prst="rect">
            <a:avLst/>
          </a:prstGeo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631578" y="1674158"/>
            <a:ext cx="3767328" cy="571500"/>
          </a:xfrm>
          <a:prstGeom prst="rect">
            <a:avLst/>
          </a:prstGeo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31578" y="2370045"/>
            <a:ext cx="3767328" cy="2168618"/>
          </a:xfrm>
          <a:prstGeom prst="rect">
            <a:avLst/>
          </a:prstGeo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a:xfrm>
            <a:off x="457200" y="4767263"/>
            <a:ext cx="2133600" cy="273844"/>
          </a:xfrm>
          <a:prstGeom prst="rect">
            <a:avLst/>
          </a:prstGeom>
        </p:spPr>
        <p:txBody>
          <a:bodyPr/>
          <a:lstStyle/>
          <a:p>
            <a:pPr>
              <a:defRPr/>
            </a:pPr>
            <a:fld id="{B63C1875-5082-DB4F-A9B7-B8DACB88AD4E}" type="datetime1">
              <a:rPr lang="en-US" smtClean="0"/>
              <a:pPr>
                <a:defRPr/>
              </a:pPr>
              <a:t>11/3/14</a:t>
            </a:fld>
            <a:endParaRPr lang="en-US" dirty="0"/>
          </a:p>
        </p:txBody>
      </p:sp>
      <p:sp>
        <p:nvSpPr>
          <p:cNvPr id="8" name="Footer Placeholder 7"/>
          <p:cNvSpPr>
            <a:spLocks noGrp="1"/>
          </p:cNvSpPr>
          <p:nvPr>
            <p:ph type="ftr" sz="quarter" idx="11"/>
          </p:nvPr>
        </p:nvSpPr>
        <p:spPr>
          <a:xfrm>
            <a:off x="5789613" y="4767263"/>
            <a:ext cx="2895600" cy="273844"/>
          </a:xfrm>
          <a:prstGeom prst="rect">
            <a:avLst/>
          </a:prstGeom>
        </p:spPr>
        <p:txBody>
          <a:bodyPr/>
          <a:lstStyle/>
          <a:p>
            <a:pPr>
              <a:defRPr/>
            </a:pPr>
            <a:endParaRPr lang="en-US" dirty="0"/>
          </a:p>
        </p:txBody>
      </p:sp>
      <p:sp>
        <p:nvSpPr>
          <p:cNvPr id="9" name="Slide Number Placeholder 8"/>
          <p:cNvSpPr>
            <a:spLocks noGrp="1"/>
          </p:cNvSpPr>
          <p:nvPr>
            <p:ph type="sldNum" sz="quarter" idx="12"/>
          </p:nvPr>
        </p:nvSpPr>
        <p:spPr>
          <a:xfrm>
            <a:off x="4305300" y="4767263"/>
            <a:ext cx="533400" cy="273844"/>
          </a:xfrm>
          <a:prstGeom prst="rect">
            <a:avLst/>
          </a:prstGeom>
        </p:spPr>
        <p:txBody>
          <a:bodyPr/>
          <a:lstStyle/>
          <a:p>
            <a:pPr>
              <a:defRPr/>
            </a:pPr>
            <a:fld id="{73D352A9-19AB-784E-A79E-208455803DA0}" type="slidenum">
              <a:rPr lang="en-US" smtClean="0"/>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a:xfrm>
            <a:off x="457200" y="258856"/>
            <a:ext cx="8229600" cy="857250"/>
          </a:xfrm>
          <a:prstGeom prst="rect">
            <a:avLst/>
          </a:prstGeom>
        </p:spPr>
        <p:txBody>
          <a:bodyPr/>
          <a:lstStyle/>
          <a:p>
            <a:r>
              <a:rPr lang="en-US" smtClean="0"/>
              <a:t>Click to edit Master title style</a:t>
            </a:r>
            <a:endParaRPr/>
          </a:p>
        </p:txBody>
      </p:sp>
      <p:sp>
        <p:nvSpPr>
          <p:cNvPr id="3" name="Content Placeholder 2"/>
          <p:cNvSpPr>
            <a:spLocks noGrp="1"/>
          </p:cNvSpPr>
          <p:nvPr>
            <p:ph sz="half" idx="1"/>
          </p:nvPr>
        </p:nvSpPr>
        <p:spPr>
          <a:xfrm>
            <a:off x="762000" y="2088356"/>
            <a:ext cx="7656512" cy="1165860"/>
          </a:xfrm>
          <a:prstGeom prst="rect">
            <a:avLst/>
          </a:prstGeo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457200" y="4767263"/>
            <a:ext cx="2133600" cy="273844"/>
          </a:xfrm>
          <a:prstGeom prst="rect">
            <a:avLst/>
          </a:prstGeom>
        </p:spPr>
        <p:txBody>
          <a:bodyPr/>
          <a:lstStyle/>
          <a:p>
            <a:pPr>
              <a:defRPr/>
            </a:pPr>
            <a:fld id="{8A3E085A-081A-084D-8DB5-79122339B9C4}" type="datetime1">
              <a:rPr lang="en-US" smtClean="0"/>
              <a:pPr>
                <a:defRPr/>
              </a:pPr>
              <a:t>11/3/14</a:t>
            </a:fld>
            <a:endParaRPr lang="en-US" dirty="0"/>
          </a:p>
        </p:txBody>
      </p:sp>
      <p:sp>
        <p:nvSpPr>
          <p:cNvPr id="6" name="Footer Placeholder 5"/>
          <p:cNvSpPr>
            <a:spLocks noGrp="1"/>
          </p:cNvSpPr>
          <p:nvPr>
            <p:ph type="ftr" sz="quarter" idx="11"/>
          </p:nvPr>
        </p:nvSpPr>
        <p:spPr>
          <a:xfrm>
            <a:off x="5789613" y="4767263"/>
            <a:ext cx="2895600" cy="273844"/>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4305300" y="4767263"/>
            <a:ext cx="533400" cy="273844"/>
          </a:xfrm>
          <a:prstGeom prst="rect">
            <a:avLst/>
          </a:prstGeom>
        </p:spPr>
        <p:txBody>
          <a:bodyPr/>
          <a:lstStyle/>
          <a:p>
            <a:pPr>
              <a:defRPr/>
            </a:pPr>
            <a:fld id="{D2291358-82E3-4442-A59A-8346A78F0271}" type="slidenum">
              <a:rPr lang="en-US" smtClean="0"/>
              <a:pPr>
                <a:defRPr/>
              </a:pPr>
              <a:t>‹#›</a:t>
            </a:fld>
            <a:endParaRPr lang="en-US" dirty="0"/>
          </a:p>
        </p:txBody>
      </p:sp>
      <p:sp>
        <p:nvSpPr>
          <p:cNvPr id="8" name="Content Placeholder 2"/>
          <p:cNvSpPr>
            <a:spLocks noGrp="1"/>
          </p:cNvSpPr>
          <p:nvPr>
            <p:ph sz="half" idx="13"/>
          </p:nvPr>
        </p:nvSpPr>
        <p:spPr>
          <a:xfrm>
            <a:off x="762000" y="3372802"/>
            <a:ext cx="7656512" cy="1165860"/>
          </a:xfrm>
          <a:prstGeom prst="rect">
            <a:avLst/>
          </a:prstGeo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58856"/>
            <a:ext cx="8229600" cy="857250"/>
          </a:xfrm>
          <a:prstGeom prst="rect">
            <a:avLst/>
          </a:prstGeom>
        </p:spPr>
        <p:txBody>
          <a:bodyPr/>
          <a:lstStyle/>
          <a:p>
            <a:r>
              <a:rPr lang="en-US" smtClean="0"/>
              <a:t>Click to edit Master title style</a:t>
            </a:r>
            <a:endParaRPr/>
          </a:p>
        </p:txBody>
      </p:sp>
      <p:sp>
        <p:nvSpPr>
          <p:cNvPr id="3" name="Content Placeholder 2"/>
          <p:cNvSpPr>
            <a:spLocks noGrp="1"/>
          </p:cNvSpPr>
          <p:nvPr>
            <p:ph sz="half" idx="1"/>
          </p:nvPr>
        </p:nvSpPr>
        <p:spPr>
          <a:xfrm>
            <a:off x="4636008" y="2088356"/>
            <a:ext cx="3767328" cy="1165860"/>
          </a:xfrm>
          <a:prstGeom prst="rect">
            <a:avLst/>
          </a:prstGeo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457200" y="4767263"/>
            <a:ext cx="2133600" cy="273844"/>
          </a:xfrm>
          <a:prstGeom prst="rect">
            <a:avLst/>
          </a:prstGeom>
        </p:spPr>
        <p:txBody>
          <a:bodyPr/>
          <a:lstStyle/>
          <a:p>
            <a:pPr>
              <a:defRPr/>
            </a:pPr>
            <a:fld id="{8A3E085A-081A-084D-8DB5-79122339B9C4}" type="datetime1">
              <a:rPr lang="en-US" smtClean="0"/>
              <a:pPr>
                <a:defRPr/>
              </a:pPr>
              <a:t>11/3/14</a:t>
            </a:fld>
            <a:endParaRPr lang="en-US" dirty="0"/>
          </a:p>
        </p:txBody>
      </p:sp>
      <p:sp>
        <p:nvSpPr>
          <p:cNvPr id="6" name="Footer Placeholder 5"/>
          <p:cNvSpPr>
            <a:spLocks noGrp="1"/>
          </p:cNvSpPr>
          <p:nvPr>
            <p:ph type="ftr" sz="quarter" idx="11"/>
          </p:nvPr>
        </p:nvSpPr>
        <p:spPr>
          <a:xfrm>
            <a:off x="5789613" y="4767263"/>
            <a:ext cx="2895600" cy="273844"/>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4305300" y="4767263"/>
            <a:ext cx="533400" cy="273844"/>
          </a:xfrm>
          <a:prstGeom prst="rect">
            <a:avLst/>
          </a:prstGeom>
        </p:spPr>
        <p:txBody>
          <a:bodyPr/>
          <a:lstStyle/>
          <a:p>
            <a:pPr>
              <a:defRPr/>
            </a:pPr>
            <a:fld id="{D2291358-82E3-4442-A59A-8346A78F0271}" type="slidenum">
              <a:rPr lang="en-US" smtClean="0"/>
              <a:pPr>
                <a:defRPr/>
              </a:pPr>
              <a:t>‹#›</a:t>
            </a:fld>
            <a:endParaRPr lang="en-US" dirty="0"/>
          </a:p>
        </p:txBody>
      </p:sp>
      <p:sp>
        <p:nvSpPr>
          <p:cNvPr id="8" name="Content Placeholder 2"/>
          <p:cNvSpPr>
            <a:spLocks noGrp="1"/>
          </p:cNvSpPr>
          <p:nvPr>
            <p:ph sz="half" idx="13"/>
          </p:nvPr>
        </p:nvSpPr>
        <p:spPr>
          <a:xfrm>
            <a:off x="4636008" y="3372802"/>
            <a:ext cx="3767328" cy="1165860"/>
          </a:xfrm>
          <a:prstGeom prst="rect">
            <a:avLst/>
          </a:prstGeo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Content Placeholder 2"/>
          <p:cNvSpPr>
            <a:spLocks noGrp="1"/>
          </p:cNvSpPr>
          <p:nvPr>
            <p:ph sz="half" idx="14"/>
          </p:nvPr>
        </p:nvSpPr>
        <p:spPr>
          <a:xfrm>
            <a:off x="740664" y="2088356"/>
            <a:ext cx="3767328" cy="2439591"/>
          </a:xfrm>
          <a:prstGeom prst="rect">
            <a:avLst/>
          </a:prstGeo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58856"/>
            <a:ext cx="8229600" cy="857250"/>
          </a:xfrm>
          <a:prstGeom prst="rect">
            <a:avLst/>
          </a:prstGeom>
        </p:spPr>
        <p:txBody>
          <a:bodyPr/>
          <a:lstStyle/>
          <a:p>
            <a:r>
              <a:rPr lang="en-US" smtClean="0"/>
              <a:t>Click to edit Master title style</a:t>
            </a:r>
            <a:endParaRPr/>
          </a:p>
        </p:txBody>
      </p:sp>
      <p:sp>
        <p:nvSpPr>
          <p:cNvPr id="3" name="Content Placeholder 2"/>
          <p:cNvSpPr>
            <a:spLocks noGrp="1"/>
          </p:cNvSpPr>
          <p:nvPr>
            <p:ph sz="half" idx="1"/>
          </p:nvPr>
        </p:nvSpPr>
        <p:spPr>
          <a:xfrm>
            <a:off x="4636008" y="2088356"/>
            <a:ext cx="3767328" cy="1165860"/>
          </a:xfrm>
          <a:prstGeom prst="rect">
            <a:avLst/>
          </a:prstGeo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457200" y="4767263"/>
            <a:ext cx="2133600" cy="273844"/>
          </a:xfrm>
          <a:prstGeom prst="rect">
            <a:avLst/>
          </a:prstGeom>
        </p:spPr>
        <p:txBody>
          <a:bodyPr/>
          <a:lstStyle/>
          <a:p>
            <a:pPr>
              <a:defRPr/>
            </a:pPr>
            <a:fld id="{8A3E085A-081A-084D-8DB5-79122339B9C4}" type="datetime1">
              <a:rPr lang="en-US" smtClean="0"/>
              <a:pPr>
                <a:defRPr/>
              </a:pPr>
              <a:t>11/3/14</a:t>
            </a:fld>
            <a:endParaRPr lang="en-US" dirty="0"/>
          </a:p>
        </p:txBody>
      </p:sp>
      <p:sp>
        <p:nvSpPr>
          <p:cNvPr id="6" name="Footer Placeholder 5"/>
          <p:cNvSpPr>
            <a:spLocks noGrp="1"/>
          </p:cNvSpPr>
          <p:nvPr>
            <p:ph type="ftr" sz="quarter" idx="11"/>
          </p:nvPr>
        </p:nvSpPr>
        <p:spPr>
          <a:xfrm>
            <a:off x="5789613" y="4767263"/>
            <a:ext cx="2895600" cy="273844"/>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4305300" y="4767263"/>
            <a:ext cx="533400" cy="273844"/>
          </a:xfrm>
          <a:prstGeom prst="rect">
            <a:avLst/>
          </a:prstGeom>
        </p:spPr>
        <p:txBody>
          <a:bodyPr/>
          <a:lstStyle/>
          <a:p>
            <a:pPr>
              <a:defRPr/>
            </a:pPr>
            <a:fld id="{D2291358-82E3-4442-A59A-8346A78F0271}" type="slidenum">
              <a:rPr lang="en-US" smtClean="0"/>
              <a:pPr>
                <a:defRPr/>
              </a:pPr>
              <a:t>‹#›</a:t>
            </a:fld>
            <a:endParaRPr lang="en-US" dirty="0"/>
          </a:p>
        </p:txBody>
      </p:sp>
      <p:sp>
        <p:nvSpPr>
          <p:cNvPr id="8" name="Content Placeholder 2"/>
          <p:cNvSpPr>
            <a:spLocks noGrp="1"/>
          </p:cNvSpPr>
          <p:nvPr>
            <p:ph sz="half" idx="13"/>
          </p:nvPr>
        </p:nvSpPr>
        <p:spPr>
          <a:xfrm>
            <a:off x="4636008" y="3372802"/>
            <a:ext cx="3767328" cy="1165860"/>
          </a:xfrm>
          <a:prstGeom prst="rect">
            <a:avLst/>
          </a:prstGeo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4"/>
          </p:nvPr>
        </p:nvSpPr>
        <p:spPr>
          <a:xfrm>
            <a:off x="739775" y="2088356"/>
            <a:ext cx="3767328" cy="1165860"/>
          </a:xfrm>
          <a:prstGeom prst="rect">
            <a:avLst/>
          </a:prstGeo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5"/>
          </p:nvPr>
        </p:nvSpPr>
        <p:spPr>
          <a:xfrm>
            <a:off x="739775" y="3372802"/>
            <a:ext cx="3767328" cy="1165860"/>
          </a:xfrm>
          <a:prstGeom prst="rect">
            <a:avLst/>
          </a:prstGeo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8856"/>
            <a:ext cx="8229600" cy="857250"/>
          </a:xfrm>
          <a:prstGeom prst="rect">
            <a:avLst/>
          </a:prstGeom>
        </p:spPr>
        <p:txBody>
          <a:bodyPr/>
          <a:lstStyle/>
          <a:p>
            <a:r>
              <a:rPr lang="en-US" smtClean="0"/>
              <a:t>Click to edit Master title style</a:t>
            </a:r>
            <a:endParaRPr/>
          </a:p>
        </p:txBody>
      </p:sp>
      <p:sp>
        <p:nvSpPr>
          <p:cNvPr id="3" name="Date Placeholder 2"/>
          <p:cNvSpPr>
            <a:spLocks noGrp="1"/>
          </p:cNvSpPr>
          <p:nvPr>
            <p:ph type="dt" sz="half" idx="10"/>
          </p:nvPr>
        </p:nvSpPr>
        <p:spPr>
          <a:xfrm>
            <a:off x="457200" y="4767263"/>
            <a:ext cx="2133600" cy="273844"/>
          </a:xfrm>
          <a:prstGeom prst="rect">
            <a:avLst/>
          </a:prstGeom>
        </p:spPr>
        <p:txBody>
          <a:bodyPr/>
          <a:lstStyle/>
          <a:p>
            <a:pPr>
              <a:defRPr/>
            </a:pPr>
            <a:fld id="{779B24F7-4F80-BE4A-B8A0-C30B09B13516}" type="datetime1">
              <a:rPr lang="en-US" smtClean="0"/>
              <a:pPr>
                <a:defRPr/>
              </a:pPr>
              <a:t>11/3/14</a:t>
            </a:fld>
            <a:endParaRPr lang="en-US" dirty="0"/>
          </a:p>
        </p:txBody>
      </p:sp>
      <p:sp>
        <p:nvSpPr>
          <p:cNvPr id="4" name="Footer Placeholder 3"/>
          <p:cNvSpPr>
            <a:spLocks noGrp="1"/>
          </p:cNvSpPr>
          <p:nvPr>
            <p:ph type="ftr" sz="quarter" idx="11"/>
          </p:nvPr>
        </p:nvSpPr>
        <p:spPr>
          <a:xfrm>
            <a:off x="5789613" y="4767263"/>
            <a:ext cx="2895600" cy="273844"/>
          </a:xfrm>
          <a:prstGeom prst="rect">
            <a:avLst/>
          </a:prstGeom>
        </p:spPr>
        <p:txBody>
          <a:bodyPr/>
          <a:lstStyle/>
          <a:p>
            <a:pPr>
              <a:defRPr/>
            </a:pPr>
            <a:endParaRPr lang="en-US" dirty="0"/>
          </a:p>
        </p:txBody>
      </p:sp>
      <p:sp>
        <p:nvSpPr>
          <p:cNvPr id="5" name="Slide Number Placeholder 4"/>
          <p:cNvSpPr>
            <a:spLocks noGrp="1"/>
          </p:cNvSpPr>
          <p:nvPr>
            <p:ph type="sldNum" sz="quarter" idx="12"/>
          </p:nvPr>
        </p:nvSpPr>
        <p:spPr>
          <a:xfrm>
            <a:off x="4305300" y="4767263"/>
            <a:ext cx="533400" cy="273844"/>
          </a:xfrm>
          <a:prstGeom prst="rect">
            <a:avLst/>
          </a:prstGeom>
        </p:spPr>
        <p:txBody>
          <a:bodyPr/>
          <a:lstStyle/>
          <a:p>
            <a:pPr>
              <a:defRPr/>
            </a:pPr>
            <a:fld id="{B4371A92-273D-074E-8CC2-33EBC2DEBFC4}" type="slidenum">
              <a:rPr lang="en-US" smtClean="0"/>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5503" r:id="rId1"/>
    <p:sldLayoutId id="2147485504" r:id="rId2"/>
    <p:sldLayoutId id="2147485505" r:id="rId3"/>
    <p:sldLayoutId id="2147485506" r:id="rId4"/>
    <p:sldLayoutId id="2147485507" r:id="rId5"/>
    <p:sldLayoutId id="2147485508" r:id="rId6"/>
    <p:sldLayoutId id="2147485509" r:id="rId7"/>
    <p:sldLayoutId id="2147485510" r:id="rId8"/>
    <p:sldLayoutId id="2147485511" r:id="rId9"/>
    <p:sldLayoutId id="2147485512" r:id="rId10"/>
    <p:sldLayoutId id="2147485513" r:id="rId11"/>
    <p:sldLayoutId id="2147485514" r:id="rId12"/>
    <p:sldLayoutId id="2147485515" r:id="rId13"/>
    <p:sldLayoutId id="2147485516" r:id="rId14"/>
    <p:sldLayoutId id="2147485517" r:id="rId15"/>
    <p:sldLayoutId id="2147485518" r:id="rId16"/>
  </p:sldLayoutIdLst>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sz="4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SzPct val="90000"/>
        <a:buFont typeface="Wingdings" pitchFamily="2" charset="2"/>
        <a:buChar char="S"/>
        <a:defRPr sz="22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pitchFamily="2" charset="2"/>
        <a:buChar char="S"/>
        <a:defRPr sz="20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pitchFamily="2" charset="2"/>
        <a:buChar char="S"/>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e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9.jpeg"/></Relationships>
</file>

<file path=ppt/slides/_rels/slide12.xml.rels><?xml version="1.0" encoding="UTF-8" standalone="yes"?>
<Relationships xmlns="http://schemas.openxmlformats.org/package/2006/relationships"><Relationship Id="rId11" Type="http://schemas.openxmlformats.org/officeDocument/2006/relationships/image" Target="../media/image36.jpeg"/><Relationship Id="rId12" Type="http://schemas.openxmlformats.org/officeDocument/2006/relationships/image" Target="../media/image37.png"/><Relationship Id="rId13" Type="http://schemas.microsoft.com/office/2007/relationships/hdphoto" Target="../media/hdphoto4.wdp"/><Relationship Id="rId14" Type="http://schemas.openxmlformats.org/officeDocument/2006/relationships/image" Target="../media/image38.png"/><Relationship Id="rId15" Type="http://schemas.microsoft.com/office/2007/relationships/hdphoto" Target="../media/hdphoto5.wdp"/><Relationship Id="rId16" Type="http://schemas.openxmlformats.org/officeDocument/2006/relationships/image" Target="../media/image39.png"/><Relationship Id="rId17" Type="http://schemas.microsoft.com/office/2007/relationships/hdphoto" Target="../media/hdphoto6.wdp"/><Relationship Id="rId18" Type="http://schemas.openxmlformats.org/officeDocument/2006/relationships/image" Target="../media/image40.jpeg"/><Relationship Id="rId1" Type="http://schemas.openxmlformats.org/officeDocument/2006/relationships/slideLayout" Target="../slideLayouts/slideLayout1.xml"/><Relationship Id="rId2" Type="http://schemas.openxmlformats.org/officeDocument/2006/relationships/image" Target="../media/image30.png"/><Relationship Id="rId3" Type="http://schemas.microsoft.com/office/2007/relationships/hdphoto" Target="../media/hdphoto1.wdp"/><Relationship Id="rId4" Type="http://schemas.openxmlformats.org/officeDocument/2006/relationships/image" Target="../media/image31.png"/><Relationship Id="rId5" Type="http://schemas.microsoft.com/office/2007/relationships/hdphoto" Target="../media/hdphoto2.wdp"/><Relationship Id="rId6" Type="http://schemas.openxmlformats.org/officeDocument/2006/relationships/image" Target="../media/image32.png"/><Relationship Id="rId7" Type="http://schemas.microsoft.com/office/2007/relationships/hdphoto" Target="../media/hdphoto3.wdp"/><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3.emf"/><Relationship Id="rId3" Type="http://schemas.openxmlformats.org/officeDocument/2006/relationships/image" Target="../media/image41.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2.png"/><Relationship Id="rId3" Type="http://schemas.openxmlformats.org/officeDocument/2006/relationships/image" Target="../media/image43.emf"/></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45.jpeg"/><Relationship Id="rId5" Type="http://schemas.openxmlformats.org/officeDocument/2006/relationships/image" Target="../media/image22.png"/><Relationship Id="rId6" Type="http://schemas.openxmlformats.org/officeDocument/2006/relationships/image" Target="../media/image46.png"/><Relationship Id="rId7" Type="http://schemas.openxmlformats.org/officeDocument/2006/relationships/image" Target="../media/image47.emf"/><Relationship Id="rId1" Type="http://schemas.openxmlformats.org/officeDocument/2006/relationships/slideLayout" Target="../slideLayouts/slideLayout10.xml"/><Relationship Id="rId2" Type="http://schemas.openxmlformats.org/officeDocument/2006/relationships/image" Target="../media/image44.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jpeg"/><Relationship Id="rId3"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1.emf"/><Relationship Id="rId4" Type="http://schemas.openxmlformats.org/officeDocument/2006/relationships/image" Target="../media/image13.emf"/><Relationship Id="rId5" Type="http://schemas.openxmlformats.org/officeDocument/2006/relationships/image" Target="../media/image52.png"/><Relationship Id="rId6" Type="http://schemas.openxmlformats.org/officeDocument/2006/relationships/image" Target="../media/image53.emf"/><Relationship Id="rId1" Type="http://schemas.openxmlformats.org/officeDocument/2006/relationships/slideLayout" Target="../slideLayouts/slideLayout10.xml"/><Relationship Id="rId2"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tags" Target="../tags/tag1.xml"/><Relationship Id="rId2"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54.png"/><Relationship Id="rId1" Type="http://schemas.openxmlformats.org/officeDocument/2006/relationships/slideLayout" Target="../slideLayouts/slideLayout10.xml"/><Relationship Id="rId2" Type="http://schemas.openxmlformats.org/officeDocument/2006/relationships/image" Target="../media/image5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0.jpeg"/><Relationship Id="rId3" Type="http://schemas.openxmlformats.org/officeDocument/2006/relationships/image" Target="../media/image5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6.emf"/></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43.emf"/><Relationship Id="rId5" Type="http://schemas.openxmlformats.org/officeDocument/2006/relationships/image" Target="../media/image58.emf"/><Relationship Id="rId1" Type="http://schemas.openxmlformats.org/officeDocument/2006/relationships/slideLayout" Target="../slideLayouts/slideLayout10.xml"/><Relationship Id="rId2" Type="http://schemas.openxmlformats.org/officeDocument/2006/relationships/image" Target="../media/image13.emf"/></Relationships>
</file>

<file path=ppt/slides/_rels/slide24.xml.rels><?xml version="1.0" encoding="UTF-8" standalone="yes"?>
<Relationships xmlns="http://schemas.openxmlformats.org/package/2006/relationships"><Relationship Id="rId3" Type="http://schemas.openxmlformats.org/officeDocument/2006/relationships/image" Target="../media/image59.gif"/><Relationship Id="rId4" Type="http://schemas.openxmlformats.org/officeDocument/2006/relationships/image" Target="../media/image60.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image" Target="../media/image13.emf"/></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image" Target="../media/image13.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jpeg"/><Relationship Id="rId3"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image" Target="../media/image13.emf"/></Relationships>
</file>

<file path=ppt/slides/_rels/slide7.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1.jpeg"/><Relationship Id="rId5" Type="http://schemas.openxmlformats.org/officeDocument/2006/relationships/image" Target="../media/image22.png"/><Relationship Id="rId6" Type="http://schemas.openxmlformats.org/officeDocument/2006/relationships/image" Target="../media/image23.emf"/><Relationship Id="rId7" Type="http://schemas.openxmlformats.org/officeDocument/2006/relationships/image" Target="../media/image24.emf"/><Relationship Id="rId1" Type="http://schemas.openxmlformats.org/officeDocument/2006/relationships/slideLayout" Target="../slideLayouts/slideLayout10.xml"/><Relationship Id="rId2" Type="http://schemas.openxmlformats.org/officeDocument/2006/relationships/image" Target="../media/image19.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5.png"/><Relationship Id="rId3" Type="http://schemas.openxmlformats.org/officeDocument/2006/relationships/image" Target="../media/image26.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24000">
              <a:schemeClr val="bg1"/>
            </a:gs>
            <a:gs pos="100000">
              <a:srgbClr val="FF6600"/>
            </a:gs>
          </a:gsLst>
          <a:lin ang="5400000" scaled="0"/>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1"/>
          <p:cNvSpPr>
            <a:spLocks noGrp="1"/>
          </p:cNvSpPr>
          <p:nvPr>
            <p:ph type="ctrTitle"/>
          </p:nvPr>
        </p:nvSpPr>
        <p:spPr>
          <a:xfrm>
            <a:off x="0" y="7558"/>
            <a:ext cx="9144000" cy="1102519"/>
          </a:xfrm>
          <a:noFill/>
          <a:ln>
            <a:noFill/>
            <a:miter lim="800000"/>
            <a:headEnd/>
            <a:tailEnd/>
          </a:ln>
          <a:effectLst>
            <a:outerShdw blurRad="50800" dist="38100" dir="2700000" algn="tl" rotWithShape="0">
              <a:prstClr val="black">
                <a:alpha val="40000"/>
              </a:prstClr>
            </a:outerShdw>
            <a:softEdge rad="76200"/>
          </a:effectLst>
          <a:scene3d>
            <a:camera prst="orthographicFront"/>
            <a:lightRig rig="threePt" dir="t"/>
          </a:scene3d>
          <a:sp3d>
            <a:bevelT/>
          </a:sp3d>
          <a:extLst/>
        </p:spPr>
        <p:txBody>
          <a:bodyPr rtlCol="0">
            <a:noAutofit/>
          </a:bodyPr>
          <a:lstStyle/>
          <a:p>
            <a:pPr eaLnBrk="1" fontAlgn="auto" hangingPunct="1">
              <a:spcAft>
                <a:spcPts val="0"/>
              </a:spcAft>
              <a:defRPr/>
            </a:pPr>
            <a:r>
              <a:rPr lang="en-US" sz="6600" b="1" i="1" dirty="0" smtClean="0">
                <a:ln w="31550" cmpd="sng">
                  <a:solidFill>
                    <a:schemeClr val="tx1"/>
                  </a:solidFill>
                  <a:prstDash val="solid"/>
                </a:ln>
                <a:effectLst>
                  <a:outerShdw blurRad="50800" dist="40000" dir="5400000" algn="tl" rotWithShape="0">
                    <a:srgbClr val="000000">
                      <a:shade val="5000"/>
                      <a:satMod val="120000"/>
                      <a:alpha val="33000"/>
                    </a:srgbClr>
                  </a:outerShdw>
                </a:effectLst>
                <a:latin typeface="Rockwell"/>
                <a:ea typeface="+mj-ea"/>
                <a:cs typeface="Rockwell"/>
              </a:rPr>
              <a:t>This Week </a:t>
            </a:r>
            <a:r>
              <a:rPr lang="en-US" sz="4400" b="1" i="1" normalizeH="1" dirty="0" smtClean="0">
                <a:ln w="31550" cmpd="sng">
                  <a:solidFill>
                    <a:schemeClr val="tx1"/>
                  </a:solidFill>
                  <a:prstDash val="solid"/>
                </a:ln>
                <a:effectLst>
                  <a:outerShdw blurRad="50800" dist="40000" dir="5400000" algn="tl" rotWithShape="0">
                    <a:srgbClr val="000000">
                      <a:shade val="5000"/>
                      <a:satMod val="120000"/>
                      <a:alpha val="33000"/>
                    </a:srgbClr>
                  </a:outerShdw>
                </a:effectLst>
                <a:latin typeface="Rockwell"/>
                <a:ea typeface="+mj-ea"/>
                <a:cs typeface="Rockwell"/>
              </a:rPr>
              <a:t>@</a:t>
            </a:r>
            <a:r>
              <a:rPr lang="en-US" sz="6600" b="1" i="1" dirty="0" smtClean="0">
                <a:ln w="31550" cmpd="sng">
                  <a:solidFill>
                    <a:schemeClr val="tx1"/>
                  </a:solidFill>
                  <a:prstDash val="solid"/>
                </a:ln>
                <a:effectLst>
                  <a:outerShdw blurRad="50800" dist="40000" dir="5400000" algn="tl" rotWithShape="0">
                    <a:srgbClr val="000000">
                      <a:shade val="5000"/>
                      <a:satMod val="120000"/>
                      <a:alpha val="33000"/>
                    </a:srgbClr>
                  </a:outerShdw>
                </a:effectLst>
                <a:latin typeface="Rockwell"/>
                <a:ea typeface="+mj-ea"/>
                <a:cs typeface="Rockwell"/>
              </a:rPr>
              <a:t> PPPL</a:t>
            </a:r>
          </a:p>
        </p:txBody>
      </p:sp>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l="-1" r="-338"/>
          <a:stretch/>
        </p:blipFill>
        <p:spPr bwMode="auto">
          <a:xfrm>
            <a:off x="758249" y="1742899"/>
            <a:ext cx="7634817" cy="1524372"/>
          </a:xfrm>
          <a:prstGeom prst="rect">
            <a:avLst/>
          </a:prstGeom>
          <a:noFill/>
          <a:ln>
            <a:noFill/>
          </a:ln>
          <a:effectLst>
            <a:outerShdw blurRad="50800" dist="114300" dir="2700000"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153355" y="-237613"/>
            <a:ext cx="184666" cy="461665"/>
          </a:xfrm>
          <a:prstGeom prst="rect">
            <a:avLst/>
          </a:prstGeom>
          <a:noFill/>
        </p:spPr>
        <p:txBody>
          <a:bodyPr wrap="none" rtlCol="0">
            <a:spAutoFit/>
          </a:bodyPr>
          <a:lstStyle/>
          <a:p>
            <a:endParaRPr lang="en-US" dirty="0"/>
          </a:p>
        </p:txBody>
      </p:sp>
      <p:sp>
        <p:nvSpPr>
          <p:cNvPr id="5" name="Subtitle 2"/>
          <p:cNvSpPr txBox="1">
            <a:spLocks/>
          </p:cNvSpPr>
          <p:nvPr/>
        </p:nvSpPr>
        <p:spPr bwMode="auto">
          <a:xfrm>
            <a:off x="6050" y="4859862"/>
            <a:ext cx="9144000" cy="271919"/>
          </a:xfrm>
          <a:prstGeom prst="rect">
            <a:avLst/>
          </a:prstGeom>
          <a:solidFill>
            <a:srgbClr val="45752F">
              <a:alpha val="64000"/>
            </a:srgbClr>
          </a:solidFill>
          <a:ln>
            <a:noFill/>
            <a:headEnd/>
            <a:tailEnd/>
          </a:ln>
          <a:effectLst>
            <a:outerShdw blurRad="50800" dist="38100" dir="2700000" algn="tl" rotWithShape="0">
              <a:prstClr val="black">
                <a:alpha val="40000"/>
              </a:prstClr>
            </a:outerShdw>
          </a:effectLst>
          <a:scene3d>
            <a:camera prst="orthographicFront"/>
            <a:lightRig rig="threePt" dir="t"/>
          </a:scene3d>
          <a:sp3d>
            <a:bevelT/>
          </a:sp3d>
        </p:spPr>
        <p:style>
          <a:lnRef idx="3">
            <a:schemeClr val="lt1"/>
          </a:lnRef>
          <a:fillRef idx="1">
            <a:schemeClr val="accent1"/>
          </a:fillRef>
          <a:effectRef idx="1">
            <a:schemeClr val="accent1"/>
          </a:effectRef>
          <a:fontRef idx="minor">
            <a:schemeClr val="lt1"/>
          </a:fontRef>
        </p:style>
        <p:txBody>
          <a:bodyPr anchor="ctr">
            <a:normAutofit lnSpcReduction="10000"/>
          </a:bodyPr>
          <a:lstStyle/>
          <a:p>
            <a:pPr algn="ctr" fontAlgn="auto">
              <a:spcBef>
                <a:spcPct val="20000"/>
              </a:spcBef>
              <a:spcAft>
                <a:spcPts val="0"/>
              </a:spcAft>
              <a:buFont typeface="Arial"/>
              <a:buNone/>
              <a:defRPr/>
            </a:pPr>
            <a:r>
              <a:rPr lang="en-US" sz="1200" dirty="0" smtClean="0">
                <a:ln w="22225" cmpd="sng">
                  <a:solidFill>
                    <a:schemeClr val="tx1">
                      <a:alpha val="0"/>
                    </a:schemeClr>
                  </a:solidFill>
                </a:ln>
                <a:solidFill>
                  <a:srgbClr val="FFFFFF"/>
                </a:solidFill>
                <a:effectLst>
                  <a:outerShdw blurRad="50800" dist="38100" dir="2700000" algn="tl" rotWithShape="0">
                    <a:srgbClr val="000000">
                      <a:alpha val="29000"/>
                    </a:srgbClr>
                  </a:outerShdw>
                </a:effectLst>
                <a:latin typeface="Verdana"/>
                <a:cs typeface="Verdana"/>
              </a:rPr>
              <a:t>Brought to you by </a:t>
            </a:r>
            <a:r>
              <a:rPr lang="en-US" sz="1200" dirty="0">
                <a:ln w="22225" cmpd="sng">
                  <a:solidFill>
                    <a:schemeClr val="tx1">
                      <a:alpha val="0"/>
                    </a:schemeClr>
                  </a:solidFill>
                </a:ln>
                <a:solidFill>
                  <a:srgbClr val="FFFFFF"/>
                </a:solidFill>
                <a:effectLst>
                  <a:outerShdw blurRad="50800" dist="38100" dir="2700000" algn="tl" rotWithShape="0">
                    <a:srgbClr val="000000">
                      <a:alpha val="29000"/>
                    </a:srgbClr>
                  </a:outerShdw>
                </a:effectLst>
                <a:latin typeface="Verdana"/>
                <a:cs typeface="Verdana"/>
              </a:rPr>
              <a:t>the PPPL Office of Communications</a:t>
            </a:r>
          </a:p>
        </p:txBody>
      </p:sp>
      <p:sp>
        <p:nvSpPr>
          <p:cNvPr id="6" name="Subtitle 5"/>
          <p:cNvSpPr>
            <a:spLocks noGrp="1"/>
          </p:cNvSpPr>
          <p:nvPr>
            <p:ph type="subTitle" idx="1"/>
          </p:nvPr>
        </p:nvSpPr>
        <p:spPr>
          <a:xfrm>
            <a:off x="-12700" y="4088107"/>
            <a:ext cx="9156700" cy="800100"/>
          </a:xfrm>
          <a:noFill/>
          <a:effectLst/>
          <a:scene3d>
            <a:camera prst="orthographicFront"/>
            <a:lightRig rig="threePt" dir="t"/>
          </a:scene3d>
          <a:sp3d>
            <a:bevelT/>
          </a:sp3d>
        </p:spPr>
        <p:txBody>
          <a:bodyPr>
            <a:normAutofit/>
          </a:bodyPr>
          <a:lstStyle/>
          <a:p>
            <a:r>
              <a:rPr lang="en-US" sz="3200" b="1" dirty="0" smtClean="0">
                <a:ln>
                  <a:solidFill>
                    <a:schemeClr val="tx1"/>
                  </a:solidFill>
                </a:ln>
                <a:effectLst>
                  <a:outerShdw blurRad="53975" dist="25400" dir="2700000" sx="101000" sy="101000" algn="tl" rotWithShape="0">
                    <a:srgbClr val="000000"/>
                  </a:outerShdw>
                </a:effectLst>
                <a:latin typeface="Verdana"/>
                <a:cs typeface="Verdana"/>
              </a:rPr>
              <a:t>November 3 - 7, 2014</a:t>
            </a:r>
            <a:endParaRPr lang="en-US" sz="3200" b="1" dirty="0">
              <a:ln>
                <a:solidFill>
                  <a:schemeClr val="tx1"/>
                </a:solidFill>
              </a:ln>
              <a:effectLst>
                <a:outerShdw blurRad="53975" dist="25400" dir="2700000" sx="101000" sy="101000" algn="tl" rotWithShape="0">
                  <a:srgbClr val="000000"/>
                </a:outerShdw>
              </a:effectLst>
              <a:latin typeface="Verdana"/>
              <a:cs typeface="Verdana"/>
            </a:endParaRPr>
          </a:p>
        </p:txBody>
      </p:sp>
    </p:spTree>
    <p:extLst>
      <p:ext uri="{BB962C8B-B14F-4D97-AF65-F5344CB8AC3E}">
        <p14:creationId xmlns:p14="http://schemas.microsoft.com/office/powerpoint/2010/main" val="4062756971"/>
      </p:ext>
    </p:extLst>
  </p:cSld>
  <p:clrMapOvr>
    <a:masterClrMapping/>
  </p:clrMapOvr>
  <mc:AlternateContent xmlns:mc="http://schemas.openxmlformats.org/markup-compatibility/2006" xmlns:p14="http://schemas.microsoft.com/office/powerpoint/2010/main">
    <mc:Choice Requires="p14">
      <p:transition spd="slow" p14:dur="3000" advClick="0" advTm="21612">
        <p:push dir="u"/>
      </p:transition>
    </mc:Choice>
    <mc:Fallback xmlns="">
      <p:transition xmlns:p14="http://schemas.microsoft.com/office/powerpoint/2010/main" spd="slow" advClick="0" advTm="21612">
        <p:push dir="u"/>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4000"/>
                                        <p:tgtEl>
                                          <p:spTgt spid="9"/>
                                        </p:tgtEl>
                                      </p:cBhvr>
                                    </p:animEffect>
                                  </p:childTnLst>
                                </p:cTn>
                              </p:par>
                            </p:childTnLst>
                          </p:cTn>
                        </p:par>
                        <p:par>
                          <p:cTn id="8" fill="hold">
                            <p:stCondLst>
                              <p:cond delay="4000"/>
                            </p:stCondLst>
                            <p:childTnLst>
                              <p:par>
                                <p:cTn id="9" presetID="10" presetClass="exit" presetSubtype="0" fill="hold" nodeType="afterEffect">
                                  <p:stCondLst>
                                    <p:cond delay="3000"/>
                                  </p:stCondLst>
                                  <p:childTnLst>
                                    <p:animEffect transition="out" filter="fade">
                                      <p:cBhvr>
                                        <p:cTn id="10" dur="2000"/>
                                        <p:tgtEl>
                                          <p:spTgt spid="9"/>
                                        </p:tgtEl>
                                      </p:cBhvr>
                                    </p:animEffect>
                                    <p:set>
                                      <p:cBhvr>
                                        <p:cTn id="11" dur="1" fill="hold">
                                          <p:stCondLst>
                                            <p:cond delay="1999"/>
                                          </p:stCondLst>
                                        </p:cTn>
                                        <p:tgtEl>
                                          <p:spTgt spid="9"/>
                                        </p:tgtEl>
                                        <p:attrNameLst>
                                          <p:attrName>style.visibility</p:attrName>
                                        </p:attrNameLst>
                                      </p:cBhvr>
                                      <p:to>
                                        <p:strVal val="hidden"/>
                                      </p:to>
                                    </p:set>
                                  </p:childTnLst>
                                </p:cTn>
                              </p:par>
                            </p:childTnLst>
                          </p:cTn>
                        </p:par>
                        <p:par>
                          <p:cTn id="12" fill="hold">
                            <p:stCondLst>
                              <p:cond delay="9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3000"/>
                                        <p:tgtEl>
                                          <p:spTgt spid="4"/>
                                        </p:tgtEl>
                                      </p:cBhvr>
                                    </p:animEffect>
                                  </p:childTnLst>
                                </p:cTn>
                              </p:par>
                            </p:childTnLst>
                          </p:cTn>
                        </p:par>
                        <p:par>
                          <p:cTn id="16" fill="hold">
                            <p:stCondLst>
                              <p:cond delay="1200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3000"/>
                                        <p:tgtEl>
                                          <p:spTgt spid="2"/>
                                        </p:tgtEl>
                                      </p:cBhvr>
                                    </p:animEffect>
                                  </p:childTnLst>
                                </p:cTn>
                              </p:par>
                            </p:childTnLst>
                          </p:cTn>
                        </p:par>
                        <p:par>
                          <p:cTn id="20" fill="hold">
                            <p:stCondLst>
                              <p:cond delay="15000"/>
                            </p:stCondLst>
                            <p:childTnLst>
                              <p:par>
                                <p:cTn id="21" presetID="2" presetClass="entr" presetSubtype="4" fill="hold" grpId="0" nodeType="after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3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30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25" fill="hold">
                            <p:stCondLst>
                              <p:cond delay="18000"/>
                            </p:stCondLst>
                            <p:childTnLst>
                              <p:par>
                                <p:cTn id="26" presetID="2" presetClass="entr" presetSubtype="4"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3000" fill="hold"/>
                                        <p:tgtEl>
                                          <p:spTgt spid="5"/>
                                        </p:tgtEl>
                                        <p:attrNameLst>
                                          <p:attrName>ppt_x</p:attrName>
                                        </p:attrNameLst>
                                      </p:cBhvr>
                                      <p:tavLst>
                                        <p:tav tm="0">
                                          <p:val>
                                            <p:strVal val="#ppt_x"/>
                                          </p:val>
                                        </p:tav>
                                        <p:tav tm="100000">
                                          <p:val>
                                            <p:strVal val="#ppt_x"/>
                                          </p:val>
                                        </p:tav>
                                      </p:tavLst>
                                    </p:anim>
                                    <p:anim calcmode="lin" valueType="num">
                                      <p:cBhvr additive="base">
                                        <p:cTn id="29"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2014 ARD Slides TV (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44"/>
            <a:ext cx="9558866" cy="5142356"/>
          </a:xfrm>
          <a:prstGeom prst="rect">
            <a:avLst/>
          </a:prstGeom>
        </p:spPr>
      </p:pic>
    </p:spTree>
    <p:extLst>
      <p:ext uri="{BB962C8B-B14F-4D97-AF65-F5344CB8AC3E}">
        <p14:creationId xmlns:p14="http://schemas.microsoft.com/office/powerpoint/2010/main" val="773664483"/>
      </p:ext>
    </p:extLst>
  </p:cSld>
  <p:clrMapOvr>
    <a:masterClrMapping/>
  </p:clrMapOvr>
  <mc:AlternateContent xmlns:mc="http://schemas.openxmlformats.org/markup-compatibility/2006" xmlns:p14="http://schemas.microsoft.com/office/powerpoint/2010/main">
    <mc:Choice Requires="p14">
      <p:transition spd="slow" p14:dur="1200" advClick="0" advTm="11072">
        <p14:prism/>
      </p:transition>
    </mc:Choice>
    <mc:Fallback xmlns="">
      <p:transition xmlns:p14="http://schemas.microsoft.com/office/powerpoint/2010/main" spd="slow" advClick="0" advTm="11072">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3999" cy="5142356"/>
          </a:xfrm>
          <a:prstGeom prst="rect">
            <a:avLst/>
          </a:prstGeom>
        </p:spPr>
      </p:pic>
    </p:spTree>
    <p:extLst>
      <p:ext uri="{BB962C8B-B14F-4D97-AF65-F5344CB8AC3E}">
        <p14:creationId xmlns:p14="http://schemas.microsoft.com/office/powerpoint/2010/main" val="3729246305"/>
      </p:ext>
    </p:extLst>
  </p:cSld>
  <p:clrMapOvr>
    <a:masterClrMapping/>
  </p:clrMapOvr>
  <mc:AlternateContent xmlns:mc="http://schemas.openxmlformats.org/markup-compatibility/2006" xmlns:p14="http://schemas.microsoft.com/office/powerpoint/2010/main">
    <mc:Choice Requires="p14">
      <p:transition spd="slow" p14:dur="1200" advClick="0" advTm="11200">
        <p14:prism/>
      </p:transition>
    </mc:Choice>
    <mc:Fallback xmlns="">
      <p:transition xmlns:p14="http://schemas.microsoft.com/office/powerpoint/2010/main" spd="slow" advClick="0" advTm="11200">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100000">
              <a:srgbClr val="F4F7ED"/>
            </a:gs>
          </a:gsLst>
          <a:lin ang="5400000" scaled="0"/>
        </a:gradFill>
        <a:effectLst/>
      </p:bgPr>
    </p:bg>
    <p:spTree>
      <p:nvGrpSpPr>
        <p:cNvPr id="1" name=""/>
        <p:cNvGrpSpPr/>
        <p:nvPr/>
      </p:nvGrpSpPr>
      <p:grpSpPr>
        <a:xfrm>
          <a:off x="0" y="0"/>
          <a:ext cx="0" cy="0"/>
          <a:chOff x="0" y="0"/>
          <a:chExt cx="0" cy="0"/>
        </a:xfrm>
      </p:grpSpPr>
      <p:sp>
        <p:nvSpPr>
          <p:cNvPr id="23" name="Text Box 2"/>
          <p:cNvSpPr txBox="1">
            <a:spLocks noChangeArrowheads="1"/>
          </p:cNvSpPr>
          <p:nvPr/>
        </p:nvSpPr>
        <p:spPr bwMode="auto">
          <a:xfrm>
            <a:off x="13607" y="-158296"/>
            <a:ext cx="9144000" cy="825046"/>
          </a:xfrm>
          <a:prstGeom prst="rect">
            <a:avLst/>
          </a:prstGeom>
          <a:noFill/>
          <a:ln w="9525">
            <a:noFill/>
            <a:miter lim="800000"/>
            <a:headEnd/>
            <a:tailEnd/>
          </a:ln>
        </p:spPr>
        <p:txBody>
          <a:bodyPr rot="0" vert="horz" wrap="square" lIns="91440" tIns="45720" rIns="91440" bIns="45720" anchor="t" anchorCtr="0">
            <a:noAutofit/>
          </a:bodyPr>
          <a:lstStyle/>
          <a:p>
            <a:pPr marL="0" marR="0" algn="ctr">
              <a:spcBef>
                <a:spcPts val="0"/>
              </a:spcBef>
              <a:spcAft>
                <a:spcPts val="0"/>
              </a:spcAft>
              <a:tabLst>
                <a:tab pos="1314450" algn="l"/>
              </a:tabLst>
            </a:pPr>
            <a:r>
              <a:rPr lang="en-US" sz="4800" b="1" spc="-400" dirty="0">
                <a:ln w="9525" cap="flat" cmpd="sng" algn="ctr">
                  <a:solidFill>
                    <a:srgbClr val="FEFEFE"/>
                  </a:solidFill>
                  <a:prstDash val="solid"/>
                  <a:round/>
                </a:ln>
                <a:solidFill>
                  <a:srgbClr val="FF0000"/>
                </a:solidFill>
                <a:effectLst>
                  <a:outerShdw blurRad="50000" dist="50800" dir="7500000" algn="tl">
                    <a:srgbClr val="000000">
                      <a:alpha val="35000"/>
                    </a:srgbClr>
                  </a:outerShdw>
                </a:effectLst>
                <a:latin typeface="Calibri"/>
                <a:ea typeface="Calibri"/>
                <a:cs typeface="Times New Roman"/>
              </a:rPr>
              <a:t>RECYCLING  </a:t>
            </a:r>
            <a:r>
              <a:rPr lang="en-US" sz="4800" b="1" spc="-400" dirty="0">
                <a:ln w="9525" cap="flat" cmpd="sng" algn="ctr">
                  <a:solidFill>
                    <a:srgbClr val="FEFEFE"/>
                  </a:solidFill>
                  <a:prstDash val="solid"/>
                  <a:round/>
                </a:ln>
                <a:solidFill>
                  <a:srgbClr val="9BBB59"/>
                </a:solidFill>
                <a:effectLst>
                  <a:outerShdw blurRad="50000" dist="50800" dir="7500000" algn="tl">
                    <a:srgbClr val="000000">
                      <a:alpha val="35000"/>
                    </a:srgbClr>
                  </a:outerShdw>
                </a:effectLst>
                <a:latin typeface="Calibri"/>
                <a:ea typeface="Calibri"/>
                <a:cs typeface="Times New Roman"/>
              </a:rPr>
              <a:t>DESIGN </a:t>
            </a:r>
            <a:r>
              <a:rPr lang="en-US" sz="4800" b="1" spc="-400" dirty="0">
                <a:ln w="9525" cap="flat" cmpd="sng" algn="ctr">
                  <a:solidFill>
                    <a:srgbClr val="FEFEFE"/>
                  </a:solidFill>
                  <a:prstDash val="solid"/>
                  <a:round/>
                </a:ln>
                <a:solidFill>
                  <a:srgbClr val="0070C0"/>
                </a:solidFill>
                <a:effectLst>
                  <a:outerShdw blurRad="50000" dist="50800" dir="7500000" algn="tl">
                    <a:srgbClr val="000000">
                      <a:alpha val="35000"/>
                    </a:srgbClr>
                  </a:outerShdw>
                </a:effectLst>
                <a:latin typeface="Calibri"/>
                <a:ea typeface="Calibri"/>
                <a:cs typeface="Times New Roman"/>
              </a:rPr>
              <a:t>CONTEST</a:t>
            </a:r>
            <a:endParaRPr lang="en-US" sz="1100" dirty="0">
              <a:effectLst/>
              <a:latin typeface="Calibri"/>
              <a:ea typeface="Calibri"/>
              <a:cs typeface="Times New Roman"/>
            </a:endParaRPr>
          </a:p>
          <a:p>
            <a:pPr marL="0" marR="0" algn="ctr">
              <a:spcBef>
                <a:spcPts val="0"/>
              </a:spcBef>
              <a:spcAft>
                <a:spcPts val="0"/>
              </a:spcAft>
              <a:tabLst>
                <a:tab pos="1314450" algn="l"/>
              </a:tabLst>
            </a:pPr>
            <a:r>
              <a:rPr lang="en-US" sz="2400" dirty="0">
                <a:effectLst/>
                <a:latin typeface="Calibri"/>
                <a:ea typeface="Calibri"/>
                <a:cs typeface="Times New Roman"/>
              </a:rPr>
              <a:t> </a:t>
            </a:r>
            <a:endParaRPr lang="en-US" sz="1100" dirty="0">
              <a:effectLst/>
              <a:latin typeface="Calibri"/>
              <a:ea typeface="Calibri"/>
              <a:cs typeface="Times New Roman"/>
            </a:endParaRPr>
          </a:p>
        </p:txBody>
      </p:sp>
      <p:sp>
        <p:nvSpPr>
          <p:cNvPr id="24" name="Text Box 2"/>
          <p:cNvSpPr txBox="1">
            <a:spLocks noChangeArrowheads="1"/>
          </p:cNvSpPr>
          <p:nvPr/>
        </p:nvSpPr>
        <p:spPr bwMode="auto">
          <a:xfrm>
            <a:off x="-3901" y="673191"/>
            <a:ext cx="2092960" cy="2736759"/>
          </a:xfrm>
          <a:prstGeom prst="rect">
            <a:avLst/>
          </a:prstGeom>
          <a:noFill/>
          <a:ln w="9525">
            <a:noFill/>
            <a:miter lim="800000"/>
            <a:headEnd/>
            <a:tailEnd/>
          </a:ln>
        </p:spPr>
        <p:txBody>
          <a:bodyPr rot="0" vert="horz" wrap="square" lIns="91440" tIns="45720" rIns="91440" bIns="45720" anchor="t" anchorCtr="0">
            <a:noAutofit/>
          </a:bodyPr>
          <a:lstStyle/>
          <a:p>
            <a:pPr marL="0" marR="0">
              <a:lnSpc>
                <a:spcPts val="4000"/>
              </a:lnSpc>
              <a:spcBef>
                <a:spcPts val="0"/>
              </a:spcBef>
              <a:spcAft>
                <a:spcPts val="0"/>
              </a:spcAft>
            </a:pPr>
            <a:r>
              <a:rPr lang="en-US" sz="3400" b="1" spc="-100" dirty="0">
                <a:ln w="9525" cap="flat" cmpd="sng" algn="ctr">
                  <a:solidFill>
                    <a:srgbClr val="FEFEFE"/>
                  </a:solidFill>
                  <a:prstDash val="solid"/>
                  <a:round/>
                </a:ln>
                <a:effectLst>
                  <a:outerShdw blurRad="50000" dist="50800" dir="7500000" algn="tl">
                    <a:srgbClr val="000000">
                      <a:alpha val="35000"/>
                    </a:srgbClr>
                  </a:outerShdw>
                </a:effectLst>
                <a:latin typeface="Calibri"/>
                <a:ea typeface="Calibri"/>
                <a:cs typeface="Times New Roman"/>
              </a:rPr>
              <a:t>CELEBRATE</a:t>
            </a:r>
            <a:endParaRPr lang="en-US" sz="1100" dirty="0">
              <a:effectLst/>
              <a:latin typeface="Calibri"/>
              <a:ea typeface="Calibri"/>
              <a:cs typeface="Times New Roman"/>
            </a:endParaRPr>
          </a:p>
          <a:p>
            <a:pPr marL="0" marR="0">
              <a:lnSpc>
                <a:spcPts val="4000"/>
              </a:lnSpc>
              <a:spcBef>
                <a:spcPts val="0"/>
              </a:spcBef>
              <a:spcAft>
                <a:spcPts val="0"/>
              </a:spcAft>
            </a:pPr>
            <a:r>
              <a:rPr lang="en-US" sz="4200" b="1" spc="-300" dirty="0">
                <a:ln w="9525" cap="flat" cmpd="sng" algn="ctr">
                  <a:solidFill>
                    <a:srgbClr val="FEFEFE"/>
                  </a:solidFill>
                  <a:prstDash val="solid"/>
                  <a:round/>
                </a:ln>
                <a:solidFill>
                  <a:srgbClr val="FF0000"/>
                </a:solidFill>
                <a:effectLst>
                  <a:outerShdw blurRad="50000" dist="50800" dir="7500000" algn="tl">
                    <a:srgbClr val="000000">
                      <a:alpha val="35000"/>
                    </a:srgbClr>
                  </a:outerShdw>
                </a:effectLst>
                <a:latin typeface="Calibri"/>
                <a:ea typeface="Calibri"/>
                <a:cs typeface="Times New Roman"/>
              </a:rPr>
              <a:t>AMERICA</a:t>
            </a:r>
            <a:endParaRPr lang="en-US" sz="1100" dirty="0">
              <a:effectLst/>
              <a:latin typeface="Calibri"/>
              <a:ea typeface="Calibri"/>
              <a:cs typeface="Times New Roman"/>
            </a:endParaRPr>
          </a:p>
          <a:p>
            <a:pPr marL="0" marR="0">
              <a:lnSpc>
                <a:spcPts val="4000"/>
              </a:lnSpc>
              <a:spcBef>
                <a:spcPts val="0"/>
              </a:spcBef>
              <a:spcAft>
                <a:spcPts val="0"/>
              </a:spcAft>
            </a:pPr>
            <a:r>
              <a:rPr lang="en-US" sz="4200" b="1" spc="-300" dirty="0">
                <a:ln w="9525" cap="flat" cmpd="sng" algn="ctr">
                  <a:solidFill>
                    <a:srgbClr val="FEFEFE"/>
                  </a:solidFill>
                  <a:prstDash val="solid"/>
                  <a:round/>
                </a:ln>
                <a:solidFill>
                  <a:srgbClr val="9BBB59"/>
                </a:solidFill>
                <a:effectLst>
                  <a:outerShdw blurRad="50000" dist="50800" dir="7500000" algn="tl">
                    <a:srgbClr val="000000">
                      <a:alpha val="35000"/>
                    </a:srgbClr>
                  </a:outerShdw>
                </a:effectLst>
                <a:latin typeface="Calibri"/>
                <a:ea typeface="Calibri"/>
                <a:cs typeface="Times New Roman"/>
              </a:rPr>
              <a:t>RECYCLES</a:t>
            </a:r>
            <a:endParaRPr lang="en-US" sz="1100" dirty="0">
              <a:effectLst/>
              <a:latin typeface="Calibri"/>
              <a:ea typeface="Calibri"/>
              <a:cs typeface="Times New Roman"/>
            </a:endParaRPr>
          </a:p>
          <a:p>
            <a:pPr marL="0" marR="0">
              <a:lnSpc>
                <a:spcPts val="4000"/>
              </a:lnSpc>
              <a:spcBef>
                <a:spcPts val="0"/>
              </a:spcBef>
              <a:spcAft>
                <a:spcPts val="0"/>
              </a:spcAft>
            </a:pPr>
            <a:r>
              <a:rPr lang="en-US" sz="4200" b="1" spc="-300" dirty="0">
                <a:ln w="9525" cap="flat" cmpd="sng" algn="ctr">
                  <a:solidFill>
                    <a:srgbClr val="FEFEFE"/>
                  </a:solidFill>
                  <a:prstDash val="solid"/>
                  <a:round/>
                </a:ln>
                <a:solidFill>
                  <a:srgbClr val="0070C0"/>
                </a:solidFill>
                <a:effectLst>
                  <a:outerShdw blurRad="50000" dist="50800" dir="7500000" algn="tl">
                    <a:srgbClr val="000000">
                      <a:alpha val="35000"/>
                    </a:srgbClr>
                  </a:outerShdw>
                </a:effectLst>
                <a:latin typeface="Calibri"/>
                <a:ea typeface="Calibri"/>
                <a:cs typeface="Times New Roman"/>
              </a:rPr>
              <a:t>DAY</a:t>
            </a:r>
            <a:endParaRPr lang="en-US" sz="1100" dirty="0">
              <a:effectLst/>
              <a:latin typeface="Calibri"/>
              <a:ea typeface="Calibri"/>
              <a:cs typeface="Times New Roman"/>
            </a:endParaRPr>
          </a:p>
          <a:p>
            <a:pPr marL="0" marR="0">
              <a:lnSpc>
                <a:spcPts val="4000"/>
              </a:lnSpc>
              <a:spcBef>
                <a:spcPts val="0"/>
              </a:spcBef>
              <a:spcAft>
                <a:spcPts val="0"/>
              </a:spcAft>
            </a:pPr>
            <a:r>
              <a:rPr lang="en-US" sz="3400" b="1" spc="-300" dirty="0">
                <a:ln w="9525" cap="flat" cmpd="sng" algn="ctr">
                  <a:solidFill>
                    <a:srgbClr val="FEFEFE"/>
                  </a:solidFill>
                  <a:prstDash val="solid"/>
                  <a:round/>
                </a:ln>
                <a:solidFill>
                  <a:srgbClr val="E36C0A"/>
                </a:solidFill>
                <a:effectLst>
                  <a:outerShdw blurRad="50000" dist="50800" dir="7500000" algn="tl">
                    <a:srgbClr val="000000">
                      <a:alpha val="35000"/>
                    </a:srgbClr>
                  </a:outerShdw>
                </a:effectLst>
                <a:latin typeface="Calibri"/>
                <a:ea typeface="Calibri"/>
                <a:cs typeface="Times New Roman"/>
              </a:rPr>
              <a:t>WITH </a:t>
            </a:r>
            <a:r>
              <a:rPr lang="en-US" sz="3400" b="1" spc="-300" dirty="0" smtClean="0">
                <a:ln w="9525" cap="flat" cmpd="sng" algn="ctr">
                  <a:solidFill>
                    <a:srgbClr val="FEFEFE"/>
                  </a:solidFill>
                  <a:prstDash val="solid"/>
                  <a:round/>
                </a:ln>
                <a:solidFill>
                  <a:srgbClr val="E36C0A"/>
                </a:solidFill>
                <a:effectLst>
                  <a:outerShdw blurRad="50000" dist="50800" dir="7500000" algn="tl">
                    <a:srgbClr val="000000">
                      <a:alpha val="35000"/>
                    </a:srgbClr>
                  </a:outerShdw>
                </a:effectLst>
                <a:latin typeface="Calibri"/>
                <a:ea typeface="Calibri"/>
                <a:cs typeface="Times New Roman"/>
              </a:rPr>
              <a:t>PPPL</a:t>
            </a:r>
            <a:endParaRPr lang="en-US" sz="1100" dirty="0">
              <a:effectLst/>
              <a:latin typeface="Calibri"/>
              <a:ea typeface="Calibri"/>
              <a:cs typeface="Times New Roman"/>
            </a:endParaRPr>
          </a:p>
          <a:p>
            <a:pPr marL="0" marR="0">
              <a:lnSpc>
                <a:spcPts val="4000"/>
              </a:lnSpc>
              <a:spcBef>
                <a:spcPts val="0"/>
              </a:spcBef>
              <a:spcAft>
                <a:spcPts val="0"/>
              </a:spcAft>
            </a:pPr>
            <a:r>
              <a:rPr lang="en-US" sz="3600" spc="-300" dirty="0" smtClean="0">
                <a:effectLst/>
                <a:latin typeface="Calibri"/>
                <a:ea typeface="Calibri"/>
                <a:cs typeface="Times New Roman"/>
              </a:rPr>
              <a:t> </a:t>
            </a:r>
            <a:endParaRPr lang="en-US" sz="1100" dirty="0">
              <a:effectLst/>
              <a:latin typeface="Calibri"/>
              <a:ea typeface="Calibri"/>
              <a:cs typeface="Times New Roman"/>
            </a:endParaRPr>
          </a:p>
        </p:txBody>
      </p:sp>
      <p:pic>
        <p:nvPicPr>
          <p:cNvPr id="25" name="Picture 24" descr="C:\Users\deckstei\Downloads\garyharveynewspaperdressfotoidaschmidt.jpg"/>
          <p:cNvPicPr/>
          <p:nvPr/>
        </p:nvPicPr>
        <p:blipFill>
          <a:blip r:embed="rId2" cstate="screen">
            <a:clrChange>
              <a:clrFrom>
                <a:srgbClr val="FAFAFA"/>
              </a:clrFrom>
              <a:clrTo>
                <a:srgbClr val="FAFAFA">
                  <a:alpha val="0"/>
                </a:srgbClr>
              </a:clrTo>
            </a:clrChange>
            <a:extLst>
              <a:ext uri="{BEBA8EAE-BF5A-486C-A8C5-ECC9F3942E4B}">
                <a14:imgProps xmlns:a14="http://schemas.microsoft.com/office/drawing/2010/main">
                  <a14:imgLayer r:embed="rId3">
                    <a14:imgEffect>
                      <a14:backgroundRemoval t="9972" b="95821" l="9964" r="98542"/>
                    </a14:imgEffect>
                  </a14:imgLayer>
                </a14:imgProps>
              </a:ext>
              <a:ext uri="{28A0092B-C50C-407E-A947-70E740481C1C}">
                <a14:useLocalDpi xmlns:a14="http://schemas.microsoft.com/office/drawing/2010/main"/>
              </a:ext>
            </a:extLst>
          </a:blip>
          <a:srcRect/>
          <a:stretch>
            <a:fillRect/>
          </a:stretch>
        </p:blipFill>
        <p:spPr bwMode="auto">
          <a:xfrm>
            <a:off x="2895010" y="289606"/>
            <a:ext cx="2290354" cy="2957920"/>
          </a:xfrm>
          <a:prstGeom prst="rect">
            <a:avLst/>
          </a:prstGeom>
          <a:noFill/>
          <a:ln>
            <a:noFill/>
          </a:ln>
        </p:spPr>
      </p:pic>
      <p:pic>
        <p:nvPicPr>
          <p:cNvPr id="26" name="Picture 25" descr="C:\Users\deckstei\Downloads\01-Recycled-Pull-Tab-Pendant-from-Mauricio-Affonso.jpg"/>
          <p:cNvPicPr/>
          <p:nvPr/>
        </p:nvPicPr>
        <p:blipFill>
          <a:blip r:embed="rId4" cstate="screen">
            <a:extLst>
              <a:ext uri="{BEBA8EAE-BF5A-486C-A8C5-ECC9F3942E4B}">
                <a14:imgProps xmlns:a14="http://schemas.microsoft.com/office/drawing/2010/main">
                  <a14:imgLayer r:embed="rId5">
                    <a14:imgEffect>
                      <a14:backgroundRemoval t="3275" b="96222" l="10000" r="90000"/>
                    </a14:imgEffect>
                  </a14:imgLayer>
                </a14:imgProps>
              </a:ext>
              <a:ext uri="{28A0092B-C50C-407E-A947-70E740481C1C}">
                <a14:useLocalDpi xmlns:a14="http://schemas.microsoft.com/office/drawing/2010/main"/>
              </a:ext>
            </a:extLst>
          </a:blip>
          <a:srcRect/>
          <a:stretch>
            <a:fillRect/>
          </a:stretch>
        </p:blipFill>
        <p:spPr bwMode="auto">
          <a:xfrm>
            <a:off x="1676400" y="506186"/>
            <a:ext cx="2021205" cy="1503453"/>
          </a:xfrm>
          <a:prstGeom prst="rect">
            <a:avLst/>
          </a:prstGeom>
          <a:noFill/>
          <a:ln>
            <a:noFill/>
          </a:ln>
        </p:spPr>
      </p:pic>
      <p:pic>
        <p:nvPicPr>
          <p:cNvPr id="27" name="Picture 26" descr="C:\Users\deckstei\Downloads\x21-Brillant-Objects-Made-From-Recycled-Materials-1.jpg.pagespeed.ic.HVoNnaJ4w6.jpg"/>
          <p:cNvPicPr/>
          <p:nvPr/>
        </p:nvPicPr>
        <p:blipFill>
          <a:blip r:embed="rId6" cstate="screen">
            <a:extLst>
              <a:ext uri="{BEBA8EAE-BF5A-486C-A8C5-ECC9F3942E4B}">
                <a14:imgProps xmlns:a14="http://schemas.microsoft.com/office/drawing/2010/main">
                  <a14:imgLayer r:embed="rId7">
                    <a14:imgEffect>
                      <a14:backgroundRemoval t="0" b="99228" l="9934" r="89625">
                        <a14:backgroundMark x1="62693" y1="23745" x2="62693" y2="23745"/>
                        <a14:backgroundMark x1="65563" y1="30695" x2="65563" y2="30695"/>
                        <a14:backgroundMark x1="65121" y1="36293" x2="65121" y2="36293"/>
                      </a14:backgroundRemoval>
                    </a14:imgEffect>
                  </a14:imgLayer>
                </a14:imgProps>
              </a:ext>
              <a:ext uri="{28A0092B-C50C-407E-A947-70E740481C1C}">
                <a14:useLocalDpi xmlns:a14="http://schemas.microsoft.com/office/drawing/2010/main"/>
              </a:ext>
            </a:extLst>
          </a:blip>
          <a:srcRect/>
          <a:stretch>
            <a:fillRect/>
          </a:stretch>
        </p:blipFill>
        <p:spPr bwMode="auto">
          <a:xfrm>
            <a:off x="4166543" y="479390"/>
            <a:ext cx="1405346" cy="1116623"/>
          </a:xfrm>
          <a:prstGeom prst="rect">
            <a:avLst/>
          </a:prstGeom>
          <a:noFill/>
          <a:ln>
            <a:noFill/>
          </a:ln>
        </p:spPr>
      </p:pic>
      <p:sp>
        <p:nvSpPr>
          <p:cNvPr id="28" name="Text Box 2"/>
          <p:cNvSpPr txBox="1">
            <a:spLocks noChangeArrowheads="1"/>
          </p:cNvSpPr>
          <p:nvPr/>
        </p:nvSpPr>
        <p:spPr bwMode="auto">
          <a:xfrm>
            <a:off x="5962649" y="506186"/>
            <a:ext cx="3143251" cy="4019550"/>
          </a:xfrm>
          <a:prstGeom prst="rect">
            <a:avLst/>
          </a:prstGeom>
          <a:noFill/>
          <a:ln w="9525">
            <a:noFill/>
            <a:miter lim="800000"/>
            <a:headEnd/>
            <a:tailEnd/>
          </a:ln>
        </p:spPr>
        <p:txBody>
          <a:bodyPr rot="0" vert="horz" wrap="square" lIns="91440" tIns="45720" rIns="91440" bIns="45720" anchor="t" anchorCtr="0">
            <a:noAutofit/>
          </a:bodyPr>
          <a:lstStyle/>
          <a:p>
            <a:pPr marL="0" marR="0" algn="r">
              <a:spcBef>
                <a:spcPts val="0"/>
              </a:spcBef>
              <a:spcAft>
                <a:spcPts val="0"/>
              </a:spcAft>
            </a:pPr>
            <a:r>
              <a:rPr lang="en-US" sz="16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Show your recycling spirit by making a recycling creation with items discarded here at the lab</a:t>
            </a:r>
            <a:r>
              <a:rPr lang="en-US" sz="11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a:t>
            </a:r>
            <a:endParaRPr lang="en-US" sz="1000" dirty="0" smtClean="0">
              <a:ln w="0" cap="flat" cmpd="sng" algn="ctr">
                <a:noFill/>
                <a:prstDash val="solid"/>
                <a:round/>
              </a:ln>
              <a:effectLst/>
              <a:latin typeface="Calibri"/>
              <a:ea typeface="Calibri"/>
              <a:cs typeface="Times New Roman"/>
            </a:endParaRPr>
          </a:p>
          <a:p>
            <a:pPr marL="0" marR="0" algn="r">
              <a:spcBef>
                <a:spcPts val="0"/>
              </a:spcBef>
              <a:spcAft>
                <a:spcPts val="0"/>
              </a:spcAft>
            </a:pPr>
            <a:endParaRPr lang="en-US" sz="14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endParaRPr>
          </a:p>
          <a:p>
            <a:pPr marL="0" marR="0" algn="r">
              <a:spcBef>
                <a:spcPts val="0"/>
              </a:spcBef>
              <a:spcAft>
                <a:spcPts val="0"/>
              </a:spcAft>
            </a:pPr>
            <a:r>
              <a:rPr lang="en-US" sz="14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The categories are</a:t>
            </a:r>
            <a:endParaRPr lang="en-US" sz="1000" dirty="0" smtClean="0">
              <a:ln w="0" cap="flat" cmpd="sng" algn="ctr">
                <a:noFill/>
                <a:prstDash val="solid"/>
                <a:round/>
              </a:ln>
              <a:effectLst/>
              <a:latin typeface="Calibri"/>
              <a:ea typeface="Calibri"/>
              <a:cs typeface="Times New Roman"/>
            </a:endParaRPr>
          </a:p>
          <a:p>
            <a:pPr marL="0" marR="0" algn="r">
              <a:spcBef>
                <a:spcPts val="0"/>
              </a:spcBef>
              <a:spcAft>
                <a:spcPts val="0"/>
              </a:spcAft>
            </a:pPr>
            <a:r>
              <a:rPr lang="en-US" sz="11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Single stream </a:t>
            </a:r>
            <a:endParaRPr lang="en-US" sz="1000" dirty="0" smtClean="0">
              <a:ln w="0" cap="flat" cmpd="sng" algn="ctr">
                <a:noFill/>
                <a:prstDash val="solid"/>
                <a:round/>
              </a:ln>
              <a:effectLst/>
              <a:latin typeface="Calibri"/>
              <a:ea typeface="Calibri"/>
              <a:cs typeface="Times New Roman"/>
            </a:endParaRPr>
          </a:p>
          <a:p>
            <a:pPr marL="0" marR="0" algn="r">
              <a:spcBef>
                <a:spcPts val="0"/>
              </a:spcBef>
              <a:spcAft>
                <a:spcPts val="0"/>
              </a:spcAft>
            </a:pPr>
            <a:r>
              <a:rPr lang="en-US" sz="11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Compostable </a:t>
            </a:r>
            <a:endParaRPr lang="en-US" sz="1000" dirty="0" smtClean="0">
              <a:ln w="0" cap="flat" cmpd="sng" algn="ctr">
                <a:noFill/>
                <a:prstDash val="solid"/>
                <a:round/>
              </a:ln>
              <a:effectLst/>
              <a:latin typeface="Calibri"/>
              <a:ea typeface="Calibri"/>
              <a:cs typeface="Times New Roman"/>
            </a:endParaRPr>
          </a:p>
          <a:p>
            <a:pPr marL="0" marR="0" algn="r">
              <a:spcBef>
                <a:spcPts val="0"/>
              </a:spcBef>
              <a:spcAft>
                <a:spcPts val="0"/>
              </a:spcAft>
            </a:pPr>
            <a:r>
              <a:rPr lang="en-US" sz="11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Trash </a:t>
            </a:r>
            <a:endParaRPr lang="en-US" sz="1000" dirty="0" smtClean="0">
              <a:ln w="0" cap="flat" cmpd="sng" algn="ctr">
                <a:noFill/>
                <a:prstDash val="solid"/>
                <a:round/>
              </a:ln>
              <a:effectLst/>
              <a:latin typeface="Calibri"/>
              <a:ea typeface="Calibri"/>
              <a:cs typeface="Times New Roman"/>
            </a:endParaRPr>
          </a:p>
          <a:p>
            <a:pPr marL="0" marR="0" algn="r">
              <a:spcBef>
                <a:spcPts val="0"/>
              </a:spcBef>
              <a:spcAft>
                <a:spcPts val="0"/>
              </a:spcAft>
            </a:pPr>
            <a:r>
              <a:rPr lang="en-US" sz="11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Electronic media</a:t>
            </a:r>
          </a:p>
          <a:p>
            <a:pPr marL="0" marR="0" algn="r">
              <a:spcBef>
                <a:spcPts val="0"/>
              </a:spcBef>
              <a:spcAft>
                <a:spcPts val="0"/>
              </a:spcAft>
            </a:pPr>
            <a:r>
              <a:rPr lang="en-US" sz="11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 </a:t>
            </a:r>
            <a:endParaRPr lang="en-US" sz="1000" dirty="0" smtClean="0">
              <a:ln w="0" cap="flat" cmpd="sng" algn="ctr">
                <a:noFill/>
                <a:prstDash val="solid"/>
                <a:round/>
              </a:ln>
              <a:effectLst/>
              <a:latin typeface="Calibri"/>
              <a:ea typeface="Calibri"/>
              <a:cs typeface="Times New Roman"/>
            </a:endParaRPr>
          </a:p>
          <a:p>
            <a:pPr marL="0" marR="0" algn="r">
              <a:spcBef>
                <a:spcPts val="0"/>
              </a:spcBef>
              <a:spcAft>
                <a:spcPts val="0"/>
              </a:spcAft>
            </a:pPr>
            <a:r>
              <a:rPr lang="en-US" sz="14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Your creation can be an</a:t>
            </a:r>
            <a:endParaRPr lang="en-US" sz="1000" dirty="0" smtClean="0">
              <a:ln w="0" cap="flat" cmpd="sng" algn="ctr">
                <a:noFill/>
                <a:prstDash val="solid"/>
                <a:round/>
              </a:ln>
              <a:effectLst/>
              <a:latin typeface="Calibri"/>
              <a:ea typeface="Calibri"/>
              <a:cs typeface="Times New Roman"/>
            </a:endParaRPr>
          </a:p>
          <a:p>
            <a:pPr marL="0" marR="0" algn="r">
              <a:spcBef>
                <a:spcPts val="0"/>
              </a:spcBef>
              <a:spcAft>
                <a:spcPts val="0"/>
              </a:spcAft>
            </a:pPr>
            <a:r>
              <a:rPr lang="en-US" sz="11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outfit </a:t>
            </a:r>
            <a:endParaRPr lang="en-US" sz="1000" dirty="0" smtClean="0">
              <a:ln w="0" cap="flat" cmpd="sng" algn="ctr">
                <a:noFill/>
                <a:prstDash val="solid"/>
                <a:round/>
              </a:ln>
              <a:effectLst/>
              <a:latin typeface="Calibri"/>
              <a:ea typeface="Calibri"/>
              <a:cs typeface="Times New Roman"/>
            </a:endParaRPr>
          </a:p>
          <a:p>
            <a:pPr marL="0" marR="0" algn="r">
              <a:spcBef>
                <a:spcPts val="0"/>
              </a:spcBef>
              <a:spcAft>
                <a:spcPts val="0"/>
              </a:spcAft>
            </a:pPr>
            <a:r>
              <a:rPr lang="en-US" sz="11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artwork</a:t>
            </a:r>
            <a:endParaRPr lang="en-US" sz="1000" dirty="0" smtClean="0">
              <a:ln w="0" cap="flat" cmpd="sng" algn="ctr">
                <a:noFill/>
                <a:prstDash val="solid"/>
                <a:round/>
              </a:ln>
              <a:effectLst/>
              <a:latin typeface="Calibri"/>
              <a:ea typeface="Calibri"/>
              <a:cs typeface="Times New Roman"/>
            </a:endParaRPr>
          </a:p>
          <a:p>
            <a:pPr marL="0" marR="0" algn="r">
              <a:spcBef>
                <a:spcPts val="0"/>
              </a:spcBef>
              <a:spcAft>
                <a:spcPts val="0"/>
              </a:spcAft>
            </a:pPr>
            <a:r>
              <a:rPr lang="en-US" sz="11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invention</a:t>
            </a:r>
            <a:endParaRPr lang="en-US" sz="1000" dirty="0" smtClean="0">
              <a:ln w="0" cap="flat" cmpd="sng" algn="ctr">
                <a:noFill/>
                <a:prstDash val="solid"/>
                <a:round/>
              </a:ln>
              <a:effectLst/>
              <a:latin typeface="Calibri"/>
              <a:ea typeface="Calibri"/>
              <a:cs typeface="Times New Roman"/>
            </a:endParaRPr>
          </a:p>
          <a:p>
            <a:pPr marL="0" marR="0" algn="r">
              <a:spcBef>
                <a:spcPts val="0"/>
              </a:spcBef>
              <a:spcAft>
                <a:spcPts val="0"/>
              </a:spcAft>
            </a:pPr>
            <a:r>
              <a:rPr lang="en-US" sz="11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 </a:t>
            </a:r>
            <a:endParaRPr lang="en-US" sz="1000" dirty="0" smtClean="0">
              <a:ln w="0" cap="flat" cmpd="sng" algn="ctr">
                <a:noFill/>
                <a:prstDash val="solid"/>
                <a:round/>
              </a:ln>
              <a:effectLst/>
              <a:latin typeface="Calibri"/>
              <a:ea typeface="Calibri"/>
              <a:cs typeface="Times New Roman"/>
            </a:endParaRPr>
          </a:p>
          <a:p>
            <a:pPr marL="0" marR="0" algn="r">
              <a:spcBef>
                <a:spcPts val="0"/>
              </a:spcBef>
              <a:spcAft>
                <a:spcPts val="0"/>
              </a:spcAft>
            </a:pPr>
            <a:r>
              <a:rPr lang="en-US" sz="14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Anyone who makes an outfit is invited to wear it for the Recycling Fashion Shows at 11:45am and 12:30pm</a:t>
            </a:r>
            <a:endParaRPr lang="en-US" sz="1000" dirty="0" smtClean="0">
              <a:ln w="0" cap="flat" cmpd="sng" algn="ctr">
                <a:noFill/>
                <a:prstDash val="solid"/>
                <a:round/>
              </a:ln>
              <a:effectLst/>
              <a:latin typeface="Calibri"/>
              <a:ea typeface="Calibri"/>
              <a:cs typeface="Times New Roman"/>
            </a:endParaRPr>
          </a:p>
          <a:p>
            <a:pPr marL="0" marR="0" algn="r">
              <a:spcBef>
                <a:spcPts val="0"/>
              </a:spcBef>
              <a:spcAft>
                <a:spcPts val="0"/>
              </a:spcAft>
            </a:pPr>
            <a:r>
              <a:rPr lang="en-US" sz="14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Staff will vote on creations for a prize!</a:t>
            </a:r>
            <a:endParaRPr lang="en-US" sz="1000" dirty="0" smtClean="0">
              <a:ln w="0" cap="flat" cmpd="sng" algn="ctr">
                <a:noFill/>
                <a:prstDash val="solid"/>
                <a:round/>
              </a:ln>
              <a:effectLst/>
              <a:latin typeface="Calibri"/>
              <a:ea typeface="Calibri"/>
              <a:cs typeface="Times New Roman"/>
            </a:endParaRPr>
          </a:p>
          <a:p>
            <a:pPr marL="0" marR="0" algn="r">
              <a:spcBef>
                <a:spcPts val="0"/>
              </a:spcBef>
              <a:spcAft>
                <a:spcPts val="0"/>
              </a:spcAft>
            </a:pPr>
            <a:r>
              <a:rPr lang="en-US" sz="14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Bring your creations to the LSB lobby</a:t>
            </a:r>
            <a:endParaRPr lang="en-US" sz="1000" dirty="0" smtClean="0">
              <a:ln w="0" cap="flat" cmpd="sng" algn="ctr">
                <a:noFill/>
                <a:prstDash val="solid"/>
                <a:round/>
              </a:ln>
              <a:effectLst/>
              <a:latin typeface="Calibri"/>
              <a:ea typeface="Calibri"/>
              <a:cs typeface="Times New Roman"/>
            </a:endParaRPr>
          </a:p>
          <a:p>
            <a:pPr marL="0" marR="0" algn="r">
              <a:spcBef>
                <a:spcPts val="0"/>
              </a:spcBef>
              <a:spcAft>
                <a:spcPts val="0"/>
              </a:spcAft>
            </a:pPr>
            <a:r>
              <a:rPr lang="en-US" sz="14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 </a:t>
            </a:r>
            <a:endParaRPr lang="en-US" sz="1000" dirty="0">
              <a:ln w="0" cap="flat" cmpd="sng" algn="ctr">
                <a:noFill/>
                <a:prstDash val="solid"/>
                <a:round/>
              </a:ln>
              <a:effectLst/>
              <a:latin typeface="Calibri"/>
              <a:ea typeface="Calibri"/>
              <a:cs typeface="Times New Roman"/>
            </a:endParaRPr>
          </a:p>
        </p:txBody>
      </p:sp>
      <p:sp>
        <p:nvSpPr>
          <p:cNvPr id="15" name="Rectangle 14"/>
          <p:cNvSpPr/>
          <p:nvPr/>
        </p:nvSpPr>
        <p:spPr>
          <a:xfrm>
            <a:off x="-1180" y="4639330"/>
            <a:ext cx="5792380" cy="461665"/>
          </a:xfrm>
          <a:prstGeom prst="rect">
            <a:avLst/>
          </a:prstGeom>
        </p:spPr>
        <p:txBody>
          <a:bodyPr wrap="square">
            <a:spAutoFit/>
          </a:bodyPr>
          <a:lstStyle/>
          <a:p>
            <a:pPr algn="ctr"/>
            <a:r>
              <a:rPr lang="en-US" b="1" dirty="0" smtClean="0">
                <a:ln w="0" cap="flat" cmpd="sng" algn="ctr">
                  <a:solidFill>
                    <a:srgbClr val="FEFEFE"/>
                  </a:solidFill>
                  <a:prstDash val="solid"/>
                  <a:round/>
                </a:ln>
                <a:effectLst>
                  <a:outerShdw blurRad="50000" dist="50800" dir="7500000" algn="tl">
                    <a:srgbClr val="000000">
                      <a:alpha val="35000"/>
                    </a:srgbClr>
                  </a:outerShdw>
                </a:effectLst>
                <a:ea typeface="Calibri"/>
                <a:cs typeface="Times New Roman"/>
              </a:rPr>
              <a:t>TUESDAY NOVEMBER 11</a:t>
            </a:r>
            <a:r>
              <a:rPr lang="en-US" b="1" baseline="30000" dirty="0" smtClean="0">
                <a:ln w="0" cap="flat" cmpd="sng" algn="ctr">
                  <a:solidFill>
                    <a:srgbClr val="FEFEFE"/>
                  </a:solidFill>
                  <a:prstDash val="solid"/>
                  <a:round/>
                </a:ln>
                <a:effectLst>
                  <a:outerShdw blurRad="50000" dist="50800" dir="7500000" algn="tl">
                    <a:srgbClr val="000000">
                      <a:alpha val="35000"/>
                    </a:srgbClr>
                  </a:outerShdw>
                </a:effectLst>
                <a:ea typeface="Calibri"/>
                <a:cs typeface="Times New Roman"/>
              </a:rPr>
              <a:t>TH </a:t>
            </a:r>
            <a:r>
              <a:rPr lang="en-US" b="1" dirty="0" smtClean="0">
                <a:ln w="0" cap="flat" cmpd="sng" algn="ctr">
                  <a:solidFill>
                    <a:srgbClr val="FEFEFE"/>
                  </a:solidFill>
                  <a:prstDash val="solid"/>
                  <a:round/>
                </a:ln>
                <a:effectLst>
                  <a:outerShdw blurRad="50000" dist="50800" dir="7500000" algn="tl">
                    <a:srgbClr val="000000">
                      <a:alpha val="35000"/>
                    </a:srgbClr>
                  </a:outerShdw>
                </a:effectLst>
                <a:ea typeface="Calibri"/>
                <a:cs typeface="Times New Roman"/>
              </a:rPr>
              <a:t>10:30-1pm</a:t>
            </a:r>
            <a:endParaRPr lang="en-US" dirty="0">
              <a:ea typeface="Calibri"/>
              <a:cs typeface="Times New Roman"/>
            </a:endParaRPr>
          </a:p>
        </p:txBody>
      </p:sp>
      <p:pic>
        <p:nvPicPr>
          <p:cNvPr id="30" name="Picture 29"/>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715000" y="4539319"/>
            <a:ext cx="1973036" cy="612321"/>
          </a:xfrm>
          <a:prstGeom prst="rect">
            <a:avLst/>
          </a:prstGeom>
          <a:noFill/>
          <a:ln>
            <a:noFill/>
          </a:ln>
        </p:spPr>
      </p:pic>
      <p:pic>
        <p:nvPicPr>
          <p:cNvPr id="31" name="Picture 30"/>
          <p:cNvPicPr/>
          <p:nvPr/>
        </p:nvPicPr>
        <p:blipFill>
          <a:blip r:embed="rId9" cstate="screen">
            <a:extLst>
              <a:ext uri="{28A0092B-C50C-407E-A947-70E740481C1C}">
                <a14:useLocalDpi xmlns:a14="http://schemas.microsoft.com/office/drawing/2010/main"/>
              </a:ext>
            </a:extLst>
          </a:blip>
          <a:stretch>
            <a:fillRect/>
          </a:stretch>
        </p:blipFill>
        <p:spPr>
          <a:xfrm>
            <a:off x="7685315" y="4603878"/>
            <a:ext cx="561840" cy="523220"/>
          </a:xfrm>
          <a:prstGeom prst="rect">
            <a:avLst/>
          </a:prstGeom>
          <a:ln>
            <a:noFill/>
          </a:ln>
          <a:effectLst/>
        </p:spPr>
      </p:pic>
      <p:pic>
        <p:nvPicPr>
          <p:cNvPr id="32" name="Picture 31"/>
          <p:cNvPicPr/>
          <p:nvPr/>
        </p:nvPicPr>
        <p:blipFill>
          <a:blip r:embed="rId10" cstate="screen">
            <a:extLst>
              <a:ext uri="{28A0092B-C50C-407E-A947-70E740481C1C}">
                <a14:useLocalDpi xmlns:a14="http://schemas.microsoft.com/office/drawing/2010/main"/>
              </a:ext>
            </a:extLst>
          </a:blip>
          <a:stretch>
            <a:fillRect/>
          </a:stretch>
        </p:blipFill>
        <p:spPr>
          <a:xfrm>
            <a:off x="8382000" y="4542040"/>
            <a:ext cx="609600" cy="547741"/>
          </a:xfrm>
          <a:prstGeom prst="rect">
            <a:avLst/>
          </a:prstGeom>
          <a:ln>
            <a:noFill/>
          </a:ln>
          <a:effectLst/>
        </p:spPr>
      </p:pic>
      <p:pic>
        <p:nvPicPr>
          <p:cNvPr id="33" name="Picture 32" descr="C:\Users\deckstei\Downloads\racer1_sm.jpg"/>
          <p:cNvPicPr/>
          <p:nvPr/>
        </p:nvPicPr>
        <p:blipFill rotWithShape="1">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517196" y="2009639"/>
            <a:ext cx="1640205" cy="911406"/>
          </a:xfrm>
          <a:prstGeom prst="rect">
            <a:avLst/>
          </a:prstGeom>
          <a:noFill/>
          <a:ln>
            <a:noFill/>
          </a:ln>
          <a:extLst>
            <a:ext uri="{53640926-AAD7-44d8-BBD7-CCE9431645EC}">
              <a14:shadowObscured xmlns:a14="http://schemas.microsoft.com/office/drawing/2010/main"/>
            </a:ext>
          </a:extLst>
        </p:spPr>
      </p:pic>
      <p:pic>
        <p:nvPicPr>
          <p:cNvPr id="34" name="Picture 33" descr="C:\Users\deckstei\Downloads\robots4.jpg"/>
          <p:cNvPicPr/>
          <p:nvPr/>
        </p:nvPicPr>
        <p:blipFill>
          <a:blip r:embed="rId12" cstate="screen">
            <a:extLst>
              <a:ext uri="{BEBA8EAE-BF5A-486C-A8C5-ECC9F3942E4B}">
                <a14:imgProps xmlns:a14="http://schemas.microsoft.com/office/drawing/2010/main">
                  <a14:imgLayer r:embed="rId13">
                    <a14:imgEffect>
                      <a14:backgroundRemoval t="1235" b="100000" l="0" r="100000">
                        <a14:backgroundMark x1="13445" y1="43210" x2="13445" y2="43210"/>
                        <a14:backgroundMark x1="4202" y1="68519" x2="4202" y2="68519"/>
                        <a14:backgroundMark x1="4202" y1="79424" x2="4202" y2="79424"/>
                        <a14:backgroundMark x1="89636" y1="68107" x2="89636" y2="68107"/>
                        <a14:backgroundMark x1="87115" y1="92798" x2="87115" y2="92798"/>
                      </a14:backgroundRemoval>
                    </a14:imgEffect>
                  </a14:imgLayer>
                </a14:imgProps>
              </a:ext>
              <a:ext uri="{28A0092B-C50C-407E-A947-70E740481C1C}">
                <a14:useLocalDpi xmlns:a14="http://schemas.microsoft.com/office/drawing/2010/main"/>
              </a:ext>
            </a:extLst>
          </a:blip>
          <a:srcRect/>
          <a:stretch>
            <a:fillRect/>
          </a:stretch>
        </p:blipFill>
        <p:spPr bwMode="auto">
          <a:xfrm flipH="1">
            <a:off x="5070320" y="2465342"/>
            <a:ext cx="1003138" cy="1324791"/>
          </a:xfrm>
          <a:prstGeom prst="rect">
            <a:avLst/>
          </a:prstGeom>
          <a:noFill/>
          <a:ln>
            <a:noFill/>
          </a:ln>
        </p:spPr>
      </p:pic>
      <p:pic>
        <p:nvPicPr>
          <p:cNvPr id="35" name="Picture 34" descr="http://media-cache-ak0.pinimg.com/236x/6e/05/b2/6e05b2195f075a5823ef7ec0f671cd1e.jpg"/>
          <p:cNvPicPr/>
          <p:nvPr/>
        </p:nvPicPr>
        <p:blipFill>
          <a:blip r:embed="rId14" cstate="screen">
            <a:extLst>
              <a:ext uri="{BEBA8EAE-BF5A-486C-A8C5-ECC9F3942E4B}">
                <a14:imgProps xmlns:a14="http://schemas.microsoft.com/office/drawing/2010/main">
                  <a14:imgLayer r:embed="rId15">
                    <a14:imgEffect>
                      <a14:backgroundRemoval t="1832" b="100000" l="9746" r="99153">
                        <a14:foregroundMark x1="50847" y1="70330" x2="50847" y2="70330"/>
                        <a14:foregroundMark x1="27119" y1="63370" x2="27119" y2="63370"/>
                        <a14:foregroundMark x1="19068" y1="69597" x2="19068" y2="69597"/>
                        <a14:foregroundMark x1="22034" y1="75824" x2="22034" y2="75824"/>
                      </a14:backgroundRemoval>
                    </a14:imgEffect>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6168544" y="2607697"/>
            <a:ext cx="824167" cy="840080"/>
          </a:xfrm>
          <a:prstGeom prst="rect">
            <a:avLst/>
          </a:prstGeom>
          <a:noFill/>
          <a:ln>
            <a:noFill/>
          </a:ln>
        </p:spPr>
      </p:pic>
      <p:pic>
        <p:nvPicPr>
          <p:cNvPr id="36" name="Picture 35" descr="C:\Users\deckstei\Downloads\cardboard-bike.jpg"/>
          <p:cNvPicPr/>
          <p:nvPr/>
        </p:nvPicPr>
        <p:blipFill>
          <a:blip r:embed="rId16" cstate="screen">
            <a:extLst>
              <a:ext uri="{BEBA8EAE-BF5A-486C-A8C5-ECC9F3942E4B}">
                <a14:imgProps xmlns:a14="http://schemas.microsoft.com/office/drawing/2010/main">
                  <a14:imgLayer r:embed="rId17">
                    <a14:imgEffect>
                      <a14:backgroundRemoval t="0" b="89462" l="0" r="99552">
                        <a14:foregroundMark x1="73731" y1="13901" x2="73731" y2="13901"/>
                        <a14:foregroundMark x1="74925" y1="9417" x2="74925" y2="9417"/>
                        <a14:foregroundMark x1="69851" y1="9641" x2="69851" y2="9641"/>
                      </a14:backgroundRemoval>
                    </a14:imgEffect>
                  </a14:imgLayer>
                </a14:imgProps>
              </a:ext>
              <a:ext uri="{28A0092B-C50C-407E-A947-70E740481C1C}">
                <a14:useLocalDpi xmlns:a14="http://schemas.microsoft.com/office/drawing/2010/main"/>
              </a:ext>
            </a:extLst>
          </a:blip>
          <a:srcRect/>
          <a:stretch>
            <a:fillRect/>
          </a:stretch>
        </p:blipFill>
        <p:spPr bwMode="auto">
          <a:xfrm>
            <a:off x="3132117" y="3345341"/>
            <a:ext cx="2356830" cy="1507220"/>
          </a:xfrm>
          <a:prstGeom prst="rect">
            <a:avLst/>
          </a:prstGeom>
          <a:noFill/>
          <a:ln>
            <a:noFill/>
          </a:ln>
        </p:spPr>
      </p:pic>
      <p:sp>
        <p:nvSpPr>
          <p:cNvPr id="37" name="Text Box 2"/>
          <p:cNvSpPr txBox="1">
            <a:spLocks noChangeArrowheads="1"/>
          </p:cNvSpPr>
          <p:nvPr/>
        </p:nvSpPr>
        <p:spPr bwMode="auto">
          <a:xfrm>
            <a:off x="31558" y="3286125"/>
            <a:ext cx="3186792" cy="1647825"/>
          </a:xfrm>
          <a:prstGeom prst="rect">
            <a:avLst/>
          </a:prstGeom>
          <a:noFill/>
          <a:ln w="9525">
            <a:noFill/>
            <a:miter lim="800000"/>
            <a:headEnd/>
            <a:tailEnd/>
          </a:ln>
        </p:spPr>
        <p:txBody>
          <a:bodyPr rot="0" vert="horz" wrap="square" lIns="91440" tIns="45720" rIns="91440" bIns="45720" anchor="t" anchorCtr="0">
            <a:noAutofit/>
          </a:bodyPr>
          <a:lstStyle/>
          <a:p>
            <a:pPr marL="0" marR="0" algn="just">
              <a:spcBef>
                <a:spcPts val="0"/>
              </a:spcBef>
              <a:spcAft>
                <a:spcPts val="0"/>
              </a:spcAft>
            </a:pPr>
            <a:r>
              <a:rPr lang="en-US" sz="1200" b="1" dirty="0">
                <a:ln w="0" cap="flat" cmpd="sng" algn="ctr">
                  <a:noFill/>
                  <a:prstDash val="solid"/>
                  <a:round/>
                </a:ln>
                <a:effectLst>
                  <a:outerShdw blurRad="50000" dist="50800" dir="7500000" algn="tl">
                    <a:srgbClr val="000000">
                      <a:alpha val="35000"/>
                    </a:srgbClr>
                  </a:outerShdw>
                </a:effectLst>
                <a:latin typeface="Calibri"/>
                <a:ea typeface="Calibri"/>
                <a:cs typeface="Times New Roman"/>
              </a:rPr>
              <a:t>Please contact Dana Eckstein, danae@pppl.gov (ext. 2588) or Nicole Allen, nallen@pppl.gov (ext. 2503) by Nov. 7 to register for the contest. They can also help you with ideas and can help you get materials. CDs and other stock items that are recycled at PPPL are available in the bins outside the stock room.</a:t>
            </a:r>
            <a:endParaRPr lang="en-US" sz="1100" dirty="0">
              <a:ln w="0" cap="flat" cmpd="sng" algn="ctr">
                <a:noFill/>
                <a:prstDash val="solid"/>
                <a:round/>
              </a:ln>
              <a:effectLst/>
              <a:latin typeface="Calibri"/>
              <a:ea typeface="Calibri"/>
              <a:cs typeface="Times New Roman"/>
            </a:endParaRPr>
          </a:p>
        </p:txBody>
      </p:sp>
      <p:pic>
        <p:nvPicPr>
          <p:cNvPr id="17" name="Picture 2" descr="C:\Users\mking\AppData\Local\Microsoft\Windows\Temporary Internet Files\Content.IE5\7XKJBXJH\Models with dresses.jpg"/>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a:stretch/>
        </p:blipFill>
        <p:spPr bwMode="auto">
          <a:xfrm>
            <a:off x="5183095" y="1370103"/>
            <a:ext cx="2463391" cy="1145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5146903"/>
      </p:ext>
    </p:extLst>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5151012"/>
          </a:xfrm>
          <a:prstGeom prst="rect">
            <a:avLst/>
          </a:prstGeom>
        </p:spPr>
      </p:pic>
      <p:sp>
        <p:nvSpPr>
          <p:cNvPr id="6" name="TextBox 5"/>
          <p:cNvSpPr txBox="1"/>
          <p:nvPr/>
        </p:nvSpPr>
        <p:spPr>
          <a:xfrm>
            <a:off x="0" y="0"/>
            <a:ext cx="9144000" cy="615553"/>
          </a:xfrm>
          <a:prstGeom prst="rect">
            <a:avLst/>
          </a:prstGeom>
          <a:solidFill>
            <a:srgbClr val="FF6600"/>
          </a:solidFill>
          <a:scene3d>
            <a:camera prst="orthographicFront"/>
            <a:lightRig rig="threePt" dir="t"/>
          </a:scene3d>
          <a:sp3d>
            <a:bevelT/>
          </a:sp3d>
        </p:spPr>
        <p:txBody>
          <a:bodyPr wrap="square" tIns="91440" bIns="91440" rtlCol="0">
            <a:spAutoFit/>
          </a:bodyPr>
          <a:lstStyle/>
          <a:p>
            <a:pPr algn="ctr"/>
            <a:r>
              <a:rPr lang="en-US" sz="2800" dirty="0" smtClean="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rPr>
              <a:t>SAVE THE DATE:</a:t>
            </a:r>
            <a:endParaRPr lang="en-US" sz="2800" dirty="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p:txBody>
      </p:sp>
      <p:pic>
        <p:nvPicPr>
          <p:cNvPr id="3" name="Picture 2"/>
          <p:cNvPicPr>
            <a:picLocks noChangeAspect="1"/>
          </p:cNvPicPr>
          <p:nvPr/>
        </p:nvPicPr>
        <p:blipFill>
          <a:blip r:embed="rId3"/>
          <a:stretch>
            <a:fillRect/>
          </a:stretch>
        </p:blipFill>
        <p:spPr>
          <a:xfrm>
            <a:off x="183546" y="1047750"/>
            <a:ext cx="8856572" cy="4035906"/>
          </a:xfrm>
          <a:prstGeom prst="rect">
            <a:avLst/>
          </a:prstGeom>
        </p:spPr>
      </p:pic>
    </p:spTree>
    <p:extLst>
      <p:ext uri="{BB962C8B-B14F-4D97-AF65-F5344CB8AC3E}">
        <p14:creationId xmlns:p14="http://schemas.microsoft.com/office/powerpoint/2010/main" val="712532040"/>
      </p:ext>
    </p:extLst>
  </p:cSld>
  <p:clrMapOvr>
    <a:masterClrMapping/>
  </p:clrMapOvr>
  <mc:AlternateContent xmlns:mc="http://schemas.openxmlformats.org/markup-compatibility/2006" xmlns:p14="http://schemas.microsoft.com/office/powerpoint/2010/main">
    <mc:Choice Requires="p14">
      <p:transition spd="slow" p14:dur="3000" advClick="0" advTm="11200">
        <p:push dir="u"/>
      </p:transition>
    </mc:Choice>
    <mc:Fallback xmlns="">
      <p:transition xmlns:p14="http://schemas.microsoft.com/office/powerpoint/2010/main" spd="slow" advClick="0" advTm="11200">
        <p:push dir="u"/>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FF0000"/>
            </a:gs>
          </a:gsLst>
          <a:lin ang="16200000" scaled="0"/>
          <a:tileRect/>
        </a:gra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9144000" cy="5419004"/>
          </a:xfrm>
          <a:prstGeom prst="rect">
            <a:avLst/>
          </a:prstGeom>
        </p:spPr>
      </p:pic>
      <p:sp>
        <p:nvSpPr>
          <p:cNvPr id="5" name="TextBox 4"/>
          <p:cNvSpPr txBox="1"/>
          <p:nvPr/>
        </p:nvSpPr>
        <p:spPr>
          <a:xfrm>
            <a:off x="1039089" y="1476034"/>
            <a:ext cx="6942668" cy="2944396"/>
          </a:xfrm>
          <a:prstGeom prst="rect">
            <a:avLst/>
          </a:prstGeom>
          <a:noFill/>
        </p:spPr>
        <p:txBody>
          <a:bodyPr wrap="square" rtlCol="0">
            <a:spAutoFit/>
          </a:bodyPr>
          <a:lstStyle/>
          <a:p>
            <a:r>
              <a:rPr lang="en-US" b="1" dirty="0" smtClean="0"/>
              <a:t>Date:  </a:t>
            </a:r>
            <a:r>
              <a:rPr lang="en-US" sz="2000" b="1" dirty="0" smtClean="0"/>
              <a:t/>
            </a:r>
            <a:br>
              <a:rPr lang="en-US" sz="2000" b="1" dirty="0" smtClean="0"/>
            </a:br>
            <a:r>
              <a:rPr lang="en-US" sz="2000" b="1" dirty="0" smtClean="0"/>
              <a:t>January </a:t>
            </a:r>
            <a:r>
              <a:rPr lang="en-US" sz="2000" b="1" dirty="0"/>
              <a:t>14, 2015  (9:00 am – 4:00 pm)</a:t>
            </a:r>
          </a:p>
          <a:p>
            <a:pPr>
              <a:lnSpc>
                <a:spcPts val="1480"/>
              </a:lnSpc>
            </a:pPr>
            <a:endParaRPr lang="en-US" sz="2000" b="1" dirty="0" smtClean="0"/>
          </a:p>
          <a:p>
            <a:r>
              <a:rPr lang="en-US" b="1" dirty="0" smtClean="0"/>
              <a:t>Centralized location: </a:t>
            </a:r>
            <a:br>
              <a:rPr lang="en-US" b="1" dirty="0" smtClean="0"/>
            </a:br>
            <a:r>
              <a:rPr lang="en-US" sz="2000" b="1" dirty="0" smtClean="0"/>
              <a:t>Warehouse</a:t>
            </a:r>
            <a:r>
              <a:rPr lang="en-US" sz="2000" b="1" dirty="0"/>
              <a:t>, Receiving Area #3, </a:t>
            </a:r>
            <a:r>
              <a:rPr lang="en-US" sz="2000" b="1" dirty="0" smtClean="0"/>
              <a:t>Princeton</a:t>
            </a:r>
            <a:r>
              <a:rPr lang="en-US" sz="2000" b="1" dirty="0"/>
              <a:t>, NJ </a:t>
            </a:r>
            <a:r>
              <a:rPr lang="en-US" sz="2000" b="1" dirty="0" smtClean="0"/>
              <a:t>08543</a:t>
            </a:r>
          </a:p>
          <a:p>
            <a:pPr>
              <a:lnSpc>
                <a:spcPts val="1560"/>
              </a:lnSpc>
            </a:pPr>
            <a:endParaRPr lang="en-US" b="1" dirty="0"/>
          </a:p>
          <a:p>
            <a:r>
              <a:rPr lang="en-US" b="1" dirty="0" smtClean="0"/>
              <a:t>Restrictions</a:t>
            </a:r>
            <a:r>
              <a:rPr lang="en-US" b="1" dirty="0"/>
              <a:t>:  </a:t>
            </a:r>
            <a:r>
              <a:rPr lang="en-US" sz="2000" b="1" dirty="0" smtClean="0"/>
              <a:t/>
            </a:r>
            <a:br>
              <a:rPr lang="en-US" sz="2000" b="1" dirty="0" smtClean="0"/>
            </a:br>
            <a:r>
              <a:rPr lang="en-US" sz="2000" b="1" dirty="0" smtClean="0"/>
              <a:t>Only </a:t>
            </a:r>
            <a:r>
              <a:rPr lang="en-US" sz="2000" b="1" dirty="0"/>
              <a:t>PPPL departmental </a:t>
            </a:r>
            <a:r>
              <a:rPr lang="en-US" sz="2000" b="1" dirty="0" smtClean="0"/>
              <a:t>business-related </a:t>
            </a:r>
            <a:r>
              <a:rPr lang="en-US" sz="2000" b="1" dirty="0"/>
              <a:t>records and documents will be shredded</a:t>
            </a:r>
            <a:r>
              <a:rPr lang="en-US" b="1" dirty="0"/>
              <a:t>!</a:t>
            </a:r>
          </a:p>
        </p:txBody>
      </p:sp>
      <p:pic>
        <p:nvPicPr>
          <p:cNvPr id="4" name="Picture 3"/>
          <p:cNvPicPr>
            <a:picLocks noChangeAspect="1"/>
          </p:cNvPicPr>
          <p:nvPr/>
        </p:nvPicPr>
        <p:blipFill>
          <a:blip r:embed="rId3"/>
          <a:stretch>
            <a:fillRect/>
          </a:stretch>
        </p:blipFill>
        <p:spPr>
          <a:xfrm>
            <a:off x="600363" y="442963"/>
            <a:ext cx="7881697" cy="884768"/>
          </a:xfrm>
          <a:prstGeom prst="rect">
            <a:avLst/>
          </a:prstGeom>
        </p:spPr>
      </p:pic>
      <p:sp>
        <p:nvSpPr>
          <p:cNvPr id="8" name="Rectangle 7"/>
          <p:cNvSpPr/>
          <p:nvPr/>
        </p:nvSpPr>
        <p:spPr>
          <a:xfrm>
            <a:off x="792788" y="703197"/>
            <a:ext cx="7458364" cy="492443"/>
          </a:xfrm>
          <a:prstGeom prst="rect">
            <a:avLst/>
          </a:prstGeom>
        </p:spPr>
        <p:txBody>
          <a:bodyPr wrap="square">
            <a:spAutoFit/>
          </a:bodyPr>
          <a:lstStyle/>
          <a:p>
            <a:pPr algn="ctr"/>
            <a:r>
              <a:rPr lang="en-US" sz="2600" dirty="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rPr>
              <a:t>RECORDS/PAPER SHREDDING EVENT:</a:t>
            </a:r>
          </a:p>
        </p:txBody>
      </p:sp>
    </p:spTree>
    <p:extLst>
      <p:ext uri="{BB962C8B-B14F-4D97-AF65-F5344CB8AC3E}">
        <p14:creationId xmlns:p14="http://schemas.microsoft.com/office/powerpoint/2010/main" val="1983960596"/>
      </p:ext>
    </p:extLst>
  </p:cSld>
  <p:clrMapOvr>
    <a:masterClrMapping/>
  </p:clrMapOvr>
  <mc:AlternateContent xmlns:mc="http://schemas.openxmlformats.org/markup-compatibility/2006" xmlns:p14="http://schemas.microsoft.com/office/powerpoint/2010/main">
    <mc:Choice Requires="p14">
      <p:transition spd="slow" p14:dur="1100" advClick="0" advTm="18355">
        <p14:switch dir="r"/>
      </p:transition>
    </mc:Choice>
    <mc:Fallback xmlns="">
      <p:transition xmlns:p14="http://schemas.microsoft.com/office/powerpoint/2010/main" spd="slow" advClick="0" advTm="18355">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2000" fill="hold"/>
                                        <p:tgtEl>
                                          <p:spTgt spid="4"/>
                                        </p:tgtEl>
                                        <p:attrNameLst>
                                          <p:attrName>ppt_x</p:attrName>
                                        </p:attrNameLst>
                                      </p:cBhvr>
                                      <p:tavLst>
                                        <p:tav tm="0">
                                          <p:val>
                                            <p:strVal val="0-#ppt_w/2"/>
                                          </p:val>
                                        </p:tav>
                                        <p:tav tm="100000">
                                          <p:val>
                                            <p:strVal val="#ppt_x"/>
                                          </p:val>
                                        </p:tav>
                                      </p:tavLst>
                                    </p:anim>
                                    <p:anim calcmode="lin" valueType="num">
                                      <p:cBhvr additive="base">
                                        <p:cTn id="12" dur="20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2000" fill="hold"/>
                                        <p:tgtEl>
                                          <p:spTgt spid="8"/>
                                        </p:tgtEl>
                                        <p:attrNameLst>
                                          <p:attrName>ppt_x</p:attrName>
                                        </p:attrNameLst>
                                      </p:cBhvr>
                                      <p:tavLst>
                                        <p:tav tm="0">
                                          <p:val>
                                            <p:strVal val="0-#ppt_w/2"/>
                                          </p:val>
                                        </p:tav>
                                        <p:tav tm="100000">
                                          <p:val>
                                            <p:strVal val="#ppt_x"/>
                                          </p:val>
                                        </p:tav>
                                      </p:tavLst>
                                    </p:anim>
                                    <p:anim calcmode="lin" valueType="num">
                                      <p:cBhvr additive="base">
                                        <p:cTn id="17" dur="200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4500"/>
                            </p:stCondLst>
                            <p:childTnLst>
                              <p:par>
                                <p:cTn id="19" presetID="2" presetClass="entr" presetSubtype="8"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2000" fill="hold"/>
                                        <p:tgtEl>
                                          <p:spTgt spid="5"/>
                                        </p:tgtEl>
                                        <p:attrNameLst>
                                          <p:attrName>ppt_x</p:attrName>
                                        </p:attrNameLst>
                                      </p:cBhvr>
                                      <p:tavLst>
                                        <p:tav tm="0">
                                          <p:val>
                                            <p:strVal val="0-#ppt_w/2"/>
                                          </p:val>
                                        </p:tav>
                                        <p:tav tm="100000">
                                          <p:val>
                                            <p:strVal val="#ppt_x"/>
                                          </p:val>
                                        </p:tav>
                                      </p:tavLst>
                                    </p:anim>
                                    <p:anim calcmode="lin" valueType="num">
                                      <p:cBhvr additive="base">
                                        <p:cTn id="22"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4156364"/>
            <a:ext cx="9157938" cy="414289"/>
          </a:xfrm>
          <a:prstGeom prst="rect">
            <a:avLst/>
          </a:prstGeom>
        </p:spPr>
      </p:pic>
      <p:pic>
        <p:nvPicPr>
          <p:cNvPr id="12" name="Picture 11"/>
          <p:cNvPicPr>
            <a:picLocks noChangeAspect="1"/>
          </p:cNvPicPr>
          <p:nvPr/>
        </p:nvPicPr>
        <p:blipFill>
          <a:blip r:embed="rId3"/>
          <a:stretch>
            <a:fillRect/>
          </a:stretch>
        </p:blipFill>
        <p:spPr>
          <a:xfrm>
            <a:off x="-86335" y="4620689"/>
            <a:ext cx="9303970" cy="1206500"/>
          </a:xfrm>
          <a:prstGeom prst="rect">
            <a:avLst/>
          </a:prstGeom>
        </p:spPr>
      </p:pic>
      <p:sp>
        <p:nvSpPr>
          <p:cNvPr id="7" name="TextBox 6"/>
          <p:cNvSpPr txBox="1"/>
          <p:nvPr/>
        </p:nvSpPr>
        <p:spPr>
          <a:xfrm>
            <a:off x="931325" y="4233345"/>
            <a:ext cx="7084662" cy="789960"/>
          </a:xfrm>
          <a:prstGeom prst="rect">
            <a:avLst/>
          </a:prstGeom>
          <a:noFill/>
        </p:spPr>
        <p:txBody>
          <a:bodyPr wrap="square" rtlCol="0">
            <a:spAutoFit/>
          </a:bodyPr>
          <a:lstStyle/>
          <a:p>
            <a:pPr algn="ctr"/>
            <a:r>
              <a:rPr lang="en-US" sz="3200" b="1" baseline="30000" dirty="0">
                <a:solidFill>
                  <a:schemeClr val="bg1"/>
                </a:solidFill>
              </a:rPr>
              <a:t>Wednesday, November </a:t>
            </a:r>
            <a:r>
              <a:rPr lang="en-US" sz="3200" b="1" baseline="30000" dirty="0" smtClean="0">
                <a:solidFill>
                  <a:schemeClr val="bg1"/>
                </a:solidFill>
              </a:rPr>
              <a:t>19</a:t>
            </a:r>
            <a:endParaRPr lang="en-US" sz="3200" baseline="30000" dirty="0">
              <a:solidFill>
                <a:schemeClr val="bg1"/>
              </a:solidFill>
            </a:endParaRPr>
          </a:p>
          <a:p>
            <a:endParaRPr lang="en-US" dirty="0"/>
          </a:p>
        </p:txBody>
      </p:sp>
      <p:pic>
        <p:nvPicPr>
          <p:cNvPr id="2" name="Picture 1"/>
          <p:cNvPicPr>
            <a:picLocks noChangeAspect="1"/>
          </p:cNvPicPr>
          <p:nvPr/>
        </p:nvPicPr>
        <p:blipFill>
          <a:blip r:embed="rId4"/>
          <a:stretch>
            <a:fillRect/>
          </a:stretch>
        </p:blipFill>
        <p:spPr>
          <a:xfrm>
            <a:off x="-86335" y="-1"/>
            <a:ext cx="9303970" cy="2910418"/>
          </a:xfrm>
          <a:prstGeom prst="rect">
            <a:avLst/>
          </a:prstGeom>
        </p:spPr>
      </p:pic>
      <p:pic>
        <p:nvPicPr>
          <p:cNvPr id="5" name="Picture 4" descr="COLLOQUIUM.psd"/>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67216" y="-162407"/>
            <a:ext cx="7433374" cy="1598084"/>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76633" y="1344853"/>
            <a:ext cx="3761173" cy="14486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a:blip r:embed="rId7"/>
          <a:stretch>
            <a:fillRect/>
          </a:stretch>
        </p:blipFill>
        <p:spPr>
          <a:xfrm>
            <a:off x="559319" y="2747241"/>
            <a:ext cx="8247310" cy="2047406"/>
          </a:xfrm>
          <a:prstGeom prst="rect">
            <a:avLst/>
          </a:prstGeom>
        </p:spPr>
      </p:pic>
    </p:spTree>
    <p:extLst>
      <p:ext uri="{BB962C8B-B14F-4D97-AF65-F5344CB8AC3E}">
        <p14:creationId xmlns:p14="http://schemas.microsoft.com/office/powerpoint/2010/main" val="2870666727"/>
      </p:ext>
    </p:extLst>
  </p:cSld>
  <p:clrMapOvr>
    <a:masterClrMapping/>
  </p:clrMapOvr>
  <mc:AlternateContent xmlns:mc="http://schemas.openxmlformats.org/markup-compatibility/2006" xmlns:p14="http://schemas.microsoft.com/office/powerpoint/2010/main">
    <mc:Choice Requires="p14">
      <p:transition spd="med" p14:dur="700" advClick="0" advTm="11200">
        <p:fade/>
      </p:transition>
    </mc:Choice>
    <mc:Fallback xmlns="">
      <p:transition xmlns:p14="http://schemas.microsoft.com/office/powerpoint/2010/main" spd="med" advClick="0" advTm="11200">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rot="10800000">
            <a:off x="1" y="4818968"/>
            <a:ext cx="9601200" cy="324532"/>
          </a:xfrm>
          <a:prstGeom prst="rect">
            <a:avLst/>
          </a:prstGeom>
          <a:solidFill>
            <a:srgbClr val="297048"/>
          </a:solidFill>
          <a:ln>
            <a:noFill/>
          </a:ln>
        </p:spPr>
        <p:style>
          <a:lnRef idx="2">
            <a:schemeClr val="accent1">
              <a:shade val="50000"/>
            </a:schemeClr>
          </a:lnRef>
          <a:fillRef idx="1">
            <a:schemeClr val="accent1"/>
          </a:fillRef>
          <a:effectRef idx="0">
            <a:schemeClr val="accent1"/>
          </a:effectRef>
          <a:fontRef idx="minor">
            <a:schemeClr val="lt1"/>
          </a:fontRef>
        </p:style>
        <p:txBody>
          <a:bodyPr lIns="117484" tIns="58741" rIns="117484" bIns="58741" rtlCol="0" anchor="ctr"/>
          <a:lstStyle/>
          <a:p>
            <a:pPr algn="ctr"/>
            <a:endParaRPr lang="en-US"/>
          </a:p>
        </p:txBody>
      </p:sp>
      <p:sp>
        <p:nvSpPr>
          <p:cNvPr id="7" name="Rectangle 6"/>
          <p:cNvSpPr/>
          <p:nvPr/>
        </p:nvSpPr>
        <p:spPr>
          <a:xfrm rot="10800000">
            <a:off x="1" y="-2"/>
            <a:ext cx="9601200" cy="329712"/>
          </a:xfrm>
          <a:prstGeom prst="rect">
            <a:avLst/>
          </a:prstGeom>
          <a:solidFill>
            <a:srgbClr val="297048"/>
          </a:solidFill>
          <a:ln>
            <a:noFill/>
          </a:ln>
        </p:spPr>
        <p:style>
          <a:lnRef idx="2">
            <a:schemeClr val="accent1">
              <a:shade val="50000"/>
            </a:schemeClr>
          </a:lnRef>
          <a:fillRef idx="1">
            <a:schemeClr val="accent1"/>
          </a:fillRef>
          <a:effectRef idx="0">
            <a:schemeClr val="accent1"/>
          </a:effectRef>
          <a:fontRef idx="minor">
            <a:schemeClr val="lt1"/>
          </a:fontRef>
        </p:style>
        <p:txBody>
          <a:bodyPr lIns="117484" tIns="58741" rIns="117484" bIns="58741" rtlCol="0" anchor="ctr"/>
          <a:lstStyle/>
          <a:p>
            <a:pPr algn="ctr"/>
            <a:endParaRPr lang="en-US"/>
          </a:p>
        </p:txBody>
      </p:sp>
      <p:sp>
        <p:nvSpPr>
          <p:cNvPr id="11" name="Rectangle 10"/>
          <p:cNvSpPr/>
          <p:nvPr/>
        </p:nvSpPr>
        <p:spPr>
          <a:xfrm rot="10800000">
            <a:off x="0" y="299902"/>
            <a:ext cx="9601201" cy="4519066"/>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17484" tIns="58741" rIns="117484" bIns="58741" rtlCol="0" anchor="ctr"/>
          <a:lstStyle/>
          <a:p>
            <a:pPr algn="ctr"/>
            <a:endParaRPr lang="en-US"/>
          </a:p>
        </p:txBody>
      </p:sp>
      <p:sp>
        <p:nvSpPr>
          <p:cNvPr id="12" name="Rectangle 11"/>
          <p:cNvSpPr/>
          <p:nvPr/>
        </p:nvSpPr>
        <p:spPr>
          <a:xfrm>
            <a:off x="1161148" y="114300"/>
            <a:ext cx="6821709" cy="1200150"/>
          </a:xfrm>
          <a:prstGeom prst="rect">
            <a:avLst/>
          </a:prstGeom>
          <a:solidFill>
            <a:schemeClr val="bg1"/>
          </a:solid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lIns="79370" tIns="39685" rIns="79370" bIns="39685" rtlCol="0" anchor="ctr"/>
          <a:lstStyle/>
          <a:p>
            <a:pPr algn="ctr"/>
            <a:endParaRPr lang="en-US"/>
          </a:p>
        </p:txBody>
      </p:sp>
      <p:sp>
        <p:nvSpPr>
          <p:cNvPr id="8" name="Oval 7"/>
          <p:cNvSpPr/>
          <p:nvPr/>
        </p:nvSpPr>
        <p:spPr>
          <a:xfrm>
            <a:off x="-1451428" y="1487118"/>
            <a:ext cx="12046857" cy="3239847"/>
          </a:xfrm>
          <a:prstGeom prst="ellipse">
            <a:avLst/>
          </a:prstGeom>
          <a:solidFill>
            <a:schemeClr val="bg1"/>
          </a:solidFill>
          <a:ln w="57150">
            <a:solidFill>
              <a:srgbClr val="297048"/>
            </a:solidFill>
          </a:ln>
        </p:spPr>
        <p:style>
          <a:lnRef idx="2">
            <a:schemeClr val="accent1">
              <a:shade val="50000"/>
            </a:schemeClr>
          </a:lnRef>
          <a:fillRef idx="1">
            <a:schemeClr val="accent1"/>
          </a:fillRef>
          <a:effectRef idx="0">
            <a:schemeClr val="accent1"/>
          </a:effectRef>
          <a:fontRef idx="minor">
            <a:schemeClr val="lt1"/>
          </a:fontRef>
        </p:style>
        <p:txBody>
          <a:bodyPr lIns="79361" tIns="39681" rIns="79361" bIns="39681" rtlCol="0" anchor="ctr"/>
          <a:lstStyle/>
          <a:p>
            <a:pPr algn="ctr"/>
            <a:endParaRPr lang="en-US"/>
          </a:p>
        </p:txBody>
      </p:sp>
      <p:sp>
        <p:nvSpPr>
          <p:cNvPr id="9" name="Rectangle 8"/>
          <p:cNvSpPr/>
          <p:nvPr/>
        </p:nvSpPr>
        <p:spPr>
          <a:xfrm>
            <a:off x="145143" y="432272"/>
            <a:ext cx="8853714" cy="449469"/>
          </a:xfrm>
          <a:prstGeom prst="rect">
            <a:avLst/>
          </a:prstGeom>
        </p:spPr>
        <p:txBody>
          <a:bodyPr wrap="square" lIns="79361" tIns="39681" rIns="79361" bIns="39681">
            <a:spAutoFit/>
          </a:bodyPr>
          <a:lstStyle/>
          <a:p>
            <a:pPr algn="ctr" eaLnBrk="0" fontAlgn="base" hangingPunct="0">
              <a:spcBef>
                <a:spcPct val="0"/>
              </a:spcBef>
              <a:spcAft>
                <a:spcPct val="0"/>
              </a:spcAft>
            </a:pPr>
            <a:r>
              <a:rPr lang="en-US" u="sng" dirty="0">
                <a:solidFill>
                  <a:srgbClr val="006600"/>
                </a:solidFill>
                <a:latin typeface="Myriad Pro Light" pitchFamily="34" charset="0"/>
                <a:ea typeface="MS Mincho" pitchFamily="49" charset="-128"/>
                <a:cs typeface="Times New Roman" pitchFamily="18" charset="0"/>
              </a:rPr>
              <a:t>What is PPPL’s </a:t>
            </a:r>
            <a:r>
              <a:rPr lang="en-US" b="1" u="sng" dirty="0">
                <a:solidFill>
                  <a:srgbClr val="006600"/>
                </a:solidFill>
                <a:latin typeface="Myriad Pro Light" pitchFamily="34" charset="0"/>
                <a:ea typeface="MS Mincho" pitchFamily="49" charset="-128"/>
                <a:cs typeface="Times New Roman" pitchFamily="18" charset="0"/>
              </a:rPr>
              <a:t>Environmental Stewardship  Policy</a:t>
            </a:r>
            <a:r>
              <a:rPr lang="en-US" u="sng" dirty="0">
                <a:solidFill>
                  <a:srgbClr val="006600"/>
                </a:solidFill>
                <a:latin typeface="Myriad Pro Light" pitchFamily="34" charset="0"/>
                <a:ea typeface="MS Mincho" pitchFamily="49" charset="-128"/>
                <a:cs typeface="Times New Roman" pitchFamily="18" charset="0"/>
              </a:rPr>
              <a:t>?</a:t>
            </a:r>
            <a:endParaRPr lang="en-US" u="sng" dirty="0">
              <a:solidFill>
                <a:srgbClr val="006600"/>
              </a:solidFill>
              <a:latin typeface="Myriad Pro Light" pitchFamily="34" charset="0"/>
              <a:cs typeface="Arial" pitchFamily="34" charset="0"/>
            </a:endParaRPr>
          </a:p>
        </p:txBody>
      </p:sp>
      <p:sp>
        <p:nvSpPr>
          <p:cNvPr id="10" name="Rectangle 9"/>
          <p:cNvSpPr/>
          <p:nvPr/>
        </p:nvSpPr>
        <p:spPr>
          <a:xfrm>
            <a:off x="290286" y="1847014"/>
            <a:ext cx="8563430" cy="2465405"/>
          </a:xfrm>
          <a:prstGeom prst="rect">
            <a:avLst/>
          </a:prstGeom>
        </p:spPr>
        <p:txBody>
          <a:bodyPr wrap="square" lIns="79361" tIns="39681" rIns="79361" bIns="39681">
            <a:spAutoFit/>
          </a:bodyPr>
          <a:lstStyle/>
          <a:p>
            <a:pPr algn="ctr">
              <a:lnSpc>
                <a:spcPts val="3720"/>
              </a:lnSpc>
            </a:pPr>
            <a:r>
              <a:rPr lang="en-US" dirty="0"/>
              <a:t>The policy allows us to conduct scientific research and operate Laboratory facilities in a manner that protects and preserves human health and the environment and fully complies with applicable environmental laws, </a:t>
            </a:r>
            <a:r>
              <a:rPr lang="en-US" dirty="0" smtClean="0"/>
              <a:t/>
            </a:r>
            <a:br>
              <a:rPr lang="en-US" dirty="0" smtClean="0"/>
            </a:br>
            <a:r>
              <a:rPr lang="en-US" dirty="0" smtClean="0"/>
              <a:t>regulations</a:t>
            </a:r>
            <a:r>
              <a:rPr lang="en-US" dirty="0"/>
              <a:t>, </a:t>
            </a:r>
            <a:r>
              <a:rPr lang="en-US" dirty="0" smtClean="0"/>
              <a:t>and </a:t>
            </a:r>
            <a:r>
              <a:rPr lang="en-US" dirty="0"/>
              <a:t>other requirements</a:t>
            </a:r>
            <a:r>
              <a:rPr lang="en-US" sz="3100" dirty="0"/>
              <a:t>.</a:t>
            </a:r>
          </a:p>
        </p:txBody>
      </p:sp>
    </p:spTree>
    <p:extLst>
      <p:ext uri="{BB962C8B-B14F-4D97-AF65-F5344CB8AC3E}">
        <p14:creationId xmlns:p14="http://schemas.microsoft.com/office/powerpoint/2010/main" val="719207702"/>
      </p:ext>
    </p:extLst>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10800000">
            <a:off x="1" y="4818968"/>
            <a:ext cx="9601200" cy="324532"/>
          </a:xfrm>
          <a:prstGeom prst="rect">
            <a:avLst/>
          </a:prstGeom>
          <a:solidFill>
            <a:srgbClr val="297048"/>
          </a:solidFill>
          <a:ln>
            <a:noFill/>
          </a:ln>
        </p:spPr>
        <p:style>
          <a:lnRef idx="2">
            <a:schemeClr val="accent1">
              <a:shade val="50000"/>
            </a:schemeClr>
          </a:lnRef>
          <a:fillRef idx="1">
            <a:schemeClr val="accent1"/>
          </a:fillRef>
          <a:effectRef idx="0">
            <a:schemeClr val="accent1"/>
          </a:effectRef>
          <a:fontRef idx="minor">
            <a:schemeClr val="lt1"/>
          </a:fontRef>
        </p:style>
        <p:txBody>
          <a:bodyPr lIns="117484" tIns="58741" rIns="117484" bIns="58741" rtlCol="0" anchor="ctr"/>
          <a:lstStyle/>
          <a:p>
            <a:pPr algn="ctr"/>
            <a:endParaRPr lang="en-US"/>
          </a:p>
        </p:txBody>
      </p:sp>
      <p:sp>
        <p:nvSpPr>
          <p:cNvPr id="29" name="Rectangle 28"/>
          <p:cNvSpPr/>
          <p:nvPr/>
        </p:nvSpPr>
        <p:spPr>
          <a:xfrm rot="10800000">
            <a:off x="1" y="-2"/>
            <a:ext cx="9601200" cy="329712"/>
          </a:xfrm>
          <a:prstGeom prst="rect">
            <a:avLst/>
          </a:prstGeom>
          <a:solidFill>
            <a:srgbClr val="297048"/>
          </a:solidFill>
          <a:ln>
            <a:noFill/>
          </a:ln>
        </p:spPr>
        <p:style>
          <a:lnRef idx="2">
            <a:schemeClr val="accent1">
              <a:shade val="50000"/>
            </a:schemeClr>
          </a:lnRef>
          <a:fillRef idx="1">
            <a:schemeClr val="accent1"/>
          </a:fillRef>
          <a:effectRef idx="0">
            <a:schemeClr val="accent1"/>
          </a:effectRef>
          <a:fontRef idx="minor">
            <a:schemeClr val="lt1"/>
          </a:fontRef>
        </p:style>
        <p:txBody>
          <a:bodyPr lIns="117484" tIns="58741" rIns="117484" bIns="58741" rtlCol="0" anchor="ctr"/>
          <a:lstStyle/>
          <a:p>
            <a:pPr algn="ctr"/>
            <a:endParaRPr lang="en-US"/>
          </a:p>
        </p:txBody>
      </p:sp>
      <p:sp>
        <p:nvSpPr>
          <p:cNvPr id="30" name="Rectangle 29"/>
          <p:cNvSpPr/>
          <p:nvPr/>
        </p:nvSpPr>
        <p:spPr>
          <a:xfrm rot="10800000">
            <a:off x="0" y="299902"/>
            <a:ext cx="9601201" cy="4519066"/>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17484" tIns="58741" rIns="117484" bIns="58741" rtlCol="0" anchor="ctr"/>
          <a:lstStyle/>
          <a:p>
            <a:pPr algn="ctr"/>
            <a:endParaRPr lang="en-US"/>
          </a:p>
        </p:txBody>
      </p:sp>
      <p:grpSp>
        <p:nvGrpSpPr>
          <p:cNvPr id="124" name="Group 123"/>
          <p:cNvGrpSpPr/>
          <p:nvPr/>
        </p:nvGrpSpPr>
        <p:grpSpPr>
          <a:xfrm>
            <a:off x="3011416" y="775873"/>
            <a:ext cx="3278744" cy="1510127"/>
            <a:chOff x="3161986" y="956678"/>
            <a:chExt cx="3442681" cy="2013502"/>
          </a:xfrm>
        </p:grpSpPr>
        <p:sp>
          <p:nvSpPr>
            <p:cNvPr id="116" name="Oval 115"/>
            <p:cNvSpPr/>
            <p:nvPr/>
          </p:nvSpPr>
          <p:spPr>
            <a:xfrm>
              <a:off x="3161986" y="956678"/>
              <a:ext cx="3442681" cy="2013502"/>
            </a:xfrm>
            <a:prstGeom prst="ellipse">
              <a:avLst/>
            </a:prstGeom>
            <a:solidFill>
              <a:schemeClr val="bg1"/>
            </a:solidFill>
            <a:ln w="19050">
              <a:solidFill>
                <a:srgbClr val="2970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01" name="Rectangle 100"/>
            <p:cNvSpPr/>
            <p:nvPr/>
          </p:nvSpPr>
          <p:spPr>
            <a:xfrm>
              <a:off x="3161986" y="1598580"/>
              <a:ext cx="3442681" cy="868785"/>
            </a:xfrm>
            <a:prstGeom prst="rect">
              <a:avLst/>
            </a:prstGeom>
            <a:ln w="19050">
              <a:noFill/>
            </a:ln>
          </p:spPr>
          <p:txBody>
            <a:bodyPr wrap="square">
              <a:spAutoFit/>
            </a:bodyPr>
            <a:lstStyle/>
            <a:p>
              <a:pPr indent="13289" algn="ctr" eaLnBrk="0" hangingPunct="0">
                <a:spcAft>
                  <a:spcPts val="521"/>
                </a:spcAft>
              </a:pPr>
              <a:r>
                <a:rPr lang="en-US" sz="1600" b="1" u="sng" dirty="0">
                  <a:latin typeface="Myriad Pro Light" pitchFamily="34" charset="0"/>
                  <a:ea typeface="MS Mincho" pitchFamily="49" charset="-128"/>
                  <a:cs typeface="Times New Roman" pitchFamily="18" charset="0"/>
                </a:rPr>
                <a:t>Environmental</a:t>
              </a:r>
            </a:p>
            <a:p>
              <a:pPr indent="13289" algn="ctr" eaLnBrk="0" hangingPunct="0">
                <a:spcAft>
                  <a:spcPts val="1675"/>
                </a:spcAft>
              </a:pPr>
              <a:r>
                <a:rPr lang="en-US" sz="1600" b="1" u="sng" dirty="0">
                  <a:latin typeface="Myriad Pro Light" pitchFamily="34" charset="0"/>
                  <a:ea typeface="MS Mincho" pitchFamily="49" charset="-128"/>
                  <a:cs typeface="Times New Roman" pitchFamily="18" charset="0"/>
                </a:rPr>
                <a:t>Guidelines</a:t>
              </a:r>
              <a:endParaRPr lang="en-US" sz="1300" dirty="0">
                <a:cs typeface="Arial" pitchFamily="34" charset="0"/>
              </a:endParaRPr>
            </a:p>
          </p:txBody>
        </p:sp>
      </p:grpSp>
      <p:grpSp>
        <p:nvGrpSpPr>
          <p:cNvPr id="80" name="Group 5"/>
          <p:cNvGrpSpPr/>
          <p:nvPr/>
        </p:nvGrpSpPr>
        <p:grpSpPr>
          <a:xfrm>
            <a:off x="5805715" y="1667306"/>
            <a:ext cx="3278744" cy="1510126"/>
            <a:chOff x="3886199" y="4218531"/>
            <a:chExt cx="2370865" cy="1428277"/>
          </a:xfrm>
        </p:grpSpPr>
        <p:sp>
          <p:nvSpPr>
            <p:cNvPr id="81" name="Oval 80"/>
            <p:cNvSpPr/>
            <p:nvPr/>
          </p:nvSpPr>
          <p:spPr>
            <a:xfrm>
              <a:off x="3886199" y="4218531"/>
              <a:ext cx="2370865" cy="1428277"/>
            </a:xfrm>
            <a:prstGeom prst="ellipse">
              <a:avLst/>
            </a:prstGeom>
            <a:solidFill>
              <a:schemeClr val="bg1"/>
            </a:solidFill>
            <a:ln w="19050">
              <a:solidFill>
                <a:srgbClr val="2970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82" name="Rectangle 81"/>
            <p:cNvSpPr/>
            <p:nvPr/>
          </p:nvSpPr>
          <p:spPr>
            <a:xfrm>
              <a:off x="3886199" y="4225258"/>
              <a:ext cx="2370865" cy="1350801"/>
            </a:xfrm>
            <a:prstGeom prst="rect">
              <a:avLst/>
            </a:prstGeom>
            <a:ln w="19050">
              <a:noFill/>
            </a:ln>
          </p:spPr>
          <p:txBody>
            <a:bodyPr wrap="square">
              <a:spAutoFit/>
            </a:bodyPr>
            <a:lstStyle/>
            <a:p>
              <a:pPr algn="ctr" eaLnBrk="0" hangingPunct="0">
                <a:spcAft>
                  <a:spcPts val="1173"/>
                </a:spcAft>
              </a:pPr>
              <a:r>
                <a:rPr lang="en-US" sz="1600" b="1" u="sng" dirty="0">
                  <a:latin typeface="Myriad Pro Light" pitchFamily="34" charset="0"/>
                  <a:ea typeface="MS Mincho" pitchFamily="49" charset="-128"/>
                  <a:cs typeface="Times New Roman" pitchFamily="18" charset="0"/>
                </a:rPr>
                <a:t>PLAN</a:t>
              </a:r>
            </a:p>
            <a:p>
              <a:pPr marL="4137" algn="ctr" eaLnBrk="0" hangingPunct="0">
                <a:spcAft>
                  <a:spcPts val="782"/>
                </a:spcAft>
              </a:pPr>
              <a:r>
                <a:rPr lang="en-US" sz="1600" dirty="0">
                  <a:ea typeface="MS Mincho" pitchFamily="49" charset="-128"/>
                  <a:cs typeface="Times New Roman" pitchFamily="18" charset="0"/>
                </a:rPr>
                <a:t>Legal &amp; other requirements</a:t>
              </a:r>
            </a:p>
            <a:p>
              <a:pPr marL="4137" algn="ctr" eaLnBrk="0" hangingPunct="0">
                <a:spcAft>
                  <a:spcPts val="782"/>
                </a:spcAft>
              </a:pPr>
              <a:r>
                <a:rPr lang="en-US" sz="1600" dirty="0">
                  <a:ea typeface="MS Mincho" pitchFamily="49" charset="-128"/>
                  <a:cs typeface="Times New Roman" pitchFamily="18" charset="0"/>
                </a:rPr>
                <a:t>Aspects &amp; impacts</a:t>
              </a:r>
            </a:p>
            <a:p>
              <a:pPr marL="4137" algn="ctr" eaLnBrk="0" hangingPunct="0">
                <a:spcAft>
                  <a:spcPts val="782"/>
                </a:spcAft>
              </a:pPr>
              <a:r>
                <a:rPr lang="en-US" sz="1600" dirty="0">
                  <a:ea typeface="MS Mincho" pitchFamily="49" charset="-128"/>
                  <a:cs typeface="Times New Roman" pitchFamily="18" charset="0"/>
                </a:rPr>
                <a:t>Performance goals</a:t>
              </a:r>
            </a:p>
          </p:txBody>
        </p:sp>
      </p:grpSp>
      <p:grpSp>
        <p:nvGrpSpPr>
          <p:cNvPr id="121" name="Group 120"/>
          <p:cNvGrpSpPr/>
          <p:nvPr/>
        </p:nvGrpSpPr>
        <p:grpSpPr>
          <a:xfrm>
            <a:off x="4704114" y="3414079"/>
            <a:ext cx="3278744" cy="1521556"/>
            <a:chOff x="4819624" y="4691807"/>
            <a:chExt cx="3442681" cy="2028740"/>
          </a:xfrm>
        </p:grpSpPr>
        <p:sp>
          <p:nvSpPr>
            <p:cNvPr id="120" name="Oval 119"/>
            <p:cNvSpPr/>
            <p:nvPr/>
          </p:nvSpPr>
          <p:spPr>
            <a:xfrm>
              <a:off x="4819624" y="4691807"/>
              <a:ext cx="3442681" cy="2013502"/>
            </a:xfrm>
            <a:prstGeom prst="ellipse">
              <a:avLst/>
            </a:prstGeom>
            <a:solidFill>
              <a:schemeClr val="bg1"/>
            </a:solidFill>
            <a:ln w="19050">
              <a:solidFill>
                <a:srgbClr val="2970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85" name="Rectangle 84"/>
            <p:cNvSpPr/>
            <p:nvPr/>
          </p:nvSpPr>
          <p:spPr>
            <a:xfrm>
              <a:off x="4826151" y="4939376"/>
              <a:ext cx="3436154" cy="1781171"/>
            </a:xfrm>
            <a:prstGeom prst="rect">
              <a:avLst/>
            </a:prstGeom>
            <a:ln w="19050">
              <a:noFill/>
            </a:ln>
          </p:spPr>
          <p:txBody>
            <a:bodyPr wrap="square">
              <a:spAutoFit/>
            </a:bodyPr>
            <a:lstStyle/>
            <a:p>
              <a:pPr indent="4434" algn="ctr" eaLnBrk="0" hangingPunct="0">
                <a:spcAft>
                  <a:spcPts val="1173"/>
                </a:spcAft>
              </a:pPr>
              <a:r>
                <a:rPr lang="en-US" sz="1600" b="1" u="sng" dirty="0">
                  <a:latin typeface="Myriad Pro Light" pitchFamily="34" charset="0"/>
                  <a:ea typeface="MS Mincho" pitchFamily="49" charset="-128"/>
                  <a:cs typeface="Times New Roman" pitchFamily="18" charset="0"/>
                </a:rPr>
                <a:t>DO</a:t>
              </a:r>
            </a:p>
            <a:p>
              <a:pPr marL="2069" algn="ctr" eaLnBrk="0" hangingPunct="0">
                <a:spcAft>
                  <a:spcPts val="782"/>
                </a:spcAft>
              </a:pPr>
              <a:r>
                <a:rPr lang="en-US" sz="1400" dirty="0">
                  <a:cs typeface="Arial" pitchFamily="34" charset="0"/>
                </a:rPr>
                <a:t>Roles &amp; Responsibilities</a:t>
              </a:r>
            </a:p>
            <a:p>
              <a:pPr marL="2069" algn="ctr" eaLnBrk="0" hangingPunct="0">
                <a:spcAft>
                  <a:spcPts val="782"/>
                </a:spcAft>
              </a:pPr>
              <a:r>
                <a:rPr lang="en-US" sz="1400" dirty="0">
                  <a:cs typeface="Arial" pitchFamily="34" charset="0"/>
                </a:rPr>
                <a:t>Operational controls</a:t>
              </a:r>
            </a:p>
            <a:p>
              <a:pPr marL="2069" algn="ctr" eaLnBrk="0" hangingPunct="0">
                <a:spcAft>
                  <a:spcPts val="782"/>
                </a:spcAft>
              </a:pPr>
              <a:r>
                <a:rPr lang="en-US" sz="1400" dirty="0">
                  <a:cs typeface="Arial" pitchFamily="34" charset="0"/>
                </a:rPr>
                <a:t>Awareness</a:t>
              </a:r>
            </a:p>
          </p:txBody>
        </p:sp>
      </p:grpSp>
      <p:grpSp>
        <p:nvGrpSpPr>
          <p:cNvPr id="122" name="Group 121"/>
          <p:cNvGrpSpPr/>
          <p:nvPr/>
        </p:nvGrpSpPr>
        <p:grpSpPr>
          <a:xfrm>
            <a:off x="1408779" y="3427541"/>
            <a:ext cx="3278744" cy="1601464"/>
            <a:chOff x="1427049" y="4576121"/>
            <a:chExt cx="3442681" cy="2135285"/>
          </a:xfrm>
        </p:grpSpPr>
        <p:sp>
          <p:nvSpPr>
            <p:cNvPr id="119" name="Oval 118"/>
            <p:cNvSpPr/>
            <p:nvPr/>
          </p:nvSpPr>
          <p:spPr>
            <a:xfrm>
              <a:off x="1427049" y="4621956"/>
              <a:ext cx="3442681" cy="2013502"/>
            </a:xfrm>
            <a:prstGeom prst="ellipse">
              <a:avLst/>
            </a:prstGeom>
            <a:solidFill>
              <a:schemeClr val="bg1"/>
            </a:solidFill>
            <a:ln w="19050">
              <a:solidFill>
                <a:srgbClr val="2970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88" name="Rectangle 87"/>
            <p:cNvSpPr/>
            <p:nvPr/>
          </p:nvSpPr>
          <p:spPr>
            <a:xfrm>
              <a:off x="1427049" y="4576121"/>
              <a:ext cx="3442681" cy="2135285"/>
            </a:xfrm>
            <a:prstGeom prst="rect">
              <a:avLst/>
            </a:prstGeom>
            <a:ln w="19050">
              <a:noFill/>
            </a:ln>
          </p:spPr>
          <p:txBody>
            <a:bodyPr wrap="square">
              <a:spAutoFit/>
            </a:bodyPr>
            <a:lstStyle/>
            <a:p>
              <a:pPr indent="4434" algn="ctr" eaLnBrk="0" hangingPunct="0">
                <a:spcAft>
                  <a:spcPts val="782"/>
                </a:spcAft>
              </a:pPr>
              <a:r>
                <a:rPr lang="en-US" sz="1600" b="1" u="sng" dirty="0">
                  <a:latin typeface="Myriad Pro Light" pitchFamily="34" charset="0"/>
                  <a:ea typeface="MS Mincho" pitchFamily="49" charset="-128"/>
                  <a:cs typeface="Times New Roman" pitchFamily="18" charset="0"/>
                </a:rPr>
                <a:t>CHECK</a:t>
              </a:r>
            </a:p>
            <a:p>
              <a:pPr marL="5171" algn="ctr" eaLnBrk="0" hangingPunct="0">
                <a:spcAft>
                  <a:spcPts val="782"/>
                </a:spcAft>
              </a:pPr>
              <a:r>
                <a:rPr lang="en-US" sz="1400" dirty="0">
                  <a:ea typeface="MS Mincho" pitchFamily="49" charset="-128"/>
                  <a:cs typeface="Times New Roman" pitchFamily="18" charset="0"/>
                </a:rPr>
                <a:t>Monitor &amp; track performance</a:t>
              </a:r>
            </a:p>
            <a:p>
              <a:pPr marL="5171" algn="ctr" eaLnBrk="0" hangingPunct="0">
                <a:spcAft>
                  <a:spcPts val="782"/>
                </a:spcAft>
              </a:pPr>
              <a:r>
                <a:rPr lang="en-US" sz="1400" dirty="0">
                  <a:ea typeface="MS Mincho" pitchFamily="49" charset="-128"/>
                  <a:cs typeface="Times New Roman" pitchFamily="18" charset="0"/>
                </a:rPr>
                <a:t>Audit</a:t>
              </a:r>
            </a:p>
            <a:p>
              <a:pPr marL="5171" algn="ctr" eaLnBrk="0" hangingPunct="0">
                <a:spcAft>
                  <a:spcPts val="782"/>
                </a:spcAft>
              </a:pPr>
              <a:r>
                <a:rPr lang="en-US" sz="1400" dirty="0">
                  <a:cs typeface="Arial" pitchFamily="34" charset="0"/>
                </a:rPr>
                <a:t>Corrective actions</a:t>
              </a:r>
            </a:p>
            <a:p>
              <a:pPr marL="5171" algn="ctr" eaLnBrk="0" hangingPunct="0">
                <a:spcAft>
                  <a:spcPts val="782"/>
                </a:spcAft>
              </a:pPr>
              <a:r>
                <a:rPr lang="en-US" sz="1400" dirty="0">
                  <a:cs typeface="Arial" pitchFamily="34" charset="0"/>
                </a:rPr>
                <a:t>Records</a:t>
              </a:r>
            </a:p>
          </p:txBody>
        </p:sp>
      </p:grpSp>
      <p:grpSp>
        <p:nvGrpSpPr>
          <p:cNvPr id="123" name="Group 122"/>
          <p:cNvGrpSpPr/>
          <p:nvPr/>
        </p:nvGrpSpPr>
        <p:grpSpPr>
          <a:xfrm>
            <a:off x="132114" y="1690273"/>
            <a:ext cx="3278744" cy="1510127"/>
            <a:chOff x="40253" y="2192551"/>
            <a:chExt cx="3442681" cy="2013502"/>
          </a:xfrm>
        </p:grpSpPr>
        <p:sp>
          <p:nvSpPr>
            <p:cNvPr id="118" name="Oval 117"/>
            <p:cNvSpPr/>
            <p:nvPr/>
          </p:nvSpPr>
          <p:spPr>
            <a:xfrm>
              <a:off x="40253" y="2192551"/>
              <a:ext cx="3442681" cy="2013502"/>
            </a:xfrm>
            <a:prstGeom prst="ellipse">
              <a:avLst/>
            </a:prstGeom>
            <a:solidFill>
              <a:schemeClr val="bg1"/>
            </a:solidFill>
            <a:ln w="19050">
              <a:solidFill>
                <a:srgbClr val="2970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91" name="Rectangle 90"/>
            <p:cNvSpPr/>
            <p:nvPr/>
          </p:nvSpPr>
          <p:spPr>
            <a:xfrm>
              <a:off x="40253" y="2531171"/>
              <a:ext cx="3442681" cy="1535634"/>
            </a:xfrm>
            <a:prstGeom prst="rect">
              <a:avLst/>
            </a:prstGeom>
            <a:ln w="19050">
              <a:noFill/>
            </a:ln>
          </p:spPr>
          <p:txBody>
            <a:bodyPr wrap="square">
              <a:spAutoFit/>
            </a:bodyPr>
            <a:lstStyle/>
            <a:p>
              <a:pPr indent="13289" algn="ctr" eaLnBrk="0" hangingPunct="0">
                <a:spcAft>
                  <a:spcPts val="782"/>
                </a:spcAft>
              </a:pPr>
              <a:r>
                <a:rPr lang="en-US" sz="1700" b="1" u="sng" dirty="0">
                  <a:latin typeface="Myriad Pro Light" pitchFamily="34" charset="0"/>
                  <a:ea typeface="MS Mincho" pitchFamily="49" charset="-128"/>
                  <a:cs typeface="Times New Roman" pitchFamily="18" charset="0"/>
                </a:rPr>
                <a:t>ACT</a:t>
              </a:r>
            </a:p>
            <a:p>
              <a:pPr algn="ctr" eaLnBrk="0" hangingPunct="0">
                <a:spcAft>
                  <a:spcPts val="521"/>
                </a:spcAft>
              </a:pPr>
              <a:r>
                <a:rPr lang="en-US" sz="1700" dirty="0">
                  <a:ea typeface="MS Mincho" pitchFamily="49" charset="-128"/>
                  <a:cs typeface="Times New Roman" pitchFamily="18" charset="0"/>
                </a:rPr>
                <a:t>Management Review</a:t>
              </a:r>
            </a:p>
            <a:p>
              <a:pPr algn="ctr" eaLnBrk="0" hangingPunct="0">
                <a:spcBef>
                  <a:spcPts val="838"/>
                </a:spcBef>
                <a:spcAft>
                  <a:spcPts val="782"/>
                </a:spcAft>
              </a:pPr>
              <a:r>
                <a:rPr lang="en-US" sz="1700" dirty="0">
                  <a:ea typeface="MS Mincho" pitchFamily="49" charset="-128"/>
                  <a:cs typeface="Times New Roman" pitchFamily="18" charset="0"/>
                </a:rPr>
                <a:t>Action plans</a:t>
              </a:r>
              <a:endParaRPr lang="en-US" sz="1700" dirty="0">
                <a:cs typeface="Arial" pitchFamily="34" charset="0"/>
              </a:endParaRPr>
            </a:p>
          </p:txBody>
        </p:sp>
      </p:grpSp>
      <p:grpSp>
        <p:nvGrpSpPr>
          <p:cNvPr id="93" name="Group 24"/>
          <p:cNvGrpSpPr/>
          <p:nvPr/>
        </p:nvGrpSpPr>
        <p:grpSpPr>
          <a:xfrm>
            <a:off x="1342386" y="1091453"/>
            <a:ext cx="6811679" cy="3850136"/>
            <a:chOff x="107344" y="3237447"/>
            <a:chExt cx="4925532" cy="3641454"/>
          </a:xfrm>
          <a:solidFill>
            <a:srgbClr val="297048"/>
          </a:solidFill>
        </p:grpSpPr>
        <p:sp>
          <p:nvSpPr>
            <p:cNvPr id="94" name="Circular Arrow 93"/>
            <p:cNvSpPr/>
            <p:nvPr/>
          </p:nvSpPr>
          <p:spPr>
            <a:xfrm rot="19628953">
              <a:off x="3352147" y="3237447"/>
              <a:ext cx="958448" cy="1288558"/>
            </a:xfrm>
            <a:prstGeom prst="circularArrow">
              <a:avLst>
                <a:gd name="adj1" fmla="val 3776"/>
                <a:gd name="adj2" fmla="val 1142319"/>
                <a:gd name="adj3" fmla="val 20298459"/>
                <a:gd name="adj4" fmla="val 18070616"/>
                <a:gd name="adj5" fmla="val 8497"/>
              </a:avLst>
            </a:prstGeom>
            <a:grpFill/>
            <a:ln>
              <a:solidFill>
                <a:srgbClr val="2970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5" name="Circular Arrow 94"/>
            <p:cNvSpPr/>
            <p:nvPr/>
          </p:nvSpPr>
          <p:spPr>
            <a:xfrm rot="3487994">
              <a:off x="3920288" y="4784161"/>
              <a:ext cx="1165838" cy="1059338"/>
            </a:xfrm>
            <a:prstGeom prst="circularArrow">
              <a:avLst>
                <a:gd name="adj1" fmla="val 3776"/>
                <a:gd name="adj2" fmla="val 1142319"/>
                <a:gd name="adj3" fmla="val 20298459"/>
                <a:gd name="adj4" fmla="val 18070616"/>
                <a:gd name="adj5" fmla="val 8497"/>
              </a:avLst>
            </a:prstGeom>
            <a:grpFill/>
            <a:ln>
              <a:solidFill>
                <a:srgbClr val="2970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Circular Arrow 95"/>
            <p:cNvSpPr/>
            <p:nvPr/>
          </p:nvSpPr>
          <p:spPr>
            <a:xfrm rot="6566350">
              <a:off x="1972328" y="5755397"/>
              <a:ext cx="958450" cy="1288558"/>
            </a:xfrm>
            <a:prstGeom prst="circularArrow">
              <a:avLst>
                <a:gd name="adj1" fmla="val 3776"/>
                <a:gd name="adj2" fmla="val 1142319"/>
                <a:gd name="adj3" fmla="val 20298459"/>
                <a:gd name="adj4" fmla="val 18070616"/>
                <a:gd name="adj5" fmla="val 8497"/>
              </a:avLst>
            </a:prstGeom>
            <a:solidFill>
              <a:srgbClr val="E2EFDD"/>
            </a:solidFill>
            <a:ln>
              <a:solidFill>
                <a:srgbClr val="E2EF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Circular Arrow 96"/>
            <p:cNvSpPr/>
            <p:nvPr/>
          </p:nvSpPr>
          <p:spPr>
            <a:xfrm rot="11173368">
              <a:off x="107344" y="4650552"/>
              <a:ext cx="958448" cy="1288558"/>
            </a:xfrm>
            <a:prstGeom prst="circularArrow">
              <a:avLst>
                <a:gd name="adj1" fmla="val 3776"/>
                <a:gd name="adj2" fmla="val 1142319"/>
                <a:gd name="adj3" fmla="val 20298459"/>
                <a:gd name="adj4" fmla="val 18070616"/>
                <a:gd name="adj5" fmla="val 8497"/>
              </a:avLst>
            </a:prstGeom>
            <a:grpFill/>
            <a:ln>
              <a:solidFill>
                <a:srgbClr val="2970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8" name="Circular Arrow 97"/>
            <p:cNvSpPr/>
            <p:nvPr/>
          </p:nvSpPr>
          <p:spPr>
            <a:xfrm rot="16200000">
              <a:off x="672276" y="3352057"/>
              <a:ext cx="1165838" cy="1059338"/>
            </a:xfrm>
            <a:prstGeom prst="circularArrow">
              <a:avLst>
                <a:gd name="adj1" fmla="val 3776"/>
                <a:gd name="adj2" fmla="val 1142319"/>
                <a:gd name="adj3" fmla="val 20298459"/>
                <a:gd name="adj4" fmla="val 18070616"/>
                <a:gd name="adj5" fmla="val 8497"/>
              </a:avLst>
            </a:prstGeom>
            <a:grpFill/>
            <a:ln>
              <a:solidFill>
                <a:srgbClr val="2970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2" name="Rectangle 91"/>
          <p:cNvSpPr/>
          <p:nvPr/>
        </p:nvSpPr>
        <p:spPr>
          <a:xfrm>
            <a:off x="3617358" y="2683496"/>
            <a:ext cx="2021246" cy="706481"/>
          </a:xfrm>
          <a:prstGeom prst="rect">
            <a:avLst/>
          </a:prstGeom>
          <a:ln w="19050">
            <a:noFill/>
          </a:ln>
        </p:spPr>
        <p:txBody>
          <a:bodyPr wrap="square" lIns="59567" tIns="29784" rIns="59567" bIns="29784">
            <a:spAutoFit/>
          </a:bodyPr>
          <a:lstStyle/>
          <a:p>
            <a:pPr algn="ctr" eaLnBrk="0" fontAlgn="base" hangingPunct="0">
              <a:spcBef>
                <a:spcPct val="0"/>
              </a:spcBef>
              <a:spcAft>
                <a:spcPct val="0"/>
              </a:spcAft>
            </a:pPr>
            <a:r>
              <a:rPr lang="en-US" sz="2100" b="1" dirty="0">
                <a:solidFill>
                  <a:srgbClr val="006600"/>
                </a:solidFill>
                <a:latin typeface="Myriad Pro Light" pitchFamily="34" charset="0"/>
                <a:ea typeface="MS Mincho" pitchFamily="49" charset="-128"/>
                <a:cs typeface="Times New Roman" pitchFamily="18" charset="0"/>
              </a:rPr>
              <a:t>Continual Improvement</a:t>
            </a:r>
            <a:endParaRPr lang="en-US" sz="2100" b="1" dirty="0">
              <a:solidFill>
                <a:srgbClr val="006600"/>
              </a:solidFill>
              <a:latin typeface="Myriad Pro Light" pitchFamily="34" charset="0"/>
              <a:cs typeface="Arial" pitchFamily="34" charset="0"/>
            </a:endParaRPr>
          </a:p>
        </p:txBody>
      </p:sp>
      <p:sp>
        <p:nvSpPr>
          <p:cNvPr id="102" name="Circular Arrow 101"/>
          <p:cNvSpPr/>
          <p:nvPr/>
        </p:nvSpPr>
        <p:spPr>
          <a:xfrm rot="16200000">
            <a:off x="3815487" y="1369916"/>
            <a:ext cx="1624988" cy="3233131"/>
          </a:xfrm>
          <a:prstGeom prst="circularArrow">
            <a:avLst>
              <a:gd name="adj1" fmla="val 5165"/>
              <a:gd name="adj2" fmla="val 1688475"/>
              <a:gd name="adj3" fmla="val 20189820"/>
              <a:gd name="adj4" fmla="val 2765452"/>
              <a:gd name="adj5" fmla="val 6322"/>
            </a:avLst>
          </a:prstGeom>
          <a:solidFill>
            <a:srgbClr val="E2EFDD"/>
          </a:solidFill>
          <a:ln>
            <a:solidFill>
              <a:srgbClr val="297048"/>
            </a:solidFill>
          </a:ln>
        </p:spPr>
        <p:style>
          <a:lnRef idx="2">
            <a:schemeClr val="accent1">
              <a:shade val="50000"/>
            </a:schemeClr>
          </a:lnRef>
          <a:fillRef idx="1">
            <a:schemeClr val="accent1"/>
          </a:fillRef>
          <a:effectRef idx="0">
            <a:schemeClr val="accent1"/>
          </a:effectRef>
          <a:fontRef idx="minor">
            <a:schemeClr val="lt1"/>
          </a:fontRef>
        </p:style>
        <p:txBody>
          <a:bodyPr lIns="59567" tIns="29784" rIns="59567" bIns="29784" rtlCol="0" anchor="ctr"/>
          <a:lstStyle/>
          <a:p>
            <a:pPr algn="ctr"/>
            <a:endParaRPr lang="en-US">
              <a:solidFill>
                <a:schemeClr val="tx1"/>
              </a:solidFill>
            </a:endParaRPr>
          </a:p>
        </p:txBody>
      </p:sp>
      <p:grpSp>
        <p:nvGrpSpPr>
          <p:cNvPr id="127" name="Group 126"/>
          <p:cNvGrpSpPr/>
          <p:nvPr/>
        </p:nvGrpSpPr>
        <p:grpSpPr>
          <a:xfrm>
            <a:off x="2731419" y="57099"/>
            <a:ext cx="3872581" cy="571549"/>
            <a:chOff x="727367" y="126046"/>
            <a:chExt cx="8152326" cy="762065"/>
          </a:xfrm>
        </p:grpSpPr>
        <p:sp>
          <p:nvSpPr>
            <p:cNvPr id="126" name="Rectangle 125"/>
            <p:cNvSpPr/>
            <p:nvPr/>
          </p:nvSpPr>
          <p:spPr>
            <a:xfrm>
              <a:off x="727367" y="241790"/>
              <a:ext cx="8146472" cy="646321"/>
            </a:xfrm>
            <a:prstGeom prst="rect">
              <a:avLst/>
            </a:prstGeom>
            <a:solidFill>
              <a:schemeClr val="bg1"/>
            </a:solid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727367" y="126046"/>
              <a:ext cx="8152326" cy="759169"/>
            </a:xfrm>
            <a:prstGeom prst="rect">
              <a:avLst/>
            </a:prstGeom>
          </p:spPr>
          <p:txBody>
            <a:bodyPr wrap="square" lIns="91430" tIns="45715" rIns="91430" bIns="45715">
              <a:spAutoFit/>
            </a:bodyPr>
            <a:lstStyle/>
            <a:p>
              <a:pPr algn="ctr" eaLnBrk="0" fontAlgn="base" hangingPunct="0">
                <a:spcBef>
                  <a:spcPct val="0"/>
                </a:spcBef>
                <a:spcAft>
                  <a:spcPct val="0"/>
                </a:spcAft>
              </a:pPr>
              <a:r>
                <a:rPr lang="en-US" sz="3100" b="1" u="sng" dirty="0">
                  <a:solidFill>
                    <a:srgbClr val="006600"/>
                  </a:solidFill>
                  <a:latin typeface="Myriad Pro Light" pitchFamily="34" charset="0"/>
                  <a:ea typeface="MS Mincho" pitchFamily="49" charset="-128"/>
                  <a:cs typeface="Times New Roman" pitchFamily="18" charset="0"/>
                </a:rPr>
                <a:t>Process</a:t>
              </a:r>
              <a:endParaRPr lang="en-US" sz="3100" b="1" u="sng" dirty="0">
                <a:solidFill>
                  <a:srgbClr val="006600"/>
                </a:solidFill>
                <a:latin typeface="Myriad Pro Light" pitchFamily="34" charset="0"/>
                <a:cs typeface="Arial" pitchFamily="34" charset="0"/>
              </a:endParaRPr>
            </a:p>
          </p:txBody>
        </p:sp>
      </p:grpSp>
    </p:spTree>
    <p:extLst>
      <p:ext uri="{BB962C8B-B14F-4D97-AF65-F5344CB8AC3E}">
        <p14:creationId xmlns:p14="http://schemas.microsoft.com/office/powerpoint/2010/main" val="1742215010"/>
      </p:ext>
    </p:extLst>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rot="10800000">
            <a:off x="1" y="4818968"/>
            <a:ext cx="9601200" cy="324532"/>
          </a:xfrm>
          <a:prstGeom prst="rect">
            <a:avLst/>
          </a:prstGeom>
          <a:solidFill>
            <a:srgbClr val="297048"/>
          </a:solidFill>
          <a:ln>
            <a:noFill/>
          </a:ln>
        </p:spPr>
        <p:style>
          <a:lnRef idx="2">
            <a:schemeClr val="accent1">
              <a:shade val="50000"/>
            </a:schemeClr>
          </a:lnRef>
          <a:fillRef idx="1">
            <a:schemeClr val="accent1"/>
          </a:fillRef>
          <a:effectRef idx="0">
            <a:schemeClr val="accent1"/>
          </a:effectRef>
          <a:fontRef idx="minor">
            <a:schemeClr val="lt1"/>
          </a:fontRef>
        </p:style>
        <p:txBody>
          <a:bodyPr lIns="117484" tIns="58741" rIns="117484" bIns="58741" rtlCol="0" anchor="ctr"/>
          <a:lstStyle/>
          <a:p>
            <a:pPr algn="ctr"/>
            <a:endParaRPr lang="en-US"/>
          </a:p>
        </p:txBody>
      </p:sp>
      <p:sp>
        <p:nvSpPr>
          <p:cNvPr id="16" name="Rectangle 15"/>
          <p:cNvSpPr/>
          <p:nvPr/>
        </p:nvSpPr>
        <p:spPr>
          <a:xfrm rot="10800000">
            <a:off x="1" y="-2"/>
            <a:ext cx="9601200" cy="329712"/>
          </a:xfrm>
          <a:prstGeom prst="rect">
            <a:avLst/>
          </a:prstGeom>
          <a:solidFill>
            <a:srgbClr val="297048"/>
          </a:solidFill>
          <a:ln>
            <a:noFill/>
          </a:ln>
        </p:spPr>
        <p:style>
          <a:lnRef idx="2">
            <a:schemeClr val="accent1">
              <a:shade val="50000"/>
            </a:schemeClr>
          </a:lnRef>
          <a:fillRef idx="1">
            <a:schemeClr val="accent1"/>
          </a:fillRef>
          <a:effectRef idx="0">
            <a:schemeClr val="accent1"/>
          </a:effectRef>
          <a:fontRef idx="minor">
            <a:schemeClr val="lt1"/>
          </a:fontRef>
        </p:style>
        <p:txBody>
          <a:bodyPr lIns="117484" tIns="58741" rIns="117484" bIns="58741" rtlCol="0" anchor="ctr"/>
          <a:lstStyle/>
          <a:p>
            <a:pPr algn="ctr"/>
            <a:endParaRPr lang="en-US"/>
          </a:p>
        </p:txBody>
      </p:sp>
      <p:sp>
        <p:nvSpPr>
          <p:cNvPr id="17" name="Rectangle 16"/>
          <p:cNvSpPr/>
          <p:nvPr/>
        </p:nvSpPr>
        <p:spPr>
          <a:xfrm rot="10800000">
            <a:off x="0" y="299902"/>
            <a:ext cx="9601201" cy="4519066"/>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17484" tIns="58741" rIns="117484" bIns="58741" rtlCol="0" anchor="ctr"/>
          <a:lstStyle/>
          <a:p>
            <a:pPr algn="ctr"/>
            <a:endParaRPr lang="en-US"/>
          </a:p>
        </p:txBody>
      </p:sp>
      <p:sp>
        <p:nvSpPr>
          <p:cNvPr id="7" name="Rectangle 1"/>
          <p:cNvSpPr>
            <a:spLocks noChangeArrowheads="1"/>
          </p:cNvSpPr>
          <p:nvPr/>
        </p:nvSpPr>
        <p:spPr bwMode="auto">
          <a:xfrm>
            <a:off x="290286" y="1103786"/>
            <a:ext cx="4789714" cy="1099617"/>
          </a:xfrm>
          <a:prstGeom prst="rect">
            <a:avLst/>
          </a:prstGeom>
          <a:solidFill>
            <a:schemeClr val="bg1"/>
          </a:solidFill>
          <a:ln w="19050">
            <a:solidFill>
              <a:srgbClr val="006600"/>
            </a:solidFill>
            <a:miter lim="800000"/>
            <a:headEnd/>
            <a:tailEnd/>
          </a:ln>
          <a:effectLst/>
        </p:spPr>
        <p:txBody>
          <a:bodyPr vert="horz" wrap="square" lIns="113619" tIns="56811" rIns="113619" bIns="56811" numCol="1" anchor="ctr" anchorCtr="0" compatLnSpc="1">
            <a:prstTxWarp prst="textNoShape">
              <a:avLst/>
            </a:prstTxWarp>
            <a:spAutoFit/>
          </a:bodyPr>
          <a:lstStyle/>
          <a:p>
            <a:pPr marL="280106" indent="-280106" eaLnBrk="0" hangingPunct="0">
              <a:buFontTx/>
              <a:buChar char="•"/>
            </a:pPr>
            <a:r>
              <a:rPr lang="en-US" sz="1600" dirty="0">
                <a:ea typeface="MS Mincho" pitchFamily="49" charset="-128"/>
                <a:cs typeface="Times New Roman" pitchFamily="18" charset="0"/>
              </a:rPr>
              <a:t>Protect the environment through compliance</a:t>
            </a:r>
            <a:endParaRPr lang="en-US" sz="1600" dirty="0">
              <a:cs typeface="Arial" pitchFamily="34" charset="0"/>
            </a:endParaRPr>
          </a:p>
          <a:p>
            <a:pPr marL="280106" indent="-280106" eaLnBrk="0" hangingPunct="0">
              <a:buFontTx/>
              <a:buChar char="•"/>
            </a:pPr>
            <a:r>
              <a:rPr lang="en-US" sz="1600" dirty="0">
                <a:ea typeface="MS Mincho" pitchFamily="49" charset="-128"/>
                <a:cs typeface="Times New Roman" pitchFamily="18" charset="0"/>
              </a:rPr>
              <a:t>Prevent pollution &amp; conserve resources</a:t>
            </a:r>
          </a:p>
          <a:p>
            <a:pPr marL="280106" indent="-280106" eaLnBrk="0" hangingPunct="0">
              <a:buFontTx/>
              <a:buChar char="•"/>
            </a:pPr>
            <a:r>
              <a:rPr lang="en-US" sz="1600" dirty="0">
                <a:ea typeface="MS Mincho" pitchFamily="49" charset="-128"/>
                <a:cs typeface="Times New Roman" pitchFamily="18" charset="0"/>
              </a:rPr>
              <a:t>Communicate sustainable practices</a:t>
            </a:r>
          </a:p>
          <a:p>
            <a:pPr marL="280106" indent="-280106" eaLnBrk="0" hangingPunct="0">
              <a:buFontTx/>
              <a:buChar char="•"/>
            </a:pPr>
            <a:r>
              <a:rPr lang="en-US" sz="1600" dirty="0">
                <a:ea typeface="MS Mincho" pitchFamily="49" charset="-128"/>
                <a:cs typeface="Times New Roman" pitchFamily="18" charset="0"/>
              </a:rPr>
              <a:t>Monitor &amp; improve performance</a:t>
            </a:r>
            <a:endParaRPr lang="en-US" sz="1600" dirty="0">
              <a:cs typeface="Arial" pitchFamily="34" charset="0"/>
            </a:endParaRPr>
          </a:p>
        </p:txBody>
      </p:sp>
      <p:sp>
        <p:nvSpPr>
          <p:cNvPr id="8" name="Rectangle 7"/>
          <p:cNvSpPr/>
          <p:nvPr/>
        </p:nvSpPr>
        <p:spPr>
          <a:xfrm>
            <a:off x="281802" y="2579111"/>
            <a:ext cx="4798198" cy="2576339"/>
          </a:xfrm>
          <a:prstGeom prst="rect">
            <a:avLst/>
          </a:prstGeom>
          <a:solidFill>
            <a:schemeClr val="bg1"/>
          </a:solidFill>
          <a:ln w="19050">
            <a:solidFill>
              <a:srgbClr val="006600"/>
            </a:solidFill>
          </a:ln>
        </p:spPr>
        <p:txBody>
          <a:bodyPr wrap="square" lIns="101976" tIns="50987" rIns="101976" bIns="50987">
            <a:spAutoFit/>
          </a:bodyPr>
          <a:lstStyle/>
          <a:p>
            <a:pPr eaLnBrk="0" hangingPunct="0">
              <a:spcAft>
                <a:spcPts val="669"/>
              </a:spcAft>
            </a:pPr>
            <a:r>
              <a:rPr lang="en-US" sz="1600" b="1" dirty="0">
                <a:ea typeface="MS Mincho" pitchFamily="49" charset="-128"/>
                <a:cs typeface="Times New Roman" pitchFamily="18" charset="0"/>
              </a:rPr>
              <a:t>KNOW: </a:t>
            </a:r>
            <a:endParaRPr lang="en-US" sz="1600" b="1" dirty="0">
              <a:cs typeface="Arial" pitchFamily="34" charset="0"/>
            </a:endParaRPr>
          </a:p>
          <a:p>
            <a:pPr marL="280106" indent="-280106" eaLnBrk="0" hangingPunct="0">
              <a:buFontTx/>
              <a:buChar char="•"/>
            </a:pPr>
            <a:r>
              <a:rPr lang="en-US" sz="1600" dirty="0">
                <a:ea typeface="MS Mincho" pitchFamily="49" charset="-128"/>
                <a:cs typeface="Times New Roman" pitchFamily="18" charset="0"/>
              </a:rPr>
              <a:t>How the policy </a:t>
            </a:r>
            <a:r>
              <a:rPr lang="en-US" sz="1600" dirty="0" smtClean="0">
                <a:ea typeface="MS Mincho" pitchFamily="49" charset="-128"/>
                <a:cs typeface="Times New Roman" pitchFamily="18" charset="0"/>
              </a:rPr>
              <a:t>affects </a:t>
            </a:r>
            <a:r>
              <a:rPr lang="en-US" sz="1600" dirty="0">
                <a:ea typeface="MS Mincho" pitchFamily="49" charset="-128"/>
                <a:cs typeface="Times New Roman" pitchFamily="18" charset="0"/>
              </a:rPr>
              <a:t>your job</a:t>
            </a:r>
            <a:endParaRPr lang="en-US" sz="1600" dirty="0">
              <a:cs typeface="Arial" pitchFamily="34" charset="0"/>
            </a:endParaRPr>
          </a:p>
          <a:p>
            <a:pPr marL="280106" indent="-280106" eaLnBrk="0" hangingPunct="0">
              <a:buFontTx/>
              <a:buChar char="•"/>
            </a:pPr>
            <a:r>
              <a:rPr lang="en-US" sz="1600" dirty="0"/>
              <a:t>How your job affects sustainability at PPPL </a:t>
            </a:r>
          </a:p>
          <a:p>
            <a:pPr marL="280106" indent="-280106" eaLnBrk="0" hangingPunct="0">
              <a:buFontTx/>
              <a:buChar char="•"/>
            </a:pPr>
            <a:r>
              <a:rPr lang="en-US" sz="1600" dirty="0">
                <a:ea typeface="MS Mincho" pitchFamily="49" charset="-128"/>
                <a:cs typeface="Times New Roman" pitchFamily="18" charset="0"/>
              </a:rPr>
              <a:t>How to report a spill or other emergency</a:t>
            </a:r>
          </a:p>
          <a:p>
            <a:pPr marL="280106" indent="-280106" eaLnBrk="0" hangingPunct="0">
              <a:spcAft>
                <a:spcPts val="669"/>
              </a:spcAft>
            </a:pPr>
            <a:r>
              <a:rPr lang="en-US" sz="1600" dirty="0">
                <a:cs typeface="Arial" pitchFamily="34" charset="0"/>
              </a:rPr>
              <a:t>	By calling x3333</a:t>
            </a:r>
            <a:endParaRPr lang="en-US" sz="1600" dirty="0">
              <a:ea typeface="MS Mincho" pitchFamily="49" charset="-128"/>
              <a:cs typeface="Times New Roman" pitchFamily="18" charset="0"/>
            </a:endParaRPr>
          </a:p>
          <a:p>
            <a:pPr eaLnBrk="0" hangingPunct="0">
              <a:spcAft>
                <a:spcPts val="669"/>
              </a:spcAft>
            </a:pPr>
            <a:r>
              <a:rPr lang="en-US" sz="1600" b="1" dirty="0">
                <a:ea typeface="MS Mincho" pitchFamily="49" charset="-128"/>
                <a:cs typeface="Times New Roman" pitchFamily="18" charset="0"/>
              </a:rPr>
              <a:t>DO: </a:t>
            </a:r>
            <a:endParaRPr lang="en-US" sz="1600" b="1" dirty="0">
              <a:cs typeface="Arial" pitchFamily="34" charset="0"/>
            </a:endParaRPr>
          </a:p>
          <a:p>
            <a:pPr marL="280106" indent="-280106" eaLnBrk="0" hangingPunct="0">
              <a:buFontTx/>
              <a:buChar char="•"/>
            </a:pPr>
            <a:r>
              <a:rPr lang="en-US" sz="1600" dirty="0">
                <a:ea typeface="MS Mincho" pitchFamily="49" charset="-128"/>
                <a:cs typeface="Times New Roman" pitchFamily="18" charset="0"/>
              </a:rPr>
              <a:t>Consider environment in work &amp; planning</a:t>
            </a:r>
            <a:endParaRPr lang="en-US" sz="1600" dirty="0">
              <a:cs typeface="Arial" pitchFamily="34" charset="0"/>
            </a:endParaRPr>
          </a:p>
          <a:p>
            <a:pPr marL="280106" indent="-280106" eaLnBrk="0" hangingPunct="0">
              <a:buFontTx/>
              <a:buChar char="•"/>
            </a:pPr>
            <a:r>
              <a:rPr lang="en-US" sz="1600" dirty="0">
                <a:ea typeface="MS Mincho" pitchFamily="49" charset="-128"/>
                <a:cs typeface="Times New Roman" pitchFamily="18" charset="0"/>
              </a:rPr>
              <a:t>Follow ES&amp;H procedures</a:t>
            </a:r>
          </a:p>
          <a:p>
            <a:pPr marL="280106" indent="-280106" eaLnBrk="0" hangingPunct="0">
              <a:buFontTx/>
              <a:buChar char="•"/>
            </a:pPr>
            <a:r>
              <a:rPr lang="en-US" sz="1600" dirty="0">
                <a:ea typeface="MS Mincho" pitchFamily="49" charset="-128"/>
                <a:cs typeface="Times New Roman" pitchFamily="18" charset="0"/>
              </a:rPr>
              <a:t>Provide feedback &amp; ideas for improvement</a:t>
            </a:r>
            <a:endParaRPr lang="en-US" sz="1600" dirty="0">
              <a:cs typeface="Arial" pitchFamily="34" charset="0"/>
            </a:endParaRPr>
          </a:p>
        </p:txBody>
      </p:sp>
      <p:grpSp>
        <p:nvGrpSpPr>
          <p:cNvPr id="9" name="Group 13"/>
          <p:cNvGrpSpPr/>
          <p:nvPr/>
        </p:nvGrpSpPr>
        <p:grpSpPr>
          <a:xfrm>
            <a:off x="692730" y="114300"/>
            <a:ext cx="7758545" cy="554691"/>
            <a:chOff x="381000" y="381000"/>
            <a:chExt cx="4267200" cy="838200"/>
          </a:xfrm>
        </p:grpSpPr>
        <p:sp>
          <p:nvSpPr>
            <p:cNvPr id="10" name="Rectangle 9"/>
            <p:cNvSpPr/>
            <p:nvPr/>
          </p:nvSpPr>
          <p:spPr>
            <a:xfrm>
              <a:off x="381000" y="381000"/>
              <a:ext cx="4267200" cy="838200"/>
            </a:xfrm>
            <a:prstGeom prst="rect">
              <a:avLst/>
            </a:prstGeom>
            <a:solidFill>
              <a:schemeClr val="bg1"/>
            </a:solid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
            <p:cNvSpPr>
              <a:spLocks noChangeArrowheads="1"/>
            </p:cNvSpPr>
            <p:nvPr/>
          </p:nvSpPr>
          <p:spPr bwMode="auto">
            <a:xfrm>
              <a:off x="399142" y="479875"/>
              <a:ext cx="4230915" cy="643797"/>
            </a:xfrm>
            <a:prstGeom prst="rect">
              <a:avLst/>
            </a:prstGeom>
            <a:noFill/>
            <a:ln w="9525">
              <a:noFill/>
              <a:miter lim="800000"/>
              <a:headEnd/>
              <a:tailEnd/>
            </a:ln>
            <a:effectLst/>
          </p:spPr>
          <p:txBody>
            <a:bodyPr vert="horz" wrap="square" lIns="101882" tIns="50941" rIns="101882" bIns="50941" numCol="1" anchor="ctr" anchorCtr="0" compatLnSpc="1">
              <a:prstTxWarp prst="textNoShape">
                <a:avLst/>
              </a:prstTxWarp>
              <a:spAutoFit/>
            </a:bodyPr>
            <a:lstStyle/>
            <a:p>
              <a:pPr algn="ctr" eaLnBrk="0" fontAlgn="base" hangingPunct="0">
                <a:spcBef>
                  <a:spcPct val="0"/>
                </a:spcBef>
              </a:pPr>
              <a:r>
                <a:rPr lang="en-US" sz="2100" dirty="0">
                  <a:solidFill>
                    <a:srgbClr val="297048"/>
                  </a:solidFill>
                  <a:latin typeface="Myriad Pro Light" pitchFamily="34" charset="0"/>
                  <a:ea typeface="MS Mincho" pitchFamily="49" charset="-128"/>
                  <a:cs typeface="Times New Roman" pitchFamily="18" charset="0"/>
                </a:rPr>
                <a:t>What do I need to know about the Environmental Policy?</a:t>
              </a:r>
            </a:p>
          </p:txBody>
        </p:sp>
      </p:grpSp>
      <p:sp>
        <p:nvSpPr>
          <p:cNvPr id="12" name="Rectangle 11"/>
          <p:cNvSpPr/>
          <p:nvPr/>
        </p:nvSpPr>
        <p:spPr>
          <a:xfrm>
            <a:off x="987253" y="690591"/>
            <a:ext cx="3395779" cy="426135"/>
          </a:xfrm>
          <a:prstGeom prst="rect">
            <a:avLst/>
          </a:prstGeom>
        </p:spPr>
        <p:txBody>
          <a:bodyPr wrap="square" lIns="101976" tIns="50987" rIns="101976" bIns="50987">
            <a:spAutoFit/>
          </a:bodyPr>
          <a:lstStyle/>
          <a:p>
            <a:pPr algn="ctr" eaLnBrk="0" fontAlgn="base" hangingPunct="0">
              <a:spcBef>
                <a:spcPct val="0"/>
              </a:spcBef>
            </a:pPr>
            <a:r>
              <a:rPr lang="en-US" sz="1700" u="sng" dirty="0">
                <a:solidFill>
                  <a:srgbClr val="006600"/>
                </a:solidFill>
                <a:latin typeface="Myriad Pro Light" pitchFamily="34" charset="0"/>
                <a:ea typeface="MS Mincho" pitchFamily="49" charset="-128"/>
                <a:cs typeface="Times New Roman" pitchFamily="18" charset="0"/>
              </a:rPr>
              <a:t>PPPL’s commitments</a:t>
            </a:r>
            <a:r>
              <a:rPr lang="en-US" sz="2100" u="sng" dirty="0">
                <a:solidFill>
                  <a:srgbClr val="006600"/>
                </a:solidFill>
                <a:latin typeface="Myriad Pro Light" pitchFamily="34" charset="0"/>
                <a:ea typeface="MS Mincho" pitchFamily="49" charset="-128"/>
                <a:cs typeface="Times New Roman" pitchFamily="18" charset="0"/>
              </a:rPr>
              <a:t>:</a:t>
            </a:r>
            <a:endParaRPr lang="en-US" sz="2100" u="sng" dirty="0">
              <a:solidFill>
                <a:srgbClr val="006600"/>
              </a:solidFill>
              <a:latin typeface="Myriad Pro Light" pitchFamily="34" charset="0"/>
              <a:cs typeface="Arial" pitchFamily="34" charset="0"/>
            </a:endParaRPr>
          </a:p>
        </p:txBody>
      </p:sp>
      <p:sp>
        <p:nvSpPr>
          <p:cNvPr id="13" name="Rectangle 12"/>
          <p:cNvSpPr/>
          <p:nvPr/>
        </p:nvSpPr>
        <p:spPr>
          <a:xfrm>
            <a:off x="995264" y="2098586"/>
            <a:ext cx="3371274" cy="472302"/>
          </a:xfrm>
          <a:prstGeom prst="rect">
            <a:avLst/>
          </a:prstGeom>
        </p:spPr>
        <p:txBody>
          <a:bodyPr wrap="square" lIns="101976" tIns="50987" rIns="101976" bIns="50987">
            <a:spAutoFit/>
          </a:bodyPr>
          <a:lstStyle/>
          <a:p>
            <a:pPr algn="ctr" eaLnBrk="0" hangingPunct="0">
              <a:spcAft>
                <a:spcPts val="1340"/>
              </a:spcAft>
            </a:pPr>
            <a:r>
              <a:rPr lang="en-US" sz="1700" u="sng" dirty="0">
                <a:solidFill>
                  <a:srgbClr val="297048"/>
                </a:solidFill>
                <a:latin typeface="Myriad Pro Light" pitchFamily="34" charset="0"/>
                <a:ea typeface="MS Mincho" pitchFamily="49" charset="-128"/>
                <a:cs typeface="Times New Roman" pitchFamily="18" charset="0"/>
              </a:rPr>
              <a:t>All </a:t>
            </a:r>
            <a:r>
              <a:rPr lang="en-US" sz="1700" u="sng" dirty="0" smtClean="0">
                <a:solidFill>
                  <a:srgbClr val="297048"/>
                </a:solidFill>
                <a:latin typeface="Myriad Pro Light" pitchFamily="34" charset="0"/>
                <a:ea typeface="MS Mincho" pitchFamily="49" charset="-128"/>
                <a:cs typeface="Times New Roman" pitchFamily="18" charset="0"/>
              </a:rPr>
              <a:t>employees </a:t>
            </a:r>
            <a:r>
              <a:rPr lang="en-US" sz="1700" u="sng" dirty="0">
                <a:solidFill>
                  <a:srgbClr val="297048"/>
                </a:solidFill>
                <a:latin typeface="Myriad Pro Light" pitchFamily="34" charset="0"/>
                <a:ea typeface="MS Mincho" pitchFamily="49" charset="-128"/>
                <a:cs typeface="Times New Roman" pitchFamily="18" charset="0"/>
              </a:rPr>
              <a:t>should</a:t>
            </a:r>
            <a:r>
              <a:rPr lang="en-US" u="sng" dirty="0">
                <a:solidFill>
                  <a:srgbClr val="297048"/>
                </a:solidFill>
                <a:latin typeface="Myriad Pro Light" pitchFamily="34" charset="0"/>
                <a:ea typeface="MS Mincho" pitchFamily="49" charset="-128"/>
                <a:cs typeface="Times New Roman" pitchFamily="18" charset="0"/>
              </a:rPr>
              <a:t>:</a:t>
            </a:r>
            <a:endParaRPr lang="en-US" sz="1300" u="sng" dirty="0">
              <a:solidFill>
                <a:srgbClr val="297048"/>
              </a:solidFill>
              <a:latin typeface="Times New Roman" pitchFamily="18" charset="0"/>
              <a:ea typeface="MS Mincho" pitchFamily="49" charset="-128"/>
              <a:cs typeface="Times New Roman" pitchFamily="18" charset="0"/>
            </a:endParaRPr>
          </a:p>
        </p:txBody>
      </p:sp>
      <p:sp>
        <p:nvSpPr>
          <p:cNvPr id="14" name="Rectangle 1"/>
          <p:cNvSpPr>
            <a:spLocks noChangeArrowheads="1"/>
          </p:cNvSpPr>
          <p:nvPr/>
        </p:nvSpPr>
        <p:spPr bwMode="auto">
          <a:xfrm>
            <a:off x="5776026" y="1080181"/>
            <a:ext cx="3150260" cy="607174"/>
          </a:xfrm>
          <a:prstGeom prst="rect">
            <a:avLst/>
          </a:prstGeom>
          <a:solidFill>
            <a:schemeClr val="bg1"/>
          </a:solidFill>
          <a:ln w="19050">
            <a:solidFill>
              <a:srgbClr val="006600"/>
            </a:solidFill>
            <a:miter lim="800000"/>
            <a:headEnd/>
            <a:tailEnd/>
          </a:ln>
          <a:effectLst/>
        </p:spPr>
        <p:txBody>
          <a:bodyPr vert="horz" wrap="square" lIns="113619" tIns="56811" rIns="113619" bIns="56811" numCol="1" anchor="ctr" anchorCtr="0" compatLnSpc="1">
            <a:prstTxWarp prst="textNoShape">
              <a:avLst/>
            </a:prstTxWarp>
            <a:spAutoFit/>
          </a:bodyPr>
          <a:lstStyle/>
          <a:p>
            <a:pPr marL="279724" indent="-279724" eaLnBrk="0" hangingPunct="0">
              <a:tabLst>
                <a:tab pos="1278225" algn="l"/>
              </a:tabLst>
            </a:pPr>
            <a:r>
              <a:rPr lang="en-US" sz="1600" dirty="0">
                <a:cs typeface="Arial" pitchFamily="34" charset="0"/>
              </a:rPr>
              <a:t>Email:	ems@pppl.gov</a:t>
            </a:r>
          </a:p>
          <a:p>
            <a:pPr marL="280106" indent="-280106" eaLnBrk="0" hangingPunct="0">
              <a:tabLst>
                <a:tab pos="1278225" algn="l"/>
              </a:tabLst>
            </a:pPr>
            <a:r>
              <a:rPr lang="en-US" sz="1600" dirty="0">
                <a:cs typeface="Arial" pitchFamily="34" charset="0"/>
              </a:rPr>
              <a:t>Phone:	ext. 3380</a:t>
            </a:r>
          </a:p>
        </p:txBody>
      </p:sp>
      <p:sp>
        <p:nvSpPr>
          <p:cNvPr id="20" name="Rectangle 19"/>
          <p:cNvSpPr/>
          <p:nvPr/>
        </p:nvSpPr>
        <p:spPr>
          <a:xfrm>
            <a:off x="5941509" y="716330"/>
            <a:ext cx="2700221" cy="364580"/>
          </a:xfrm>
          <a:prstGeom prst="rect">
            <a:avLst/>
          </a:prstGeom>
        </p:spPr>
        <p:txBody>
          <a:bodyPr wrap="square" lIns="101976" tIns="50987" rIns="101976" bIns="50987">
            <a:spAutoFit/>
          </a:bodyPr>
          <a:lstStyle/>
          <a:p>
            <a:pPr algn="ctr" eaLnBrk="0" fontAlgn="base" hangingPunct="0">
              <a:spcBef>
                <a:spcPct val="0"/>
              </a:spcBef>
            </a:pPr>
            <a:r>
              <a:rPr lang="en-US" sz="1700" u="sng" dirty="0">
                <a:solidFill>
                  <a:srgbClr val="006600"/>
                </a:solidFill>
                <a:latin typeface="Myriad Pro Light" pitchFamily="34" charset="0"/>
                <a:ea typeface="MS Mincho" pitchFamily="49" charset="-128"/>
                <a:cs typeface="Times New Roman" pitchFamily="18" charset="0"/>
              </a:rPr>
              <a:t>Additional information:</a:t>
            </a:r>
            <a:endParaRPr lang="en-US" sz="2100" u="sng" dirty="0">
              <a:solidFill>
                <a:srgbClr val="006600"/>
              </a:solidFill>
              <a:latin typeface="Myriad Pro Light" pitchFamily="34" charset="0"/>
              <a:cs typeface="Arial" pitchFamily="34" charset="0"/>
            </a:endParaRPr>
          </a:p>
        </p:txBody>
      </p:sp>
      <p:pic>
        <p:nvPicPr>
          <p:cNvPr id="21" name="Picture 20" descr="ul-logo.jpg"/>
          <p:cNvPicPr>
            <a:picLocks noChangeAspect="1"/>
          </p:cNvPicPr>
          <p:nvPr/>
        </p:nvPicPr>
        <p:blipFill>
          <a:blip r:embed="rId2" cstate="print"/>
          <a:stretch>
            <a:fillRect/>
          </a:stretch>
        </p:blipFill>
        <p:spPr>
          <a:xfrm>
            <a:off x="6007992" y="2038350"/>
            <a:ext cx="2567254" cy="1166080"/>
          </a:xfrm>
          <a:prstGeom prst="rect">
            <a:avLst/>
          </a:prstGeom>
          <a:ln w="19050">
            <a:solidFill>
              <a:srgbClr val="297048"/>
            </a:solidFill>
          </a:ln>
          <a:effectLst/>
        </p:spPr>
      </p:pic>
      <p:pic>
        <p:nvPicPr>
          <p:cNvPr id="22" name="Picture 21" descr="PPPL LOGO No Text.jpg"/>
          <p:cNvPicPr>
            <a:picLocks noChangeAspect="1"/>
          </p:cNvPicPr>
          <p:nvPr/>
        </p:nvPicPr>
        <p:blipFill>
          <a:blip r:embed="rId3" cstate="print"/>
          <a:stretch>
            <a:fillRect/>
          </a:stretch>
        </p:blipFill>
        <p:spPr>
          <a:xfrm>
            <a:off x="5720112" y="3669194"/>
            <a:ext cx="3262086" cy="8560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advClick="0" advTm="11000">
        <p14:prism/>
      </p:transition>
    </mc:Choice>
    <mc:Fallback xmlns="">
      <p:transition xmlns:p14="http://schemas.microsoft.com/office/powerpoint/2010/main" spd="slow" advClick="0" advTm="11000">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9144000" cy="5141914"/>
          </a:xfrm>
          <a:prstGeom prst="rect">
            <a:avLst/>
          </a:prstGeom>
        </p:spPr>
      </p:pic>
      <p:pic>
        <p:nvPicPr>
          <p:cNvPr id="2" name="Picture 1"/>
          <p:cNvPicPr>
            <a:picLocks noChangeAspect="1"/>
          </p:cNvPicPr>
          <p:nvPr/>
        </p:nvPicPr>
        <p:blipFill>
          <a:blip r:embed="rId3"/>
          <a:stretch>
            <a:fillRect/>
          </a:stretch>
        </p:blipFill>
        <p:spPr>
          <a:xfrm>
            <a:off x="3606800" y="2400300"/>
            <a:ext cx="1917700" cy="342900"/>
          </a:xfrm>
          <a:prstGeom prst="rect">
            <a:avLst/>
          </a:prstGeom>
        </p:spPr>
      </p:pic>
      <p:pic>
        <p:nvPicPr>
          <p:cNvPr id="10" name="Picture 9"/>
          <p:cNvPicPr>
            <a:picLocks noChangeAspect="1"/>
          </p:cNvPicPr>
          <p:nvPr/>
        </p:nvPicPr>
        <p:blipFill>
          <a:blip r:embed="rId4"/>
          <a:stretch>
            <a:fillRect/>
          </a:stretch>
        </p:blipFill>
        <p:spPr>
          <a:xfrm>
            <a:off x="0" y="0"/>
            <a:ext cx="9144000" cy="5151012"/>
          </a:xfrm>
          <a:prstGeom prst="rect">
            <a:avLst/>
          </a:prstGeom>
        </p:spPr>
      </p:pic>
      <p:pic>
        <p:nvPicPr>
          <p:cNvPr id="9" name="Picture 8"/>
          <p:cNvPicPr>
            <a:picLocks noChangeAspect="1"/>
          </p:cNvPicPr>
          <p:nvPr/>
        </p:nvPicPr>
        <p:blipFill>
          <a:blip r:embed="rId5"/>
          <a:stretch>
            <a:fillRect/>
          </a:stretch>
        </p:blipFill>
        <p:spPr>
          <a:xfrm>
            <a:off x="-61575" y="-1043461"/>
            <a:ext cx="9405696" cy="7350867"/>
          </a:xfrm>
          <a:prstGeom prst="rect">
            <a:avLst/>
          </a:prstGeom>
        </p:spPr>
      </p:pic>
      <p:pic>
        <p:nvPicPr>
          <p:cNvPr id="13" name="Picture 12"/>
          <p:cNvPicPr>
            <a:picLocks noChangeAspect="1"/>
          </p:cNvPicPr>
          <p:nvPr/>
        </p:nvPicPr>
        <p:blipFill>
          <a:blip r:embed="rId6"/>
          <a:stretch>
            <a:fillRect/>
          </a:stretch>
        </p:blipFill>
        <p:spPr>
          <a:xfrm>
            <a:off x="-61575" y="325072"/>
            <a:ext cx="9306628" cy="5578574"/>
          </a:xfrm>
          <a:prstGeom prst="rect">
            <a:avLst/>
          </a:prstGeom>
        </p:spPr>
      </p:pic>
    </p:spTree>
    <p:extLst>
      <p:ext uri="{BB962C8B-B14F-4D97-AF65-F5344CB8AC3E}">
        <p14:creationId xmlns:p14="http://schemas.microsoft.com/office/powerpoint/2010/main" val="3887868374"/>
      </p:ext>
    </p:extLst>
  </p:cSld>
  <p:clrMapOvr>
    <a:masterClrMapping/>
  </p:clrMapOvr>
  <mc:AlternateContent xmlns:mc="http://schemas.openxmlformats.org/markup-compatibility/2006" xmlns:p14="http://schemas.microsoft.com/office/powerpoint/2010/main">
    <mc:Choice Requires="p14">
      <p:transition spd="slow" p14:dur="1200" advClick="0" advTm="11200">
        <p14:prism/>
      </p:transition>
    </mc:Choice>
    <mc:Fallback xmlns="">
      <p:transition xmlns:p14="http://schemas.microsoft.com/office/powerpoint/2010/main" spd="slow" advClick="0" advTm="112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3000"/>
                                        <p:tgtEl>
                                          <p:spTgt spid="9"/>
                                        </p:tgtEl>
                                      </p:cBhvr>
                                    </p:animEffect>
                                  </p:childTnLst>
                                </p:cTn>
                              </p:par>
                            </p:childTnLst>
                          </p:cTn>
                        </p:par>
                        <p:par>
                          <p:cTn id="8" fill="hold">
                            <p:stCondLst>
                              <p:cond delay="3000"/>
                            </p:stCondLst>
                            <p:childTnLst>
                              <p:par>
                                <p:cTn id="9" presetID="2" presetClass="entr" presetSubtype="4" fill="hold" nodeType="afterEffect">
                                  <p:stCondLst>
                                    <p:cond delay="40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3000" fill="hold"/>
                                        <p:tgtEl>
                                          <p:spTgt spid="13"/>
                                        </p:tgtEl>
                                        <p:attrNameLst>
                                          <p:attrName>ppt_x</p:attrName>
                                        </p:attrNameLst>
                                      </p:cBhvr>
                                      <p:tavLst>
                                        <p:tav tm="0">
                                          <p:val>
                                            <p:strVal val="#ppt_x"/>
                                          </p:val>
                                        </p:tav>
                                        <p:tav tm="100000">
                                          <p:val>
                                            <p:strVal val="#ppt_x"/>
                                          </p:val>
                                        </p:tav>
                                      </p:tavLst>
                                    </p:anim>
                                    <p:anim calcmode="lin" valueType="num">
                                      <p:cBhvr additive="base">
                                        <p:cTn id="12" dur="3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35000"/>
          </a:blip>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0" y="0"/>
            <a:ext cx="9144000" cy="615553"/>
          </a:xfrm>
          <a:prstGeom prst="rect">
            <a:avLst/>
          </a:prstGeom>
          <a:solidFill>
            <a:srgbClr val="FF6600"/>
          </a:solidFill>
          <a:scene3d>
            <a:camera prst="orthographicFront"/>
            <a:lightRig rig="threePt" dir="t"/>
          </a:scene3d>
          <a:sp3d>
            <a:bevelT/>
          </a:sp3d>
        </p:spPr>
        <p:txBody>
          <a:bodyPr wrap="square" tIns="91440" bIns="91440" rtlCol="0">
            <a:spAutoFit/>
          </a:bodyPr>
          <a:lstStyle/>
          <a:p>
            <a:pPr algn="ctr"/>
            <a:r>
              <a:rPr lang="en-US" sz="2800" dirty="0" smtClean="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rPr>
              <a:t>UPCOMING EVENTS</a:t>
            </a:r>
            <a:endParaRPr lang="en-US" sz="2800" dirty="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p:txBody>
      </p:sp>
      <p:pic>
        <p:nvPicPr>
          <p:cNvPr id="11" name="Picture 10" descr="PPPL-LOGO-FNL-158-Y-GRADIENT-KW-LMC_TRANSPARENT.png"/>
          <p:cNvPicPr>
            <a:picLocks noChangeAspect="1"/>
          </p:cNvPicPr>
          <p:nvPr/>
        </p:nvPicPr>
        <p:blipFill rotWithShape="1">
          <a:blip r:embed="rId4" cstate="screen">
            <a:alphaModFix amt="34000"/>
            <a:extLst>
              <a:ext uri="{28A0092B-C50C-407E-A947-70E740481C1C}">
                <a14:useLocalDpi xmlns:a14="http://schemas.microsoft.com/office/drawing/2010/main"/>
              </a:ext>
            </a:extLst>
          </a:blip>
          <a:srcRect/>
          <a:stretch/>
        </p:blipFill>
        <p:spPr>
          <a:xfrm>
            <a:off x="6949017" y="2969673"/>
            <a:ext cx="2112433" cy="2133671"/>
          </a:xfrm>
          <a:prstGeom prst="rect">
            <a:avLst/>
          </a:prstGeom>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75000" y="793750"/>
            <a:ext cx="2794000" cy="3327400"/>
          </a:xfrm>
          <a:prstGeom prst="rect">
            <a:avLst/>
          </a:prstGeom>
        </p:spPr>
      </p:pic>
      <p:sp>
        <p:nvSpPr>
          <p:cNvPr id="17" name="TextBox 16"/>
          <p:cNvSpPr txBox="1"/>
          <p:nvPr/>
        </p:nvSpPr>
        <p:spPr>
          <a:xfrm>
            <a:off x="340974" y="1656716"/>
            <a:ext cx="7340601" cy="1020792"/>
          </a:xfrm>
          <a:prstGeom prst="rect">
            <a:avLst/>
          </a:prstGeom>
          <a:noFill/>
        </p:spPr>
        <p:txBody>
          <a:bodyPr wrap="square" rtlCol="0">
            <a:spAutoFit/>
          </a:bodyPr>
          <a:lstStyle/>
          <a:p>
            <a:pPr marL="0" lvl="1">
              <a:spcBef>
                <a:spcPts val="0"/>
              </a:spcBef>
              <a:spcAft>
                <a:spcPts val="600"/>
              </a:spcAft>
            </a:pPr>
            <a:r>
              <a:rPr lang="en-US" sz="1800" b="1" spc="40" dirty="0" smtClean="0">
                <a:solidFill>
                  <a:srgbClr val="1466C5"/>
                </a:solidFill>
                <a:latin typeface="Arial"/>
                <a:cs typeface="Arial"/>
              </a:rPr>
              <a:t>Tuesday</a:t>
            </a:r>
            <a:r>
              <a:rPr lang="en-US" sz="1800" b="1" spc="40" dirty="0">
                <a:solidFill>
                  <a:srgbClr val="1466C5"/>
                </a:solidFill>
                <a:latin typeface="Arial"/>
                <a:cs typeface="Arial"/>
              </a:rPr>
              <a:t>, </a:t>
            </a:r>
            <a:r>
              <a:rPr lang="en-US" sz="1800" b="1" spc="40" dirty="0" smtClean="0">
                <a:solidFill>
                  <a:srgbClr val="1466C5"/>
                </a:solidFill>
                <a:latin typeface="Arial"/>
                <a:cs typeface="Arial"/>
              </a:rPr>
              <a:t>November 11</a:t>
            </a:r>
            <a:endParaRPr lang="en-US" sz="1100" b="1" dirty="0">
              <a:solidFill>
                <a:srgbClr val="000000"/>
              </a:solidFill>
              <a:latin typeface="Arial"/>
              <a:cs typeface="Arial"/>
            </a:endParaRPr>
          </a:p>
          <a:p>
            <a:pPr marL="0" lvl="1"/>
            <a:r>
              <a:rPr lang="en-US" sz="1400" b="1" dirty="0" smtClean="0">
                <a:latin typeface="Bookman Old Style"/>
              </a:rPr>
              <a:t>	Electronics recycling collection 7 to 10 a.m. Lower </a:t>
            </a:r>
            <a:r>
              <a:rPr lang="en-US" sz="1400" b="1" dirty="0">
                <a:latin typeface="Bookman Old Style"/>
              </a:rPr>
              <a:t>Parking Lot </a:t>
            </a:r>
            <a:r>
              <a:rPr lang="en-US" sz="1400" b="1" dirty="0" smtClean="0">
                <a:latin typeface="Bookman Old Style"/>
              </a:rPr>
              <a:t>	America </a:t>
            </a:r>
            <a:r>
              <a:rPr lang="en-US" sz="1400" b="1" dirty="0">
                <a:latin typeface="Bookman Old Style"/>
              </a:rPr>
              <a:t>Recycles Day Celebration 10:30 a.m. to 1 p.m. LSB Lobby</a:t>
            </a:r>
          </a:p>
          <a:p>
            <a:pPr marL="0" lvl="1"/>
            <a:r>
              <a:rPr lang="en-US" sz="1400" b="1" baseline="30000" dirty="0" smtClean="0">
                <a:latin typeface="Bookman Old Style"/>
              </a:rPr>
              <a:t>  </a:t>
            </a:r>
            <a:endParaRPr lang="en-US" sz="1400" b="1" dirty="0">
              <a:solidFill>
                <a:srgbClr val="000000"/>
              </a:solidFill>
              <a:latin typeface="Gotham-Book"/>
              <a:cs typeface="Gotham-Book"/>
            </a:endParaRPr>
          </a:p>
        </p:txBody>
      </p:sp>
      <p:sp>
        <p:nvSpPr>
          <p:cNvPr id="18" name="TextBox 17"/>
          <p:cNvSpPr txBox="1"/>
          <p:nvPr/>
        </p:nvSpPr>
        <p:spPr>
          <a:xfrm>
            <a:off x="340975" y="2451155"/>
            <a:ext cx="6601692" cy="559555"/>
          </a:xfrm>
          <a:prstGeom prst="rect">
            <a:avLst/>
          </a:prstGeom>
          <a:noFill/>
        </p:spPr>
        <p:txBody>
          <a:bodyPr wrap="square" rtlCol="0">
            <a:spAutoFit/>
          </a:bodyPr>
          <a:lstStyle/>
          <a:p>
            <a:pPr marL="0" lvl="1">
              <a:spcBef>
                <a:spcPts val="0"/>
              </a:spcBef>
              <a:spcAft>
                <a:spcPts val="600"/>
              </a:spcAft>
            </a:pPr>
            <a:r>
              <a:rPr lang="en-US" sz="1800" b="1" spc="40" dirty="0" smtClean="0">
                <a:solidFill>
                  <a:srgbClr val="1466C5"/>
                </a:solidFill>
                <a:latin typeface="Arial"/>
                <a:cs typeface="Arial"/>
              </a:rPr>
              <a:t>Mon. – Wed., November 17 - 19</a:t>
            </a:r>
          </a:p>
          <a:p>
            <a:pPr marL="0" lvl="1">
              <a:lnSpc>
                <a:spcPts val="700"/>
              </a:lnSpc>
              <a:spcBef>
                <a:spcPts val="0"/>
              </a:spcBef>
              <a:spcAft>
                <a:spcPts val="600"/>
              </a:spcAft>
            </a:pPr>
            <a:r>
              <a:rPr lang="en-US" sz="1400" b="1" dirty="0" smtClean="0">
                <a:latin typeface="Bookman Old Style"/>
              </a:rPr>
              <a:t>	Environmental Management </a:t>
            </a:r>
            <a:r>
              <a:rPr lang="en-US" sz="1400" b="1" dirty="0">
                <a:latin typeface="Bookman Old Style"/>
              </a:rPr>
              <a:t>S</a:t>
            </a:r>
            <a:r>
              <a:rPr lang="en-US" sz="1400" b="1" dirty="0" smtClean="0">
                <a:latin typeface="Bookman Old Style"/>
              </a:rPr>
              <a:t>ystems </a:t>
            </a:r>
            <a:r>
              <a:rPr lang="en-US" sz="1400" b="1" dirty="0">
                <a:latin typeface="Bookman Old Style"/>
              </a:rPr>
              <a:t>A</a:t>
            </a:r>
            <a:r>
              <a:rPr lang="en-US" sz="1400" b="1" dirty="0" smtClean="0">
                <a:latin typeface="Bookman Old Style"/>
              </a:rPr>
              <a:t>udit</a:t>
            </a:r>
          </a:p>
        </p:txBody>
      </p:sp>
      <p:sp>
        <p:nvSpPr>
          <p:cNvPr id="12" name="TextBox 11"/>
          <p:cNvSpPr txBox="1"/>
          <p:nvPr/>
        </p:nvSpPr>
        <p:spPr>
          <a:xfrm>
            <a:off x="340974" y="3712074"/>
            <a:ext cx="8595207" cy="627095"/>
          </a:xfrm>
          <a:prstGeom prst="rect">
            <a:avLst/>
          </a:prstGeom>
          <a:noFill/>
        </p:spPr>
        <p:txBody>
          <a:bodyPr wrap="square" rtlCol="0">
            <a:spAutoFit/>
          </a:bodyPr>
          <a:lstStyle/>
          <a:p>
            <a:pPr marL="0" lvl="1">
              <a:spcBef>
                <a:spcPts val="0"/>
              </a:spcBef>
              <a:spcAft>
                <a:spcPts val="600"/>
              </a:spcAft>
            </a:pPr>
            <a:r>
              <a:rPr lang="en-US" sz="1800" b="1" spc="40" dirty="0" smtClean="0">
                <a:solidFill>
                  <a:srgbClr val="1466C5"/>
                </a:solidFill>
                <a:latin typeface="Arial"/>
                <a:cs typeface="Arial"/>
              </a:rPr>
              <a:t>Wednesday</a:t>
            </a:r>
            <a:r>
              <a:rPr lang="en-US" sz="1800" b="1" spc="40" dirty="0">
                <a:solidFill>
                  <a:srgbClr val="1466C5"/>
                </a:solidFill>
                <a:latin typeface="Arial"/>
                <a:cs typeface="Arial"/>
              </a:rPr>
              <a:t>, </a:t>
            </a:r>
            <a:r>
              <a:rPr lang="en-US" sz="1800" b="1" spc="40" dirty="0" smtClean="0">
                <a:solidFill>
                  <a:srgbClr val="1466C5"/>
                </a:solidFill>
                <a:latin typeface="Arial"/>
                <a:cs typeface="Arial"/>
              </a:rPr>
              <a:t>November 19</a:t>
            </a:r>
            <a:endParaRPr lang="en-US" sz="1100" b="1" dirty="0">
              <a:solidFill>
                <a:srgbClr val="000000"/>
              </a:solidFill>
              <a:latin typeface="Arial"/>
              <a:cs typeface="Arial"/>
            </a:endParaRPr>
          </a:p>
          <a:p>
            <a:pPr marL="0" lvl="1">
              <a:lnSpc>
                <a:spcPts val="1340"/>
              </a:lnSpc>
            </a:pPr>
            <a:r>
              <a:rPr lang="en-US" sz="2200" b="1" baseline="30000" dirty="0" smtClean="0">
                <a:latin typeface="Bookman Old Style"/>
              </a:rPr>
              <a:t>	</a:t>
            </a:r>
            <a:r>
              <a:rPr lang="en-US" sz="1400" b="1" dirty="0" smtClean="0">
                <a:latin typeface="Bookman Old Style"/>
              </a:rPr>
              <a:t>PPPL COLLOQUIUM – Antibiotic Resistance - A Global Challenge 4 p.m. – MBG Aud.</a:t>
            </a:r>
            <a:endParaRPr lang="en-US" sz="1400" b="1" dirty="0">
              <a:solidFill>
                <a:srgbClr val="000000"/>
              </a:solidFill>
              <a:latin typeface="Gotham-Book"/>
              <a:cs typeface="Gotham-Book"/>
            </a:endParaRPr>
          </a:p>
        </p:txBody>
      </p:sp>
      <p:sp>
        <p:nvSpPr>
          <p:cNvPr id="14" name="TextBox 13"/>
          <p:cNvSpPr txBox="1"/>
          <p:nvPr/>
        </p:nvSpPr>
        <p:spPr>
          <a:xfrm>
            <a:off x="340974" y="4313838"/>
            <a:ext cx="8803026" cy="637354"/>
          </a:xfrm>
          <a:prstGeom prst="rect">
            <a:avLst/>
          </a:prstGeom>
          <a:noFill/>
        </p:spPr>
        <p:txBody>
          <a:bodyPr wrap="square" rtlCol="0">
            <a:spAutoFit/>
          </a:bodyPr>
          <a:lstStyle/>
          <a:p>
            <a:pPr marL="0" lvl="1">
              <a:spcBef>
                <a:spcPts val="0"/>
              </a:spcBef>
              <a:spcAft>
                <a:spcPts val="600"/>
              </a:spcAft>
            </a:pPr>
            <a:r>
              <a:rPr lang="en-US" sz="2000" b="1" spc="40" dirty="0" smtClean="0">
                <a:solidFill>
                  <a:srgbClr val="1466C5"/>
                </a:solidFill>
                <a:latin typeface="Arial"/>
                <a:cs typeface="Arial"/>
              </a:rPr>
              <a:t>Wednesday</a:t>
            </a:r>
            <a:r>
              <a:rPr lang="en-US" sz="2000" b="1" spc="40" dirty="0">
                <a:solidFill>
                  <a:srgbClr val="1466C5"/>
                </a:solidFill>
                <a:latin typeface="Arial"/>
                <a:cs typeface="Arial"/>
              </a:rPr>
              <a:t>, </a:t>
            </a:r>
            <a:r>
              <a:rPr lang="en-US" sz="2000" b="1" spc="40" dirty="0" smtClean="0">
                <a:solidFill>
                  <a:srgbClr val="1466C5"/>
                </a:solidFill>
                <a:latin typeface="Arial"/>
                <a:cs typeface="Arial"/>
              </a:rPr>
              <a:t>January 14</a:t>
            </a:r>
            <a:endParaRPr lang="en-US" sz="1200" b="1" dirty="0">
              <a:solidFill>
                <a:srgbClr val="000000"/>
              </a:solidFill>
              <a:latin typeface="Arial"/>
              <a:cs typeface="Arial"/>
            </a:endParaRPr>
          </a:p>
          <a:p>
            <a:pPr marL="0" lvl="1">
              <a:lnSpc>
                <a:spcPts val="1140"/>
              </a:lnSpc>
            </a:pPr>
            <a:r>
              <a:rPr lang="en-US" sz="1400" b="1" baseline="30000" dirty="0" smtClean="0">
                <a:latin typeface="Bookman Old Style"/>
              </a:rPr>
              <a:t>	</a:t>
            </a:r>
            <a:r>
              <a:rPr lang="en-US" sz="1400" b="1" dirty="0" smtClean="0">
                <a:latin typeface="Bookman Old Style"/>
              </a:rPr>
              <a:t>Records/Paper </a:t>
            </a:r>
            <a:r>
              <a:rPr lang="en-US" sz="1400" b="1" dirty="0">
                <a:latin typeface="Bookman Old Style"/>
              </a:rPr>
              <a:t>S</a:t>
            </a:r>
            <a:r>
              <a:rPr lang="en-US" sz="1400" b="1" dirty="0" smtClean="0">
                <a:latin typeface="Bookman Old Style"/>
              </a:rPr>
              <a:t>hredding Event</a:t>
            </a:r>
            <a:r>
              <a:rPr lang="en-US" sz="1400" b="1" dirty="0">
                <a:latin typeface="Bookman Old Style"/>
              </a:rPr>
              <a:t> </a:t>
            </a:r>
            <a:r>
              <a:rPr lang="en-US" sz="1400" b="1" dirty="0" smtClean="0">
                <a:latin typeface="Bookman Old Style"/>
              </a:rPr>
              <a:t>– 9 a.m. to 4 p.m. – Warehouse </a:t>
            </a:r>
            <a:r>
              <a:rPr lang="en-US" sz="1400" b="1" dirty="0">
                <a:latin typeface="Bookman Old Style"/>
              </a:rPr>
              <a:t>R</a:t>
            </a:r>
            <a:r>
              <a:rPr lang="en-US" sz="1400" b="1" dirty="0" smtClean="0">
                <a:latin typeface="Bookman Old Style"/>
              </a:rPr>
              <a:t>eceiving Area #3</a:t>
            </a:r>
            <a:endParaRPr lang="en-US" sz="1400" b="1" dirty="0">
              <a:solidFill>
                <a:srgbClr val="000000"/>
              </a:solidFill>
              <a:latin typeface="Gotham-Book"/>
              <a:cs typeface="Gotham-Book"/>
            </a:endParaRPr>
          </a:p>
        </p:txBody>
      </p:sp>
      <p:sp>
        <p:nvSpPr>
          <p:cNvPr id="16" name="TextBox 15"/>
          <p:cNvSpPr txBox="1"/>
          <p:nvPr/>
        </p:nvSpPr>
        <p:spPr>
          <a:xfrm>
            <a:off x="340975" y="570534"/>
            <a:ext cx="8017934" cy="604012"/>
          </a:xfrm>
          <a:prstGeom prst="rect">
            <a:avLst/>
          </a:prstGeom>
          <a:noFill/>
        </p:spPr>
        <p:txBody>
          <a:bodyPr wrap="square" rtlCol="0">
            <a:spAutoFit/>
          </a:bodyPr>
          <a:lstStyle/>
          <a:p>
            <a:pPr marL="0" lvl="1">
              <a:spcBef>
                <a:spcPts val="0"/>
              </a:spcBef>
              <a:spcAft>
                <a:spcPts val="600"/>
              </a:spcAft>
            </a:pPr>
            <a:r>
              <a:rPr lang="en-US" sz="1800" b="1" spc="40" dirty="0">
                <a:solidFill>
                  <a:srgbClr val="1466C5"/>
                </a:solidFill>
                <a:latin typeface="Arial"/>
                <a:cs typeface="Arial"/>
              </a:rPr>
              <a:t>Tuesday, November 4</a:t>
            </a:r>
            <a:endParaRPr lang="en-US" sz="1600" b="1" dirty="0">
              <a:solidFill>
                <a:srgbClr val="000000"/>
              </a:solidFill>
              <a:latin typeface="Arial"/>
              <a:cs typeface="Arial"/>
            </a:endParaRPr>
          </a:p>
          <a:p>
            <a:pPr marL="0" lvl="1">
              <a:lnSpc>
                <a:spcPts val="1140"/>
              </a:lnSpc>
            </a:pPr>
            <a:r>
              <a:rPr lang="en-US" sz="1400" b="1" baseline="30000" dirty="0">
                <a:latin typeface="Bookman Old Style"/>
              </a:rPr>
              <a:t>	</a:t>
            </a:r>
            <a:r>
              <a:rPr lang="en-US" sz="1400" b="1" dirty="0">
                <a:latin typeface="Bookman Old Style"/>
              </a:rPr>
              <a:t>PPPL COLLOQUIUM – HTS and ARC for Fusion – 4 p.m. – </a:t>
            </a:r>
            <a:r>
              <a:rPr lang="en-US" sz="1400" b="1" dirty="0" smtClean="0">
                <a:latin typeface="Bookman Old Style"/>
              </a:rPr>
              <a:t>MBG Auditorium</a:t>
            </a:r>
            <a:endParaRPr lang="en-US" sz="1400" b="1" dirty="0">
              <a:solidFill>
                <a:srgbClr val="000000"/>
              </a:solidFill>
              <a:latin typeface="Gotham-Book"/>
              <a:cs typeface="Gotham-Book"/>
            </a:endParaRPr>
          </a:p>
        </p:txBody>
      </p:sp>
      <p:sp>
        <p:nvSpPr>
          <p:cNvPr id="19" name="TextBox 18"/>
          <p:cNvSpPr txBox="1"/>
          <p:nvPr/>
        </p:nvSpPr>
        <p:spPr>
          <a:xfrm>
            <a:off x="340975" y="1116253"/>
            <a:ext cx="7417570" cy="604012"/>
          </a:xfrm>
          <a:prstGeom prst="rect">
            <a:avLst/>
          </a:prstGeom>
          <a:noFill/>
        </p:spPr>
        <p:txBody>
          <a:bodyPr wrap="square" rtlCol="0">
            <a:spAutoFit/>
          </a:bodyPr>
          <a:lstStyle/>
          <a:p>
            <a:pPr marL="0" lvl="1">
              <a:spcBef>
                <a:spcPts val="0"/>
              </a:spcBef>
              <a:spcAft>
                <a:spcPts val="600"/>
              </a:spcAft>
            </a:pPr>
            <a:r>
              <a:rPr lang="en-US" sz="1800" b="1" spc="40" dirty="0" smtClean="0">
                <a:solidFill>
                  <a:srgbClr val="1466C5"/>
                </a:solidFill>
                <a:latin typeface="Arial"/>
                <a:cs typeface="Arial"/>
              </a:rPr>
              <a:t>Wed. – </a:t>
            </a:r>
            <a:r>
              <a:rPr lang="en-US" sz="1800" b="1" spc="40" smtClean="0">
                <a:solidFill>
                  <a:srgbClr val="1466C5"/>
                </a:solidFill>
                <a:latin typeface="Arial"/>
                <a:cs typeface="Arial"/>
              </a:rPr>
              <a:t>Fri., November </a:t>
            </a:r>
            <a:r>
              <a:rPr lang="en-US" sz="1800" b="1" spc="40" dirty="0" smtClean="0">
                <a:solidFill>
                  <a:srgbClr val="1466C5"/>
                </a:solidFill>
                <a:latin typeface="Arial"/>
                <a:cs typeface="Arial"/>
              </a:rPr>
              <a:t>5 - 7</a:t>
            </a:r>
            <a:endParaRPr lang="en-US" sz="1600" b="1" dirty="0">
              <a:solidFill>
                <a:srgbClr val="000000"/>
              </a:solidFill>
              <a:latin typeface="Arial"/>
              <a:cs typeface="Arial"/>
            </a:endParaRPr>
          </a:p>
          <a:p>
            <a:pPr marL="0" lvl="1">
              <a:lnSpc>
                <a:spcPts val="1140"/>
              </a:lnSpc>
            </a:pPr>
            <a:r>
              <a:rPr lang="en-US" sz="1400" b="1" baseline="30000" dirty="0">
                <a:latin typeface="Bookman Old Style"/>
              </a:rPr>
              <a:t>	</a:t>
            </a:r>
            <a:r>
              <a:rPr lang="en-US" sz="1400" b="1" dirty="0">
                <a:latin typeface="Bookman Old Style"/>
              </a:rPr>
              <a:t>PPPL </a:t>
            </a:r>
            <a:r>
              <a:rPr lang="en-US" sz="1400" b="1" dirty="0" smtClean="0">
                <a:latin typeface="Bookman Old Style"/>
              </a:rPr>
              <a:t>Advisory Committee</a:t>
            </a:r>
            <a:endParaRPr lang="en-US" sz="1400" b="1" dirty="0">
              <a:solidFill>
                <a:srgbClr val="000000"/>
              </a:solidFill>
              <a:latin typeface="Gotham-Book"/>
              <a:cs typeface="Gotham-Book"/>
            </a:endParaRPr>
          </a:p>
        </p:txBody>
      </p:sp>
      <p:sp>
        <p:nvSpPr>
          <p:cNvPr id="15" name="TextBox 14"/>
          <p:cNvSpPr txBox="1"/>
          <p:nvPr/>
        </p:nvSpPr>
        <p:spPr>
          <a:xfrm>
            <a:off x="340974" y="2954470"/>
            <a:ext cx="8595207" cy="800219"/>
          </a:xfrm>
          <a:prstGeom prst="rect">
            <a:avLst/>
          </a:prstGeom>
          <a:noFill/>
        </p:spPr>
        <p:txBody>
          <a:bodyPr wrap="square" rtlCol="0">
            <a:spAutoFit/>
          </a:bodyPr>
          <a:lstStyle/>
          <a:p>
            <a:pPr marL="0" lvl="1">
              <a:spcBef>
                <a:spcPts val="0"/>
              </a:spcBef>
              <a:spcAft>
                <a:spcPts val="0"/>
              </a:spcAft>
            </a:pPr>
            <a:r>
              <a:rPr lang="en-US" sz="1800" b="1" spc="40" dirty="0" smtClean="0">
                <a:solidFill>
                  <a:srgbClr val="1466C5"/>
                </a:solidFill>
                <a:latin typeface="Arial"/>
                <a:cs typeface="Arial"/>
              </a:rPr>
              <a:t>Tuesday</a:t>
            </a:r>
            <a:r>
              <a:rPr lang="en-US" sz="1800" b="1" spc="40" dirty="0">
                <a:solidFill>
                  <a:srgbClr val="1466C5"/>
                </a:solidFill>
                <a:latin typeface="Arial"/>
                <a:cs typeface="Arial"/>
              </a:rPr>
              <a:t>, </a:t>
            </a:r>
            <a:r>
              <a:rPr lang="en-US" sz="1800" b="1" spc="40" dirty="0" smtClean="0">
                <a:solidFill>
                  <a:srgbClr val="1466C5"/>
                </a:solidFill>
                <a:latin typeface="Arial"/>
                <a:cs typeface="Arial"/>
              </a:rPr>
              <a:t>November 18</a:t>
            </a:r>
            <a:r>
              <a:rPr lang="en-US" sz="1200" b="1" dirty="0">
                <a:solidFill>
                  <a:srgbClr val="000000"/>
                </a:solidFill>
                <a:latin typeface="Arial"/>
                <a:cs typeface="Arial"/>
              </a:rPr>
              <a:t/>
            </a:r>
            <a:br>
              <a:rPr lang="en-US" sz="1200" b="1" dirty="0">
                <a:solidFill>
                  <a:srgbClr val="000000"/>
                </a:solidFill>
                <a:latin typeface="Arial"/>
                <a:cs typeface="Arial"/>
              </a:rPr>
            </a:br>
            <a:r>
              <a:rPr lang="en-US" sz="1200" b="1" dirty="0" smtClean="0">
                <a:solidFill>
                  <a:srgbClr val="000000"/>
                </a:solidFill>
                <a:latin typeface="Arial"/>
                <a:cs typeface="Arial"/>
              </a:rPr>
              <a:t>	</a:t>
            </a:r>
            <a:r>
              <a:rPr lang="en-US" sz="1400" b="1" dirty="0" smtClean="0">
                <a:latin typeface="Bookman Old Style"/>
              </a:rPr>
              <a:t>TFTR </a:t>
            </a:r>
            <a:r>
              <a:rPr lang="en-US" sz="1400" b="1" dirty="0">
                <a:latin typeface="Bookman Old Style"/>
              </a:rPr>
              <a:t>20-year Megawatt Anniversary Celebration with cake and ice cream </a:t>
            </a:r>
            <a:br>
              <a:rPr lang="en-US" sz="1400" b="1" dirty="0">
                <a:latin typeface="Bookman Old Style"/>
              </a:rPr>
            </a:br>
            <a:r>
              <a:rPr lang="en-US" sz="1400" b="1" dirty="0">
                <a:latin typeface="Bookman Old Style"/>
              </a:rPr>
              <a:t>	1 p.m. - LSB Lobby • Talk by PPPL physicist Michael Bell </a:t>
            </a:r>
          </a:p>
        </p:txBody>
      </p:sp>
    </p:spTree>
    <p:custDataLst>
      <p:tags r:id="rId1"/>
    </p:custDataLst>
    <p:extLst>
      <p:ext uri="{BB962C8B-B14F-4D97-AF65-F5344CB8AC3E}">
        <p14:creationId xmlns:p14="http://schemas.microsoft.com/office/powerpoint/2010/main" val="3161085951"/>
      </p:ext>
    </p:extLst>
  </p:cSld>
  <p:clrMapOvr>
    <a:masterClrMapping/>
  </p:clrMapOvr>
  <mc:AlternateContent xmlns:mc="http://schemas.openxmlformats.org/markup-compatibility/2006" xmlns:p14="http://schemas.microsoft.com/office/powerpoint/2010/main">
    <mc:Choice Requires="p14">
      <p:transition spd="slow" p14:dur="3000" advClick="0" advTm="37483">
        <p:split orient="vert"/>
      </p:transition>
    </mc:Choice>
    <mc:Fallback xmlns="">
      <p:transition xmlns:p14="http://schemas.microsoft.com/office/powerpoint/2010/main" spd="slow" advClick="0" advTm="37483">
        <p:split orient="vert"/>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
            <a:ext cx="9144000" cy="5141914"/>
          </a:xfrm>
          <a:prstGeom prst="rect">
            <a:avLst/>
          </a:prstGeom>
        </p:spPr>
      </p:pic>
      <p:pic>
        <p:nvPicPr>
          <p:cNvPr id="8" name="Picture 7"/>
          <p:cNvPicPr>
            <a:picLocks noChangeAspect="1"/>
          </p:cNvPicPr>
          <p:nvPr/>
        </p:nvPicPr>
        <p:blipFill>
          <a:blip r:embed="rId3"/>
          <a:stretch>
            <a:fillRect/>
          </a:stretch>
        </p:blipFill>
        <p:spPr>
          <a:xfrm>
            <a:off x="-254000" y="-985213"/>
            <a:ext cx="554182" cy="6249939"/>
          </a:xfrm>
          <a:prstGeom prst="rect">
            <a:avLst/>
          </a:prstGeom>
        </p:spPr>
      </p:pic>
      <p:pic>
        <p:nvPicPr>
          <p:cNvPr id="9" name="Picture 8"/>
          <p:cNvPicPr>
            <a:picLocks noChangeAspect="1"/>
          </p:cNvPicPr>
          <p:nvPr/>
        </p:nvPicPr>
        <p:blipFill>
          <a:blip r:embed="rId3"/>
          <a:stretch>
            <a:fillRect/>
          </a:stretch>
        </p:blipFill>
        <p:spPr>
          <a:xfrm>
            <a:off x="8816879" y="-985213"/>
            <a:ext cx="554182" cy="6249939"/>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4800" y="0"/>
            <a:ext cx="8534400" cy="5143500"/>
          </a:xfrm>
          <a:prstGeom prst="rect">
            <a:avLst/>
          </a:prstGeom>
        </p:spPr>
      </p:pic>
    </p:spTree>
    <p:extLst>
      <p:ext uri="{BB962C8B-B14F-4D97-AF65-F5344CB8AC3E}">
        <p14:creationId xmlns:p14="http://schemas.microsoft.com/office/powerpoint/2010/main" val="3591113861"/>
      </p:ext>
    </p:extLst>
  </p:cSld>
  <p:clrMapOvr>
    <a:masterClrMapping/>
  </p:clrMapOvr>
  <mc:AlternateContent xmlns:mc="http://schemas.openxmlformats.org/markup-compatibility/2006" xmlns:p14="http://schemas.microsoft.com/office/powerpoint/2010/main">
    <mc:Choice Requires="p14">
      <p:transition spd="slow" p14:dur="1200" advClick="0" advTm="11200">
        <p14:prism/>
      </p:transition>
    </mc:Choice>
    <mc:Fallback xmlns="">
      <p:transition xmlns:p14="http://schemas.microsoft.com/office/powerpoint/2010/main" spd="slow" advClick="0" advTm="11200">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
            <a:ext cx="9144000" cy="5141914"/>
          </a:xfrm>
          <a:prstGeom prst="rect">
            <a:avLst/>
          </a:prstGeom>
        </p:spPr>
      </p:pic>
      <p:sp>
        <p:nvSpPr>
          <p:cNvPr id="6" name="TextBox 5"/>
          <p:cNvSpPr txBox="1"/>
          <p:nvPr/>
        </p:nvSpPr>
        <p:spPr>
          <a:xfrm>
            <a:off x="0" y="0"/>
            <a:ext cx="9144000" cy="615553"/>
          </a:xfrm>
          <a:prstGeom prst="rect">
            <a:avLst/>
          </a:prstGeom>
          <a:solidFill>
            <a:srgbClr val="FF6600"/>
          </a:solidFill>
          <a:scene3d>
            <a:camera prst="orthographicFront"/>
            <a:lightRig rig="threePt" dir="t"/>
          </a:scene3d>
          <a:sp3d>
            <a:bevelT/>
          </a:sp3d>
        </p:spPr>
        <p:txBody>
          <a:bodyPr wrap="square" tIns="91440" bIns="91440" rtlCol="0">
            <a:spAutoFit/>
          </a:bodyPr>
          <a:lstStyle/>
          <a:p>
            <a:pPr algn="ctr"/>
            <a:r>
              <a:rPr lang="en-US" sz="2800" dirty="0" smtClean="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rPr>
              <a:t>Important Evacuation Information</a:t>
            </a:r>
            <a:endParaRPr lang="en-US" sz="2800" dirty="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572597"/>
            <a:ext cx="9144000" cy="4569315"/>
          </a:xfrm>
          <a:prstGeom prst="rect">
            <a:avLst/>
          </a:prstGeom>
        </p:spPr>
      </p:pic>
    </p:spTree>
    <p:extLst>
      <p:ext uri="{BB962C8B-B14F-4D97-AF65-F5344CB8AC3E}">
        <p14:creationId xmlns:p14="http://schemas.microsoft.com/office/powerpoint/2010/main" val="1474912961"/>
      </p:ext>
    </p:extLst>
  </p:cSld>
  <p:clrMapOvr>
    <a:masterClrMapping/>
  </p:clrMapOvr>
  <mc:AlternateContent xmlns:mc="http://schemas.openxmlformats.org/markup-compatibility/2006" xmlns:p14="http://schemas.microsoft.com/office/powerpoint/2010/main">
    <mc:Choice Requires="p14">
      <p:transition spd="slow" p14:dur="1200" advClick="0" advTm="11200">
        <p14:prism/>
      </p:transition>
    </mc:Choice>
    <mc:Fallback xmlns="">
      <p:transition xmlns:p14="http://schemas.microsoft.com/office/powerpoint/2010/main" spd="slow" advClick="0" advTm="11200">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6111" y="0"/>
            <a:ext cx="9500766" cy="5143499"/>
          </a:xfrm>
          <a:prstGeom prst="rect">
            <a:avLst/>
          </a:prstGeom>
        </p:spPr>
      </p:pic>
    </p:spTree>
    <p:extLst>
      <p:ext uri="{BB962C8B-B14F-4D97-AF65-F5344CB8AC3E}">
        <p14:creationId xmlns:p14="http://schemas.microsoft.com/office/powerpoint/2010/main" val="4252546028"/>
      </p:ext>
    </p:extLst>
  </p:cSld>
  <p:clrMapOvr>
    <a:masterClrMapping/>
  </p:clrMapOvr>
  <mc:AlternateContent xmlns:mc="http://schemas.openxmlformats.org/markup-compatibility/2006" xmlns:p14="http://schemas.microsoft.com/office/powerpoint/2010/main">
    <mc:Choice Requires="p14">
      <p:transition spd="slow" p14:dur="3000" advClick="0" advTm="11200">
        <p:push dir="u"/>
      </p:transition>
    </mc:Choice>
    <mc:Fallback xmlns="">
      <p:transition xmlns:p14="http://schemas.microsoft.com/office/powerpoint/2010/main" spd="slow" advClick="0" advTm="11200">
        <p:push dir="u"/>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5151012"/>
          </a:xfrm>
          <a:prstGeom prst="rect">
            <a:avLst/>
          </a:prstGeom>
        </p:spPr>
      </p:pic>
      <p:pic>
        <p:nvPicPr>
          <p:cNvPr id="3" name="Picture 2"/>
          <p:cNvPicPr>
            <a:picLocks noChangeAspect="1"/>
          </p:cNvPicPr>
          <p:nvPr/>
        </p:nvPicPr>
        <p:blipFill>
          <a:blip r:embed="rId3"/>
          <a:stretch>
            <a:fillRect/>
          </a:stretch>
        </p:blipFill>
        <p:spPr>
          <a:xfrm>
            <a:off x="1065743" y="-8467"/>
            <a:ext cx="6858000" cy="4572000"/>
          </a:xfrm>
          <a:prstGeom prst="rect">
            <a:avLst/>
          </a:prstGeom>
        </p:spPr>
      </p:pic>
      <p:pic>
        <p:nvPicPr>
          <p:cNvPr id="4" name="Picture 3"/>
          <p:cNvPicPr>
            <a:picLocks noChangeAspect="1"/>
          </p:cNvPicPr>
          <p:nvPr/>
        </p:nvPicPr>
        <p:blipFill>
          <a:blip r:embed="rId4"/>
          <a:stretch>
            <a:fillRect/>
          </a:stretch>
        </p:blipFill>
        <p:spPr>
          <a:xfrm>
            <a:off x="-254000" y="4284134"/>
            <a:ext cx="9643532" cy="884768"/>
          </a:xfrm>
          <a:prstGeom prst="rect">
            <a:avLst/>
          </a:prstGeom>
        </p:spPr>
      </p:pic>
      <p:pic>
        <p:nvPicPr>
          <p:cNvPr id="6" name="Picture 5"/>
          <p:cNvPicPr>
            <a:picLocks noChangeAspect="1"/>
          </p:cNvPicPr>
          <p:nvPr/>
        </p:nvPicPr>
        <p:blipFill>
          <a:blip r:embed="rId5"/>
          <a:stretch>
            <a:fillRect/>
          </a:stretch>
        </p:blipFill>
        <p:spPr>
          <a:xfrm>
            <a:off x="1193184" y="4400551"/>
            <a:ext cx="7172496" cy="1221322"/>
          </a:xfrm>
          <a:prstGeom prst="rect">
            <a:avLst/>
          </a:prstGeom>
        </p:spPr>
      </p:pic>
    </p:spTree>
    <p:extLst>
      <p:ext uri="{BB962C8B-B14F-4D97-AF65-F5344CB8AC3E}">
        <p14:creationId xmlns:p14="http://schemas.microsoft.com/office/powerpoint/2010/main" val="377122025"/>
      </p:ext>
    </p:extLst>
  </p:cSld>
  <p:clrMapOvr>
    <a:masterClrMapping/>
  </p:clrMapOvr>
  <mc:AlternateContent xmlns:mc="http://schemas.openxmlformats.org/markup-compatibility/2006" xmlns:p14="http://schemas.microsoft.com/office/powerpoint/2010/main">
    <mc:Choice Requires="p14">
      <p:transition spd="slow" p14:dur="3000" advClick="0" advTm="18355">
        <p:checker/>
      </p:transition>
    </mc:Choice>
    <mc:Fallback xmlns="">
      <p:transition xmlns:p14="http://schemas.microsoft.com/office/powerpoint/2010/main" spd="slow" advClick="0" advTm="18355">
        <p:checker/>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Cafe@PPPL.LOGO.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93900" y="0"/>
            <a:ext cx="5143500" cy="5143500"/>
          </a:xfrm>
          <a:prstGeom prst="rect">
            <a:avLst/>
          </a:prstGeom>
          <a:effectLst>
            <a:glow rad="101600">
              <a:schemeClr val="bg1"/>
            </a:glow>
            <a:outerShdw blurRad="50800" dist="38100" dir="2700000" algn="tl" rotWithShape="0">
              <a:prstClr val="black">
                <a:alpha val="40000"/>
              </a:prstClr>
            </a:outerShdw>
          </a:effectLst>
        </p:spPr>
      </p:pic>
      <p:pic>
        <p:nvPicPr>
          <p:cNvPr id="2" name="Picture 1" descr="menu.jpg"/>
          <p:cNvPicPr>
            <a:picLocks noChangeAspect="1"/>
          </p:cNvPicPr>
          <p:nvPr/>
        </p:nvPicPr>
        <p:blipFill rotWithShape="1">
          <a:blip r:embed="rId4" cstate="screen">
            <a:extLst>
              <a:ext uri="{28A0092B-C50C-407E-A947-70E740481C1C}">
                <a14:useLocalDpi xmlns:a14="http://schemas.microsoft.com/office/drawing/2010/main"/>
              </a:ext>
            </a:extLst>
          </a:blip>
          <a:srcRect t="-5402"/>
          <a:stretch/>
        </p:blipFill>
        <p:spPr>
          <a:xfrm>
            <a:off x="0" y="-153940"/>
            <a:ext cx="9143999" cy="5143500"/>
          </a:xfrm>
          <a:prstGeom prst="rect">
            <a:avLst/>
          </a:prstGeom>
        </p:spPr>
      </p:pic>
    </p:spTree>
    <p:extLst>
      <p:ext uri="{BB962C8B-B14F-4D97-AF65-F5344CB8AC3E}">
        <p14:creationId xmlns:p14="http://schemas.microsoft.com/office/powerpoint/2010/main" val="60149271"/>
      </p:ext>
    </p:extLst>
  </p:cSld>
  <p:clrMapOvr>
    <a:masterClrMapping/>
  </p:clrMapOvr>
  <mc:AlternateContent xmlns:mc="http://schemas.openxmlformats.org/markup-compatibility/2006" xmlns:p14="http://schemas.microsoft.com/office/powerpoint/2010/main">
    <mc:Choice Requires="p14">
      <p:transition spd="slow" p14:dur="1100" advClick="0" advTm="27322">
        <p14:switch dir="r"/>
      </p:transition>
    </mc:Choice>
    <mc:Fallback xmlns="">
      <p:transition xmlns:p14="http://schemas.microsoft.com/office/powerpoint/2010/main" spd="slow" advClick="0" advTm="27322">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151012"/>
          </a:xfrm>
          <a:prstGeom prst="rect">
            <a:avLst/>
          </a:prstGeom>
        </p:spPr>
      </p:pic>
      <p:pic>
        <p:nvPicPr>
          <p:cNvPr id="24" name="Picture 23" descr="IMG_090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1152" y="-259481"/>
            <a:ext cx="7242848" cy="5410493"/>
          </a:xfrm>
          <a:prstGeom prst="rect">
            <a:avLst/>
          </a:prstGeom>
        </p:spPr>
      </p:pic>
      <p:sp>
        <p:nvSpPr>
          <p:cNvPr id="25" name="TextBox 24"/>
          <p:cNvSpPr txBox="1"/>
          <p:nvPr/>
        </p:nvSpPr>
        <p:spPr>
          <a:xfrm>
            <a:off x="0" y="0"/>
            <a:ext cx="2480733" cy="2769989"/>
          </a:xfrm>
          <a:prstGeom prst="rect">
            <a:avLst/>
          </a:prstGeom>
          <a:solidFill>
            <a:srgbClr val="FF6600"/>
          </a:solidFill>
          <a:scene3d>
            <a:camera prst="orthographicFront"/>
            <a:lightRig rig="threePt" dir="t"/>
          </a:scene3d>
          <a:sp3d>
            <a:bevelT/>
          </a:sp3d>
        </p:spPr>
        <p:txBody>
          <a:bodyPr wrap="square" tIns="91440" bIns="91440" rtlCol="0">
            <a:spAutoFit/>
          </a:bodyPr>
          <a:lstStyle/>
          <a:p>
            <a:pPr algn="ctr"/>
            <a:r>
              <a:rPr lang="en-US" dirty="0" smtClean="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rPr>
              <a:t>Technicians install the center stack in the </a:t>
            </a:r>
          </a:p>
          <a:p>
            <a:pPr algn="ctr"/>
            <a:r>
              <a:rPr lang="en-US" dirty="0" smtClean="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rPr>
              <a:t>NSTX-U vacuum vessel</a:t>
            </a:r>
            <a:endParaRPr lang="en-US" dirty="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p:txBody>
      </p:sp>
      <p:pic>
        <p:nvPicPr>
          <p:cNvPr id="26" name="Picture 2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933" y="2769989"/>
            <a:ext cx="2462411" cy="2462411"/>
          </a:xfrm>
          <a:prstGeom prst="rect">
            <a:avLst/>
          </a:prstGeom>
        </p:spPr>
      </p:pic>
    </p:spTree>
    <p:extLst>
      <p:ext uri="{BB962C8B-B14F-4D97-AF65-F5344CB8AC3E}">
        <p14:creationId xmlns:p14="http://schemas.microsoft.com/office/powerpoint/2010/main" val="989725991"/>
      </p:ext>
    </p:extLst>
  </p:cSld>
  <p:clrMapOvr>
    <a:masterClrMapping/>
  </p:clrMapOvr>
  <mc:AlternateContent xmlns:mc="http://schemas.openxmlformats.org/markup-compatibility/2006" xmlns:p14="http://schemas.microsoft.com/office/powerpoint/2010/main">
    <mc:Choice Requires="p14">
      <p:transition spd="slow" p14:dur="4000" advClick="0" advTm="11000">
        <p14:prism/>
      </p:transition>
    </mc:Choice>
    <mc:Fallback xmlns="">
      <p:transition xmlns:p14="http://schemas.microsoft.com/office/powerpoint/2010/main" spd="slow" advClick="0" advTm="11000">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0" y="0"/>
            <a:ext cx="9144000" cy="5151012"/>
          </a:xfrm>
          <a:prstGeom prst="rect">
            <a:avLst/>
          </a:prstGeom>
        </p:spPr>
      </p:pic>
      <p:pic>
        <p:nvPicPr>
          <p:cNvPr id="3" name="Picture 2" descr="IMG_0911 C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7035" y="-942380"/>
            <a:ext cx="8146965" cy="6085880"/>
          </a:xfrm>
          <a:prstGeom prst="rect">
            <a:avLst/>
          </a:prstGeom>
        </p:spPr>
      </p:pic>
      <p:sp>
        <p:nvSpPr>
          <p:cNvPr id="11" name="TextBox 10"/>
          <p:cNvSpPr txBox="1"/>
          <p:nvPr/>
        </p:nvSpPr>
        <p:spPr>
          <a:xfrm>
            <a:off x="0" y="0"/>
            <a:ext cx="2480733" cy="2769989"/>
          </a:xfrm>
          <a:prstGeom prst="rect">
            <a:avLst/>
          </a:prstGeom>
          <a:solidFill>
            <a:srgbClr val="FF6600"/>
          </a:solidFill>
          <a:scene3d>
            <a:camera prst="orthographicFront"/>
            <a:lightRig rig="threePt" dir="t"/>
          </a:scene3d>
          <a:sp3d>
            <a:bevelT/>
          </a:sp3d>
        </p:spPr>
        <p:txBody>
          <a:bodyPr wrap="square" tIns="91440" bIns="91440" rtlCol="0">
            <a:spAutoFit/>
          </a:bodyPr>
          <a:lstStyle/>
          <a:p>
            <a:pPr algn="ctr"/>
            <a:r>
              <a:rPr lang="en-US" dirty="0" smtClean="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rPr>
              <a:t>Technicians install the center stack in the </a:t>
            </a:r>
          </a:p>
          <a:p>
            <a:pPr algn="ctr"/>
            <a:r>
              <a:rPr lang="en-US" dirty="0" smtClean="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rPr>
              <a:t>NSTX-U vacuum vessel</a:t>
            </a:r>
            <a:endParaRPr lang="en-US" dirty="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p:txBody>
      </p:sp>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933" y="2769989"/>
            <a:ext cx="2462411" cy="2462411"/>
          </a:xfrm>
          <a:prstGeom prst="rect">
            <a:avLst/>
          </a:prstGeom>
        </p:spPr>
      </p:pic>
    </p:spTree>
    <p:extLst>
      <p:ext uri="{BB962C8B-B14F-4D97-AF65-F5344CB8AC3E}">
        <p14:creationId xmlns:p14="http://schemas.microsoft.com/office/powerpoint/2010/main" val="2395057650"/>
      </p:ext>
    </p:extLst>
  </p:cSld>
  <p:clrMapOvr>
    <a:masterClrMapping/>
  </p:clrMapOvr>
  <mc:AlternateContent xmlns:mc="http://schemas.openxmlformats.org/markup-compatibility/2006" xmlns:p14="http://schemas.microsoft.com/office/powerpoint/2010/main">
    <mc:Choice Requires="p14">
      <p:transition spd="slow" p14:dur="4000" advClick="0" advTm="11000">
        <p14:prism/>
      </p:transition>
    </mc:Choice>
    <mc:Fallback xmlns="">
      <p:transition xmlns:p14="http://schemas.microsoft.com/office/powerpoint/2010/main" spd="slow" advClick="0" advTm="11000">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4E1023_1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34795" y="-251091"/>
            <a:ext cx="4515508" cy="6042160"/>
          </a:xfrm>
          <a:prstGeom prst="rect">
            <a:avLst/>
          </a:prstGeom>
        </p:spPr>
      </p:pic>
      <p:sp>
        <p:nvSpPr>
          <p:cNvPr id="11" name="TextBox 10"/>
          <p:cNvSpPr txBox="1"/>
          <p:nvPr/>
        </p:nvSpPr>
        <p:spPr>
          <a:xfrm>
            <a:off x="0" y="0"/>
            <a:ext cx="2480733" cy="2769989"/>
          </a:xfrm>
          <a:prstGeom prst="rect">
            <a:avLst/>
          </a:prstGeom>
          <a:solidFill>
            <a:srgbClr val="FF6600"/>
          </a:solidFill>
          <a:scene3d>
            <a:camera prst="orthographicFront"/>
            <a:lightRig rig="threePt" dir="t"/>
          </a:scene3d>
          <a:sp3d>
            <a:bevelT/>
          </a:sp3d>
        </p:spPr>
        <p:txBody>
          <a:bodyPr wrap="square" tIns="91440" bIns="91440" rtlCol="0">
            <a:spAutoFit/>
          </a:bodyPr>
          <a:lstStyle/>
          <a:p>
            <a:pPr algn="ctr"/>
            <a:r>
              <a:rPr lang="en-US" dirty="0" smtClean="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rPr>
              <a:t>Technicians install the center stack in the </a:t>
            </a:r>
          </a:p>
          <a:p>
            <a:pPr algn="ctr"/>
            <a:r>
              <a:rPr lang="en-US" dirty="0" smtClean="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rPr>
              <a:t>NSTX-U vacuum vessel</a:t>
            </a:r>
            <a:endParaRPr lang="en-US" dirty="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58" y="2769989"/>
            <a:ext cx="2462411" cy="2462411"/>
          </a:xfrm>
          <a:prstGeom prst="rect">
            <a:avLst/>
          </a:prstGeom>
        </p:spPr>
      </p:pic>
      <p:sp>
        <p:nvSpPr>
          <p:cNvPr id="13" name="TextBox 12"/>
          <p:cNvSpPr txBox="1"/>
          <p:nvPr/>
        </p:nvSpPr>
        <p:spPr>
          <a:xfrm>
            <a:off x="6663267" y="0"/>
            <a:ext cx="2480733" cy="5355312"/>
          </a:xfrm>
          <a:prstGeom prst="rect">
            <a:avLst/>
          </a:prstGeom>
          <a:solidFill>
            <a:srgbClr val="FF6600"/>
          </a:solidFill>
          <a:scene3d>
            <a:camera prst="orthographicFront"/>
            <a:lightRig rig="threePt" dir="t"/>
          </a:scene3d>
          <a:sp3d>
            <a:bevelT/>
          </a:sp3d>
        </p:spPr>
        <p:txBody>
          <a:bodyPr wrap="square" tIns="91440" bIns="91440" rtlCol="0">
            <a:spAutoFit/>
          </a:bodyPr>
          <a:lstStyle/>
          <a:p>
            <a:pPr algn="ctr"/>
            <a:endParaRPr lang="en-US" dirty="0" smtClean="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a:p>
            <a:pPr algn="ctr"/>
            <a:endParaRPr lang="en-US" dirty="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a:p>
            <a:pPr algn="ctr"/>
            <a:endParaRPr lang="en-US" dirty="0" smtClean="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a:p>
            <a:pPr algn="ctr"/>
            <a:endParaRPr lang="en-US" dirty="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a:p>
            <a:pPr algn="ctr"/>
            <a:endParaRPr lang="en-US" dirty="0" smtClean="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a:p>
            <a:pPr algn="ctr"/>
            <a:endParaRPr lang="en-US" dirty="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a:p>
            <a:pPr algn="ctr"/>
            <a:endParaRPr lang="en-US" dirty="0" smtClean="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a:p>
            <a:pPr algn="ctr"/>
            <a:endParaRPr lang="en-US" dirty="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a:p>
            <a:pPr algn="ctr"/>
            <a:endParaRPr lang="en-US" dirty="0" smtClean="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a:p>
            <a:pPr algn="ctr"/>
            <a:endParaRPr lang="en-US" dirty="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a:p>
            <a:pPr algn="ctr"/>
            <a:endParaRPr lang="en-US" dirty="0" smtClean="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a:p>
            <a:pPr algn="ctr"/>
            <a:endParaRPr lang="en-US" dirty="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a:p>
            <a:pPr algn="ctr"/>
            <a:endParaRPr lang="en-US" dirty="0" smtClean="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a:p>
            <a:pPr algn="ctr"/>
            <a:endParaRPr lang="en-US" dirty="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p:txBody>
      </p:sp>
    </p:spTree>
    <p:extLst>
      <p:ext uri="{BB962C8B-B14F-4D97-AF65-F5344CB8AC3E}">
        <p14:creationId xmlns:p14="http://schemas.microsoft.com/office/powerpoint/2010/main" val="1618096539"/>
      </p:ext>
    </p:extLst>
  </p:cSld>
  <p:clrMapOvr>
    <a:masterClrMapping/>
  </p:clrMapOvr>
  <mc:AlternateContent xmlns:mc="http://schemas.openxmlformats.org/markup-compatibility/2006" xmlns:p14="http://schemas.microsoft.com/office/powerpoint/2010/main">
    <mc:Choice Requires="p14">
      <p:transition spd="slow" p14:dur="4000" advClick="0" advTm="11000">
        <p14:prism/>
      </p:transition>
    </mc:Choice>
    <mc:Fallback xmlns="">
      <p:transition xmlns:p14="http://schemas.microsoft.com/office/powerpoint/2010/main" spd="slow" advClick="0" advTm="11000">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151012"/>
          </a:xfrm>
          <a:prstGeom prst="rect">
            <a:avLst/>
          </a:prstGeom>
        </p:spPr>
      </p:pic>
      <p:sp>
        <p:nvSpPr>
          <p:cNvPr id="18" name="TextBox 17"/>
          <p:cNvSpPr txBox="1"/>
          <p:nvPr/>
        </p:nvSpPr>
        <p:spPr>
          <a:xfrm>
            <a:off x="0" y="0"/>
            <a:ext cx="2480733" cy="2769989"/>
          </a:xfrm>
          <a:prstGeom prst="rect">
            <a:avLst/>
          </a:prstGeom>
          <a:solidFill>
            <a:srgbClr val="FF6600"/>
          </a:solidFill>
          <a:scene3d>
            <a:camera prst="orthographicFront"/>
            <a:lightRig rig="threePt" dir="t"/>
          </a:scene3d>
          <a:sp3d>
            <a:bevelT/>
          </a:sp3d>
        </p:spPr>
        <p:txBody>
          <a:bodyPr wrap="square" tIns="91440" bIns="91440" rtlCol="0">
            <a:spAutoFit/>
          </a:bodyPr>
          <a:lstStyle/>
          <a:p>
            <a:pPr algn="ctr"/>
            <a:r>
              <a:rPr lang="en-US" dirty="0" smtClean="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rPr>
              <a:t>Technicians install the center stack in the </a:t>
            </a:r>
          </a:p>
          <a:p>
            <a:pPr algn="ctr"/>
            <a:r>
              <a:rPr lang="en-US" dirty="0" smtClean="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rPr>
              <a:t>NSTX-U vacuum vessel</a:t>
            </a:r>
            <a:endParaRPr lang="en-US" dirty="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p:txBody>
      </p:sp>
      <p:pic>
        <p:nvPicPr>
          <p:cNvPr id="3" name="Picture 2" descr="Interior_19 C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80732" y="-284789"/>
            <a:ext cx="4453468" cy="5959145"/>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933" y="2769989"/>
            <a:ext cx="2462411" cy="2462411"/>
          </a:xfrm>
          <a:prstGeom prst="rect">
            <a:avLst/>
          </a:prstGeom>
        </p:spPr>
      </p:pic>
      <p:sp>
        <p:nvSpPr>
          <p:cNvPr id="10" name="TextBox 9"/>
          <p:cNvSpPr txBox="1"/>
          <p:nvPr/>
        </p:nvSpPr>
        <p:spPr>
          <a:xfrm>
            <a:off x="6663267" y="0"/>
            <a:ext cx="2480733" cy="5355312"/>
          </a:xfrm>
          <a:prstGeom prst="rect">
            <a:avLst/>
          </a:prstGeom>
          <a:solidFill>
            <a:srgbClr val="FF6600"/>
          </a:solidFill>
          <a:scene3d>
            <a:camera prst="orthographicFront"/>
            <a:lightRig rig="threePt" dir="t"/>
          </a:scene3d>
          <a:sp3d>
            <a:bevelT/>
          </a:sp3d>
        </p:spPr>
        <p:txBody>
          <a:bodyPr wrap="square" tIns="91440" bIns="91440" rtlCol="0">
            <a:spAutoFit/>
          </a:bodyPr>
          <a:lstStyle/>
          <a:p>
            <a:pPr algn="ctr"/>
            <a:endParaRPr lang="en-US" dirty="0" smtClean="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a:p>
            <a:pPr algn="ctr"/>
            <a:endParaRPr lang="en-US" dirty="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a:p>
            <a:pPr algn="ctr"/>
            <a:endParaRPr lang="en-US" dirty="0" smtClean="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a:p>
            <a:pPr algn="ctr"/>
            <a:endParaRPr lang="en-US" dirty="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a:p>
            <a:pPr algn="ctr"/>
            <a:endParaRPr lang="en-US" dirty="0" smtClean="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a:p>
            <a:pPr algn="ctr"/>
            <a:endParaRPr lang="en-US" dirty="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a:p>
            <a:pPr algn="ctr"/>
            <a:endParaRPr lang="en-US" dirty="0" smtClean="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a:p>
            <a:pPr algn="ctr"/>
            <a:endParaRPr lang="en-US" dirty="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a:p>
            <a:pPr algn="ctr"/>
            <a:endParaRPr lang="en-US" dirty="0" smtClean="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a:p>
            <a:pPr algn="ctr"/>
            <a:endParaRPr lang="en-US" dirty="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a:p>
            <a:pPr algn="ctr"/>
            <a:endParaRPr lang="en-US" dirty="0" smtClean="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a:p>
            <a:pPr algn="ctr"/>
            <a:endParaRPr lang="en-US" dirty="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a:p>
            <a:pPr algn="ctr"/>
            <a:endParaRPr lang="en-US" dirty="0" smtClean="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a:p>
            <a:pPr algn="ctr"/>
            <a:endParaRPr lang="en-US" dirty="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p:txBody>
      </p:sp>
    </p:spTree>
    <p:extLst>
      <p:ext uri="{BB962C8B-B14F-4D97-AF65-F5344CB8AC3E}">
        <p14:creationId xmlns:p14="http://schemas.microsoft.com/office/powerpoint/2010/main" val="3053434932"/>
      </p:ext>
    </p:extLst>
  </p:cSld>
  <p:clrMapOvr>
    <a:masterClrMapping/>
  </p:clrMapOvr>
  <mc:AlternateContent xmlns:mc="http://schemas.openxmlformats.org/markup-compatibility/2006" xmlns:p14="http://schemas.microsoft.com/office/powerpoint/2010/main">
    <mc:Choice Requires="p14">
      <p:transition spd="slow" p14:dur="4000" advClick="0" advTm="11000">
        <p14:prism/>
      </p:transition>
    </mc:Choice>
    <mc:Fallback xmlns="">
      <p:transition xmlns:p14="http://schemas.microsoft.com/office/powerpoint/2010/main" spd="slow" advClick="0" advTm="11000">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177530"/>
            <a:ext cx="9178638" cy="363682"/>
          </a:xfrm>
          <a:prstGeom prst="rect">
            <a:avLst/>
          </a:prstGeom>
        </p:spPr>
      </p:pic>
      <p:pic>
        <p:nvPicPr>
          <p:cNvPr id="12" name="Picture 11"/>
          <p:cNvPicPr>
            <a:picLocks noChangeAspect="1"/>
          </p:cNvPicPr>
          <p:nvPr/>
        </p:nvPicPr>
        <p:blipFill>
          <a:blip r:embed="rId3"/>
          <a:stretch>
            <a:fillRect/>
          </a:stretch>
        </p:blipFill>
        <p:spPr>
          <a:xfrm>
            <a:off x="-86335" y="4620689"/>
            <a:ext cx="9303970" cy="1206500"/>
          </a:xfrm>
          <a:prstGeom prst="rect">
            <a:avLst/>
          </a:prstGeom>
        </p:spPr>
      </p:pic>
      <p:sp>
        <p:nvSpPr>
          <p:cNvPr id="7" name="TextBox 6"/>
          <p:cNvSpPr txBox="1"/>
          <p:nvPr/>
        </p:nvSpPr>
        <p:spPr>
          <a:xfrm>
            <a:off x="931325" y="4233345"/>
            <a:ext cx="7084662" cy="789960"/>
          </a:xfrm>
          <a:prstGeom prst="rect">
            <a:avLst/>
          </a:prstGeom>
          <a:noFill/>
        </p:spPr>
        <p:txBody>
          <a:bodyPr wrap="square" rtlCol="0">
            <a:spAutoFit/>
          </a:bodyPr>
          <a:lstStyle/>
          <a:p>
            <a:pPr algn="ctr"/>
            <a:r>
              <a:rPr lang="en-US" sz="3200" b="1" baseline="30000" dirty="0">
                <a:solidFill>
                  <a:schemeClr val="bg1"/>
                </a:solidFill>
              </a:rPr>
              <a:t>Wednesday, November </a:t>
            </a:r>
            <a:r>
              <a:rPr lang="en-US" sz="3200" b="1" baseline="30000" dirty="0" smtClean="0">
                <a:solidFill>
                  <a:schemeClr val="bg1"/>
                </a:solidFill>
              </a:rPr>
              <a:t>4</a:t>
            </a:r>
            <a:endParaRPr lang="en-US" sz="3200" baseline="30000" dirty="0">
              <a:solidFill>
                <a:schemeClr val="bg1"/>
              </a:solidFill>
            </a:endParaRPr>
          </a:p>
          <a:p>
            <a:endParaRPr lang="en-US" dirty="0"/>
          </a:p>
        </p:txBody>
      </p:sp>
      <p:pic>
        <p:nvPicPr>
          <p:cNvPr id="3" name="Picture 2"/>
          <p:cNvPicPr>
            <a:picLocks noChangeAspect="1"/>
          </p:cNvPicPr>
          <p:nvPr/>
        </p:nvPicPr>
        <p:blipFill>
          <a:blip r:embed="rId4"/>
          <a:stretch>
            <a:fillRect/>
          </a:stretch>
        </p:blipFill>
        <p:spPr>
          <a:xfrm>
            <a:off x="0" y="0"/>
            <a:ext cx="9178638" cy="3286606"/>
          </a:xfrm>
          <a:prstGeom prst="rect">
            <a:avLst/>
          </a:prstGeom>
        </p:spPr>
      </p:pic>
      <p:pic>
        <p:nvPicPr>
          <p:cNvPr id="5" name="Picture 4" descr="COLLOQUIUM.psd"/>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67216" y="-162407"/>
            <a:ext cx="7433374" cy="1598084"/>
          </a:xfrm>
          <a:prstGeom prst="rect">
            <a:avLst/>
          </a:prstGeom>
        </p:spPr>
      </p:pic>
      <p:pic>
        <p:nvPicPr>
          <p:cNvPr id="6" name="Picture 5"/>
          <p:cNvPicPr>
            <a:picLocks noChangeAspect="1"/>
          </p:cNvPicPr>
          <p:nvPr/>
        </p:nvPicPr>
        <p:blipFill>
          <a:blip r:embed="rId6"/>
          <a:stretch>
            <a:fillRect/>
          </a:stretch>
        </p:blipFill>
        <p:spPr>
          <a:xfrm>
            <a:off x="2660689" y="1309447"/>
            <a:ext cx="3822622" cy="1493212"/>
          </a:xfrm>
          <a:prstGeom prst="rect">
            <a:avLst/>
          </a:prstGeom>
        </p:spPr>
      </p:pic>
      <p:pic>
        <p:nvPicPr>
          <p:cNvPr id="8" name="Picture 7"/>
          <p:cNvPicPr>
            <a:picLocks noChangeAspect="1"/>
          </p:cNvPicPr>
          <p:nvPr/>
        </p:nvPicPr>
        <p:blipFill>
          <a:blip r:embed="rId7"/>
          <a:stretch>
            <a:fillRect/>
          </a:stretch>
        </p:blipFill>
        <p:spPr>
          <a:xfrm>
            <a:off x="1074937" y="2811127"/>
            <a:ext cx="6791004" cy="1691794"/>
          </a:xfrm>
          <a:prstGeom prst="rect">
            <a:avLst/>
          </a:prstGeom>
        </p:spPr>
      </p:pic>
    </p:spTree>
    <p:extLst>
      <p:ext uri="{BB962C8B-B14F-4D97-AF65-F5344CB8AC3E}">
        <p14:creationId xmlns:p14="http://schemas.microsoft.com/office/powerpoint/2010/main" val="3763952333"/>
      </p:ext>
    </p:extLst>
  </p:cSld>
  <p:clrMapOvr>
    <a:masterClrMapping/>
  </p:clrMapOvr>
  <mc:AlternateContent xmlns:mc="http://schemas.openxmlformats.org/markup-compatibility/2006" xmlns:p14="http://schemas.microsoft.com/office/powerpoint/2010/main">
    <mc:Choice Requires="p14">
      <p:transition spd="med" p14:dur="700" advClick="0" advTm="11200">
        <p:fade/>
      </p:transition>
    </mc:Choice>
    <mc:Fallback xmlns="">
      <p:transition xmlns:p14="http://schemas.microsoft.com/office/powerpoint/2010/main" spd="med" advClick="0" advTm="11200">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220200" cy="4663115"/>
          </a:xfrm>
          <a:prstGeom prst="rect">
            <a:avLst/>
          </a:prstGeom>
        </p:spPr>
      </p:pic>
      <p:pic>
        <p:nvPicPr>
          <p:cNvPr id="2" name="Picture 1"/>
          <p:cNvPicPr>
            <a:picLocks noChangeAspect="1"/>
          </p:cNvPicPr>
          <p:nvPr/>
        </p:nvPicPr>
        <p:blipFill>
          <a:blip r:embed="rId3"/>
          <a:stretch>
            <a:fillRect/>
          </a:stretch>
        </p:blipFill>
        <p:spPr>
          <a:xfrm>
            <a:off x="2226734" y="0"/>
            <a:ext cx="5021036" cy="5143500"/>
          </a:xfrm>
          <a:prstGeom prst="rect">
            <a:avLst/>
          </a:prstGeom>
        </p:spPr>
      </p:pic>
    </p:spTree>
    <p:extLst>
      <p:ext uri="{BB962C8B-B14F-4D97-AF65-F5344CB8AC3E}">
        <p14:creationId xmlns:p14="http://schemas.microsoft.com/office/powerpoint/2010/main" val="2227110828"/>
      </p:ext>
    </p:extLst>
  </p:cSld>
  <p:clrMapOvr>
    <a:masterClrMapping/>
  </p:clrMapOvr>
  <mc:AlternateContent xmlns:mc="http://schemas.openxmlformats.org/markup-compatibility/2006" xmlns:p14="http://schemas.microsoft.com/office/powerpoint/2010/main">
    <mc:Choice Requires="p14">
      <p:transition spd="slow" p14:dur="3000" advClick="0" advTm="11200">
        <p:push dir="u"/>
      </p:transition>
    </mc:Choice>
    <mc:Fallback xmlns="">
      <p:transition xmlns:p14="http://schemas.microsoft.com/office/powerpoint/2010/main" spd="slow" advClick="0" advTm="11200">
        <p:push dir="u"/>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fltVal val="0"/>
                                          </p:val>
                                        </p:tav>
                                        <p:tav tm="100000">
                                          <p:val>
                                            <p:strVal val="#ppt_w"/>
                                          </p:val>
                                        </p:tav>
                                      </p:tavLst>
                                    </p:anim>
                                    <p:anim calcmode="lin" valueType="num">
                                      <p:cBhvr>
                                        <p:cTn id="8" dur="3000" fill="hold"/>
                                        <p:tgtEl>
                                          <p:spTgt spid="2"/>
                                        </p:tgtEl>
                                        <p:attrNameLst>
                                          <p:attrName>ppt_h</p:attrName>
                                        </p:attrNameLst>
                                      </p:cBhvr>
                                      <p:tavLst>
                                        <p:tav tm="0">
                                          <p:val>
                                            <p:fltVal val="0"/>
                                          </p:val>
                                        </p:tav>
                                        <p:tav tm="100000">
                                          <p:val>
                                            <p:strVal val="#ppt_h"/>
                                          </p:val>
                                        </p:tav>
                                      </p:tavLst>
                                    </p:anim>
                                    <p:animEffect transition="in" filter="fade">
                                      <p:cBhvr>
                                        <p:cTn id="9"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4BF2F"/>
        </a:solidFill>
        <a:effectLst/>
      </p:bgPr>
    </p:bg>
    <p:spTree>
      <p:nvGrpSpPr>
        <p:cNvPr id="1" name=""/>
        <p:cNvGrpSpPr/>
        <p:nvPr/>
      </p:nvGrpSpPr>
      <p:grpSpPr>
        <a:xfrm>
          <a:off x="0" y="0"/>
          <a:ext cx="0" cy="0"/>
          <a:chOff x="0" y="0"/>
          <a:chExt cx="0" cy="0"/>
        </a:xfrm>
      </p:grpSpPr>
      <p:sp>
        <p:nvSpPr>
          <p:cNvPr id="18" name="TextBox 17"/>
          <p:cNvSpPr txBox="1"/>
          <p:nvPr/>
        </p:nvSpPr>
        <p:spPr>
          <a:xfrm>
            <a:off x="0" y="1139151"/>
            <a:ext cx="5165717" cy="2954655"/>
          </a:xfrm>
          <a:prstGeom prst="rect">
            <a:avLst/>
          </a:prstGeom>
          <a:solidFill>
            <a:srgbClr val="FF6600"/>
          </a:solidFill>
          <a:scene3d>
            <a:camera prst="orthographicFront"/>
            <a:lightRig rig="threePt" dir="t"/>
          </a:scene3d>
          <a:sp3d>
            <a:bevelT/>
          </a:sp3d>
        </p:spPr>
        <p:txBody>
          <a:bodyPr wrap="square" tIns="91440" bIns="91440" rtlCol="0">
            <a:spAutoFit/>
          </a:bodyPr>
          <a:lstStyle/>
          <a:p>
            <a:pPr algn="ctr"/>
            <a:r>
              <a:rPr lang="en-US" sz="3600" dirty="0" smtClean="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rPr>
              <a:t>Lyman Spitzer named one of top New Jersey innovators in history</a:t>
            </a:r>
            <a:endParaRPr lang="en-US" sz="3600" dirty="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p:txBody>
      </p:sp>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65717" y="0"/>
            <a:ext cx="3978283" cy="5162550"/>
          </a:xfrm>
          <a:prstGeom prst="rect">
            <a:avLst/>
          </a:prstGeom>
          <a:ln>
            <a:solidFill>
              <a:schemeClr val="tx1"/>
            </a:solidFill>
          </a:ln>
        </p:spPr>
      </p:pic>
    </p:spTree>
    <p:extLst>
      <p:ext uri="{BB962C8B-B14F-4D97-AF65-F5344CB8AC3E}">
        <p14:creationId xmlns:p14="http://schemas.microsoft.com/office/powerpoint/2010/main" val="1678541833"/>
      </p:ext>
    </p:extLst>
  </p:cSld>
  <p:clrMapOvr>
    <a:masterClrMapping/>
  </p:clrMapOvr>
  <mc:AlternateContent xmlns:mc="http://schemas.openxmlformats.org/markup-compatibility/2006" xmlns:p14="http://schemas.microsoft.com/office/powerpoint/2010/main">
    <mc:Choice Requires="p14">
      <p:transition spd="slow" p14:dur="4000" advClick="0" advTm="11000">
        <p14:prism/>
      </p:transition>
    </mc:Choice>
    <mc:Fallback xmlns="">
      <p:transition xmlns:p14="http://schemas.microsoft.com/office/powerpoint/2010/main" spd="slow" advClick="0" advTm="11000">
        <p:fade/>
      </p:transition>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3.6|8.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s>
</file>

<file path=ppt/theme/theme1.xml><?xml version="1.0" encoding="utf-8"?>
<a:theme xmlns:a="http://schemas.openxmlformats.org/drawingml/2006/main" name="Genesis">
  <a:themeElements>
    <a:clrScheme name="Genesis">
      <a:dk1>
        <a:sysClr val="windowText" lastClr="000000"/>
      </a:dk1>
      <a:lt1>
        <a:sysClr val="window" lastClr="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fontScheme name="Genesis">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Genesis">
      <a:fillStyleLst>
        <a:solidFill>
          <a:schemeClr val="phClr"/>
        </a:solidFill>
        <a:gradFill rotWithShape="1">
          <a:gsLst>
            <a:gs pos="0">
              <a:schemeClr val="phClr">
                <a:tint val="100000"/>
                <a:shade val="70000"/>
                <a:satMod val="100000"/>
                <a:greenMod val="110000"/>
              </a:schemeClr>
            </a:gs>
            <a:gs pos="75000">
              <a:schemeClr val="phClr">
                <a:tint val="40000"/>
                <a:satMod val="150000"/>
                <a:redMod val="100000"/>
                <a:blueMod val="100000"/>
              </a:schemeClr>
            </a:gs>
            <a:gs pos="100000">
              <a:schemeClr val="phClr">
                <a:tint val="60000"/>
                <a:satMod val="120000"/>
                <a:redMod val="100000"/>
                <a:blueMod val="100000"/>
              </a:schemeClr>
            </a:gs>
          </a:gsLst>
          <a:path path="circle">
            <a:fillToRect l="25000" t="25000" r="5000" b="5000"/>
          </a:path>
        </a:gradFill>
        <a:gradFill rotWithShape="1">
          <a:gsLst>
            <a:gs pos="0">
              <a:schemeClr val="phClr">
                <a:tint val="50000"/>
                <a:shade val="100000"/>
                <a:alpha val="100000"/>
                <a:satMod val="150000"/>
              </a:schemeClr>
            </a:gs>
            <a:gs pos="40000">
              <a:schemeClr val="phClr">
                <a:tint val="70000"/>
                <a:shade val="100000"/>
                <a:alpha val="100000"/>
                <a:satMod val="150000"/>
              </a:schemeClr>
            </a:gs>
            <a:gs pos="100000">
              <a:schemeClr val="phClr">
                <a:shade val="90000"/>
                <a:satMod val="110000"/>
              </a:schemeClr>
            </a:gs>
          </a:gsLst>
          <a:lin ang="5400000" scaled="0"/>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a:effectStyle>
        <a:effectStyle>
          <a:effectLst>
            <a:innerShdw blurRad="50800" dist="25400" dir="13500000">
              <a:srgbClr val="000000">
                <a:alpha val="75000"/>
              </a:srgbClr>
            </a:innerShdw>
            <a:reflection blurRad="101600" stA="40000" endPos="50000" dist="63500" dir="5400000" fadeDir="7200000" sy="-100000" kx="300000" rotWithShape="0"/>
          </a:effectLst>
          <a:scene3d>
            <a:camera prst="orthographicFront">
              <a:rot lat="0" lon="0" rev="0"/>
            </a:camera>
            <a:lightRig rig="chilly" dir="tr">
              <a:rot lat="0" lon="0" rev="1200000"/>
            </a:lightRig>
          </a:scene3d>
          <a:sp3d prstMaterial="plastic">
            <a:bevelT w="0" h="0"/>
          </a:sp3d>
        </a:effectStyle>
      </a:effectStyleLst>
      <a:bgFillStyleLst>
        <a:blipFill rotWithShape="1">
          <a:blip xmlns:r="http://schemas.openxmlformats.org/officeDocument/2006/relationships" r:embed="rId1"/>
          <a:stretch/>
        </a:blipFill>
        <a:blipFill rotWithShape="1">
          <a:blip xmlns:r="http://schemas.openxmlformats.org/officeDocument/2006/relationships" r:embed="rId2"/>
          <a:stretch/>
        </a:blipFill>
        <a:blipFill rotWithShape="1">
          <a:blip xmlns:r="http://schemas.openxmlformats.org/officeDocument/2006/relationships" r:embed="rId3"/>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Grid.thmx</Template>
  <TotalTime>180159</TotalTime>
  <Words>404</Words>
  <Application>Microsoft Macintosh PowerPoint</Application>
  <PresentationFormat>On-screen Show (16:9)</PresentationFormat>
  <Paragraphs>131</Paragraphs>
  <Slides>24</Slides>
  <Notes>2</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Genesis</vt:lpstr>
      <vt:lpstr>This Week @ PPPL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Princeton Plasma Physics Lab</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Week @ PPPL</dc:title>
  <dc:subject/>
  <dc:creator>Gregory J. Czechowicz</dc:creator>
  <cp:keywords/>
  <dc:description/>
  <cp:lastModifiedBy>Gregory J. Czechowicz</cp:lastModifiedBy>
  <cp:revision>2652</cp:revision>
  <cp:lastPrinted>2012-11-12T18:02:51Z</cp:lastPrinted>
  <dcterms:created xsi:type="dcterms:W3CDTF">2012-10-22T15:52:33Z</dcterms:created>
  <dcterms:modified xsi:type="dcterms:W3CDTF">2014-11-03T17:46:31Z</dcterms:modified>
  <cp:category/>
</cp:coreProperties>
</file>