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6"/>
  </p:notesMasterIdLst>
  <p:handoutMasterIdLst>
    <p:handoutMasterId r:id="rId17"/>
  </p:handoutMasterIdLst>
  <p:sldIdLst>
    <p:sldId id="256" r:id="rId2"/>
    <p:sldId id="449" r:id="rId3"/>
    <p:sldId id="456" r:id="rId4"/>
    <p:sldId id="457" r:id="rId5"/>
    <p:sldId id="458" r:id="rId6"/>
    <p:sldId id="447" r:id="rId7"/>
    <p:sldId id="439" r:id="rId8"/>
    <p:sldId id="454" r:id="rId9"/>
    <p:sldId id="453" r:id="rId10"/>
    <p:sldId id="455" r:id="rId11"/>
    <p:sldId id="459" r:id="rId12"/>
    <p:sldId id="445" r:id="rId13"/>
    <p:sldId id="451" r:id="rId14"/>
    <p:sldId id="340" r:id="rId1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B45"/>
    <a:srgbClr val="A90021"/>
    <a:srgbClr val="14399E"/>
    <a:srgbClr val="FF2183"/>
    <a:srgbClr val="FF5AED"/>
    <a:srgbClr val="CC2EB8"/>
    <a:srgbClr val="9A001B"/>
    <a:srgbClr val="FFFF58"/>
    <a:srgbClr val="FFE69C"/>
    <a:srgbClr val="6AF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150" d="100"/>
          <a:sy n="150" d="100"/>
        </p:scale>
        <p:origin x="-2480" y="-2312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10/31/13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10/31/13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96216" indent="-19085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63410" indent="-15268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68774" indent="-15268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4137" indent="-152682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679501" indent="-15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1984865" indent="-15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2290229" indent="-15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2595593" indent="-15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8751B3-56B2-B94E-9315-4618922F2D5E}" type="slidenum">
              <a:rPr lang="en-US">
                <a:latin typeface="Calibri" charset="0"/>
              </a:rPr>
              <a:pPr eaLnBrk="1" hangingPunct="1"/>
              <a:t>8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10/31/13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10/31/13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8" Type="http://schemas.openxmlformats.org/officeDocument/2006/relationships/image" Target="../media/image38.emf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9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5" Type="http://schemas.openxmlformats.org/officeDocument/2006/relationships/image" Target="../media/image12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5.jpeg"/><Relationship Id="rId5" Type="http://schemas.openxmlformats.org/officeDocument/2006/relationships/image" Target="../media/image16.jp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7.jpeg"/><Relationship Id="rId5" Type="http://schemas.openxmlformats.org/officeDocument/2006/relationships/image" Target="../media/image18.jpg"/><Relationship Id="rId6" Type="http://schemas.openxmlformats.org/officeDocument/2006/relationships/image" Target="../media/image19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9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4470400"/>
            <a:ext cx="9156696" cy="673100"/>
          </a:xfrm>
          <a:prstGeom prst="rect">
            <a:avLst/>
          </a:prstGeom>
          <a:solidFill>
            <a:srgbClr val="FFCB45">
              <a:alpha val="41000"/>
            </a:srgb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74076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rgbClr val="FF6600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November 4 - 8, 2013</a:t>
            </a:r>
            <a:endParaRPr lang="en-US" sz="4400" b="1" dirty="0">
              <a:ln>
                <a:solidFill>
                  <a:srgbClr val="FF6600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20346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-5676222"/>
            <a:ext cx="7772400" cy="10725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2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8111">
        <p:circle/>
      </p:transition>
    </mc:Choice>
    <mc:Fallback xmlns="">
      <p:transition xmlns:p14="http://schemas.microsoft.com/office/powerpoint/2010/main" spd="slow" advClick="0" advTm="28111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tes_052w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83342" cy="51435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Erik_054W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8846" y="175683"/>
            <a:ext cx="3091888" cy="227253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layton_004W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399" y="2286609"/>
            <a:ext cx="4141773" cy="213299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744" y="-1"/>
            <a:ext cx="9158744" cy="51797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54399" y="4482068"/>
            <a:ext cx="5604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Arial Narrow"/>
                <a:cs typeface="Arial Narrow"/>
              </a:rPr>
              <a:t>Max Planck Conference attendees tour PPPL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Arial Narrow"/>
              <a:cs typeface="Arial Narro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7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2028">
        <p:circle/>
      </p:transition>
    </mc:Choice>
    <mc:Fallback xmlns="">
      <p:transition xmlns:p14="http://schemas.microsoft.com/office/powerpoint/2010/main" spd="slow" advClick="0" advTm="22028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7" name="Picture 16" descr="cafe_at_PPPL.png"/>
            <p:cNvPicPr>
              <a:picLocks noChangeAspect="1"/>
            </p:cNvPicPr>
            <p:nvPr/>
          </p:nvPicPr>
          <p:blipFill rotWithShape="1">
            <a:blip r:embed="rId2" cstate="screen">
              <a:alphaModFix amt="1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938" t="13118" r="10693" b="14106"/>
            <a:stretch/>
          </p:blipFill>
          <p:spPr>
            <a:xfrm>
              <a:off x="1729840" y="0"/>
              <a:ext cx="5397500" cy="51435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550" y="1327150"/>
              <a:ext cx="2853790" cy="16324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550" y="3276859"/>
              <a:ext cx="2853790" cy="16441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2090" y="1327150"/>
              <a:ext cx="2853790" cy="16441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2090" y="3276859"/>
              <a:ext cx="2853790" cy="164415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31460" y="1327150"/>
              <a:ext cx="2853790" cy="164415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31460" y="3276859"/>
              <a:ext cx="2853790" cy="1644159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95251" y="0"/>
              <a:ext cx="8889999" cy="1543050"/>
              <a:chOff x="95251" y="0"/>
              <a:chExt cx="8889999" cy="1543050"/>
            </a:xfrm>
          </p:grpSpPr>
          <p:pic>
            <p:nvPicPr>
              <p:cNvPr id="6" name="Picture 5" descr="cafe_at_PPPL.png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251" y="0"/>
                <a:ext cx="1543050" cy="15430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 descr="cafe_at_PPPL.png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42200" y="0"/>
                <a:ext cx="1543050" cy="15430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447801" y="439003"/>
                <a:ext cx="62166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Rockwell Extra Bold"/>
                    <a:cs typeface="Rockwell Extra Bold"/>
                  </a:rPr>
                  <a:t>OUR </a:t>
                </a:r>
                <a:r>
                  <a:rPr lang="en-US" i="1" u="sng" dirty="0" smtClean="0">
                    <a:latin typeface="Rockwell Extra Bold"/>
                    <a:cs typeface="Rockwell Extra Bold"/>
                  </a:rPr>
                  <a:t>NEW</a:t>
                </a:r>
              </a:p>
              <a:p>
                <a:pPr algn="ctr"/>
                <a:r>
                  <a:rPr lang="en-US" dirty="0" smtClean="0">
                    <a:solidFill>
                      <a:srgbClr val="A90021"/>
                    </a:solidFill>
                    <a:latin typeface="Rockwell Extra Bold"/>
                    <a:cs typeface="Rockwell Extra Bold"/>
                  </a:rPr>
                  <a:t>Flatbread Breakfast Sandwiches</a:t>
                </a:r>
                <a:endParaRPr lang="en-US" dirty="0">
                  <a:solidFill>
                    <a:srgbClr val="A90021"/>
                  </a:solidFill>
                  <a:latin typeface="Rockwell Extra Bold"/>
                  <a:cs typeface="Rockwell Extra Bold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0" y="2952259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210" dirty="0" smtClean="0">
                  <a:solidFill>
                    <a:srgbClr val="A90021"/>
                  </a:solidFill>
                  <a:latin typeface="Rockwell Extra Bold"/>
                  <a:cs typeface="Rockwell Extra Bold"/>
                </a:rPr>
                <a:t>AVAILABLE NOW!</a:t>
              </a:r>
              <a:endParaRPr lang="en-US" spc="210" dirty="0">
                <a:solidFill>
                  <a:srgbClr val="A90021"/>
                </a:solidFill>
                <a:latin typeface="Rockwell Extra Bold"/>
                <a:cs typeface="Rockwell Extra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3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984">
        <p14:reveal/>
      </p:transition>
    </mc:Choice>
    <mc:Fallback xmlns="">
      <p:transition xmlns:p14="http://schemas.microsoft.com/office/powerpoint/2010/main" spd="slow" advClick="0" advTm="2098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50" y="0"/>
            <a:ext cx="9144000" cy="5143500"/>
            <a:chOff x="19050" y="0"/>
            <a:chExt cx="9144000" cy="5143500"/>
          </a:xfrm>
        </p:grpSpPr>
        <p:pic>
          <p:nvPicPr>
            <p:cNvPr id="17" name="Picture 16" descr="cafe_at_PPPL.png"/>
            <p:cNvPicPr>
              <a:picLocks noChangeAspect="1"/>
            </p:cNvPicPr>
            <p:nvPr/>
          </p:nvPicPr>
          <p:blipFill rotWithShape="1">
            <a:blip r:embed="rId2" cstate="screen">
              <a:alphaModFix amt="1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938" t="13118" r="10693" b="14106"/>
            <a:stretch/>
          </p:blipFill>
          <p:spPr>
            <a:xfrm>
              <a:off x="1729840" y="0"/>
              <a:ext cx="5397500" cy="5143500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285751" y="0"/>
              <a:ext cx="8534399" cy="1543050"/>
              <a:chOff x="285751" y="0"/>
              <a:chExt cx="8534399" cy="1543050"/>
            </a:xfrm>
          </p:grpSpPr>
          <p:pic>
            <p:nvPicPr>
              <p:cNvPr id="6" name="Picture 5" descr="cafe_at_PPPL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751" y="0"/>
                <a:ext cx="1543050" cy="15430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 descr="cafe_at_PPPL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77100" y="0"/>
                <a:ext cx="1543050" cy="154305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447801" y="439003"/>
                <a:ext cx="62166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Rockwell Extra Bold"/>
                    <a:cs typeface="Rockwell Extra Bold"/>
                  </a:rPr>
                  <a:t>OUR </a:t>
                </a:r>
                <a:r>
                  <a:rPr lang="en-US" i="1" u="sng" dirty="0" smtClean="0">
                    <a:latin typeface="Rockwell Extra Bold"/>
                    <a:cs typeface="Rockwell Extra Bold"/>
                  </a:rPr>
                  <a:t>NEW</a:t>
                </a:r>
              </a:p>
              <a:p>
                <a:pPr algn="ctr"/>
                <a:r>
                  <a:rPr lang="en-US" dirty="0" smtClean="0">
                    <a:ln w="6350">
                      <a:noFill/>
                    </a:ln>
                    <a:solidFill>
                      <a:srgbClr val="A90021"/>
                    </a:solidFill>
                    <a:latin typeface="Rockwell Extra Bold"/>
                    <a:cs typeface="Rockwell Extra Bold"/>
                  </a:rPr>
                  <a:t>“$2 BELOW” PPPL VALUE MENU</a:t>
                </a:r>
                <a:endParaRPr lang="en-US" dirty="0">
                  <a:ln w="6350">
                    <a:noFill/>
                  </a:ln>
                  <a:solidFill>
                    <a:srgbClr val="A90021"/>
                  </a:solidFill>
                  <a:latin typeface="Rockwell Extra Bold"/>
                  <a:cs typeface="Rockwell Extra Bold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9050" y="2907809"/>
              <a:ext cx="914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pc="210" dirty="0" smtClean="0">
                  <a:solidFill>
                    <a:srgbClr val="A90021"/>
                  </a:solidFill>
                  <a:latin typeface="Rockwell Extra Bold"/>
                  <a:cs typeface="Rockwell Extra Bold"/>
                </a:rPr>
                <a:t>AVAILABLE NOW!</a:t>
              </a:r>
              <a:endParaRPr lang="en-US" spc="210" dirty="0">
                <a:solidFill>
                  <a:srgbClr val="A90021"/>
                </a:solidFill>
                <a:latin typeface="Rockwell Extra Bold"/>
                <a:cs typeface="Rockwell Extra Bold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157" y="1251806"/>
              <a:ext cx="2963697" cy="169182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1854" y="1251806"/>
              <a:ext cx="2951698" cy="170382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7409" y="1251806"/>
              <a:ext cx="2951698" cy="170382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156" y="3287273"/>
              <a:ext cx="2951698" cy="170382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5711" y="3287273"/>
              <a:ext cx="2951698" cy="170382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7409" y="3287273"/>
              <a:ext cx="2951698" cy="1703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1798">
        <p:circle/>
      </p:transition>
    </mc:Choice>
    <mc:Fallback xmlns="">
      <p:transition xmlns:p14="http://schemas.microsoft.com/office/powerpoint/2010/main" spd="slow" advClick="0" advTm="21798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73927" cy="5143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013368" y="4771832"/>
            <a:ext cx="2924175" cy="2308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A90021"/>
                </a:solidFill>
                <a:latin typeface="Calibri" charset="0"/>
                <a:cs typeface="+mn-cs"/>
              </a:rPr>
              <a:t>Menu subject to change without notice.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804">
        <p:wheel spokes="1"/>
      </p:transition>
    </mc:Choice>
    <mc:Fallback xmlns="">
      <p:transition xmlns:p14="http://schemas.microsoft.com/office/powerpoint/2010/main" spd="slow" advClick="0" advTm="30804">
        <p:wheel spokes="1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2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517966"/>
            <a:ext cx="2866390" cy="3262557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200" y="1463294"/>
            <a:ext cx="4868418" cy="3245612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79400" y="3781852"/>
            <a:ext cx="373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Arial Narrow"/>
                <a:cs typeface="Arial Narrow"/>
              </a:rPr>
              <a:t>BOY SCOUTS OF AMERICA MERIT BADGE FAIR AT PPPL </a:t>
            </a:r>
            <a:endParaRPr lang="en-US" b="1" dirty="0">
              <a:solidFill>
                <a:srgbClr val="FF6600"/>
              </a:solidFill>
              <a:latin typeface="Arial Narrow"/>
              <a:cs typeface="Arial Narro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06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6993">
        <p:circle/>
      </p:transition>
    </mc:Choice>
    <mc:Fallback xmlns="">
      <p:transition xmlns:p14="http://schemas.microsoft.com/office/powerpoint/2010/main" spd="slow" advClick="0" advTm="16993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2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08456"/>
            <a:ext cx="4072466" cy="2839934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13A1015_42P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3200" y="1320800"/>
            <a:ext cx="4868418" cy="3530600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79399" y="3781852"/>
            <a:ext cx="3894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Arial Narrow"/>
                <a:cs typeface="Arial Narrow"/>
              </a:rPr>
              <a:t>BOY SCOUTS OF AMERICA MERIT BADGE FAIR AT PPPL </a:t>
            </a:r>
            <a:endParaRPr lang="en-US" b="1" dirty="0">
              <a:solidFill>
                <a:srgbClr val="FF6600"/>
              </a:solidFill>
              <a:latin typeface="Arial Narrow"/>
              <a:cs typeface="Arial Narro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6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87">
        <p:circle/>
      </p:transition>
    </mc:Choice>
    <mc:Fallback xmlns="">
      <p:transition xmlns:p14="http://schemas.microsoft.com/office/powerpoint/2010/main" spd="slow" advClick="0" advTm="20087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2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52" y="406398"/>
            <a:ext cx="2920063" cy="4485217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274" y="406398"/>
            <a:ext cx="4646269" cy="3530600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013200" y="4020403"/>
            <a:ext cx="4868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Arial Narrow"/>
                <a:cs typeface="Arial Narrow"/>
              </a:rPr>
              <a:t>BOY SCOUTS OF AMERICA MERIT BADGE FAIR AT PPPL </a:t>
            </a:r>
            <a:endParaRPr lang="en-US" b="1" dirty="0">
              <a:solidFill>
                <a:srgbClr val="FF6600"/>
              </a:solidFill>
              <a:latin typeface="Arial Narrow"/>
              <a:cs typeface="Arial Narro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7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7757">
        <p:circle/>
      </p:transition>
    </mc:Choice>
    <mc:Fallback xmlns="">
      <p:transition xmlns:p14="http://schemas.microsoft.com/office/powerpoint/2010/main" spd="slow" advClick="0" advTm="17757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2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67" y="2641736"/>
            <a:ext cx="3357033" cy="2238022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274" y="767861"/>
            <a:ext cx="4646269" cy="2807673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013200" y="4020403"/>
            <a:ext cx="4868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  <a:latin typeface="Arial Narrow"/>
                <a:cs typeface="Arial Narrow"/>
              </a:rPr>
              <a:t>BOY SCOUTS OF AMERICA MERIT BADGE FAIR AT PPPL </a:t>
            </a:r>
            <a:endParaRPr lang="en-US" b="1" dirty="0">
              <a:solidFill>
                <a:srgbClr val="FF6600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67" y="250389"/>
            <a:ext cx="3357033" cy="2179891"/>
          </a:xfrm>
          <a:prstGeom prst="rect">
            <a:avLst/>
          </a:prstGeom>
          <a:ln w="38100" cmpd="sng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5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9735">
        <p:circle/>
      </p:transition>
    </mc:Choice>
    <mc:Fallback xmlns="">
      <p:transition xmlns:p14="http://schemas.microsoft.com/office/powerpoint/2010/main" spd="slow" advClick="0" advTm="19735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6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8" y="3939793"/>
            <a:ext cx="914451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6600"/>
                </a:solidFill>
                <a:latin typeface="Bookman Old Style"/>
                <a:cs typeface="Bookman Old Style"/>
              </a:rPr>
              <a:t>WEDNESDAY</a:t>
            </a:r>
            <a:r>
              <a:rPr lang="en-US" sz="3600" b="1" kern="500" spc="-100" dirty="0">
                <a:ln w="6350">
                  <a:solidFill>
                    <a:schemeClr val="tx1"/>
                  </a:solidFill>
                </a:ln>
                <a:solidFill>
                  <a:srgbClr val="FF6600"/>
                </a:solidFill>
                <a:latin typeface="Bookman Old Style"/>
                <a:cs typeface="Bookman Old Style"/>
              </a:rPr>
              <a:t>, </a:t>
            </a:r>
            <a:r>
              <a:rPr lang="en-US" sz="3600" b="1" kern="500" spc="-100" dirty="0" smtClean="0">
                <a:ln w="6350">
                  <a:solidFill>
                    <a:schemeClr val="tx1"/>
                  </a:solidFill>
                </a:ln>
                <a:solidFill>
                  <a:srgbClr val="FF6600"/>
                </a:solidFill>
                <a:latin typeface="Bookman Old Style"/>
                <a:cs typeface="Bookman Old Style"/>
              </a:rPr>
              <a:t>NOVEMBER 6</a:t>
            </a:r>
            <a:endParaRPr lang="en-US" sz="3600" b="1" kern="500" spc="-100" dirty="0">
              <a:ln w="6350">
                <a:solidFill>
                  <a:schemeClr val="tx1"/>
                </a:solidFill>
              </a:ln>
              <a:solidFill>
                <a:srgbClr val="FF6600"/>
              </a:solidFill>
              <a:latin typeface="Bookman Old Style"/>
              <a:cs typeface="Bookman Old Style"/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Bookman Old Style"/>
                <a:cs typeface="Bookman Old Style"/>
              </a:rPr>
              <a:t>4:15 p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.m. </a:t>
            </a:r>
            <a:r>
              <a:rPr lang="en-US" sz="1400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(Coffee/Tea at 4 p.m.) • </a:t>
            </a:r>
            <a:r>
              <a:rPr lang="en-US" sz="1400" b="1" dirty="0" smtClean="0">
                <a:solidFill>
                  <a:schemeClr val="bg1"/>
                </a:solidFill>
                <a:effectLst/>
                <a:latin typeface="Bookman Old Style"/>
                <a:cs typeface="Bookman Old Style"/>
              </a:rPr>
              <a:t>M.B.G. Auditorium</a:t>
            </a:r>
            <a:endParaRPr lang="en-US" sz="1400" b="1" dirty="0">
              <a:solidFill>
                <a:schemeClr val="bg1"/>
              </a:solidFill>
              <a:effectLst/>
              <a:latin typeface="Bookman Old Style"/>
              <a:cs typeface="Bookman Old Style"/>
            </a:endParaRPr>
          </a:p>
        </p:txBody>
      </p: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47" y="279400"/>
            <a:ext cx="7329706" cy="1208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429562" y="1564030"/>
            <a:ext cx="8363623" cy="2226606"/>
            <a:chOff x="429562" y="1462431"/>
            <a:chExt cx="8363623" cy="2226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562" y="1462431"/>
              <a:ext cx="3958408" cy="2226605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softEdge rad="1125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" name="Rectangle 1"/>
            <p:cNvSpPr/>
            <p:nvPr/>
          </p:nvSpPr>
          <p:spPr>
            <a:xfrm>
              <a:off x="4647648" y="1462431"/>
              <a:ext cx="4145537" cy="2226606"/>
            </a:xfrm>
            <a:prstGeom prst="rect">
              <a:avLst/>
            </a:prstGeom>
            <a:solidFill>
              <a:schemeClr val="bg1">
                <a:alpha val="36000"/>
              </a:schemeClr>
            </a:solidFill>
            <a:ln w="28575" cmpd="sng">
              <a:solidFill>
                <a:schemeClr val="tx1"/>
              </a:solidFill>
            </a:ln>
            <a:effectLst/>
            <a:scene3d>
              <a:camera prst="perspectiveFront" fov="4800000"/>
              <a:lightRig rig="morning" dir="tl"/>
            </a:scene3d>
            <a:sp3d prstMaterial="softmetal"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647648" y="1760128"/>
              <a:ext cx="4145537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14300" h="114300"/>
            </a:sp3d>
          </p:spPr>
          <p:txBody>
            <a:bodyPr wrap="square" tIns="137160" bIns="137160" anchor="ctr" anchorCtr="1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2400"/>
                </a:spcAft>
                <a:defRPr/>
              </a:pPr>
              <a:r>
                <a:rPr lang="en-US" sz="3600" dirty="0" smtClean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Robot Bees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 smtClean="0">
                  <a:latin typeface="Arial Black"/>
                  <a:ea typeface="ＭＳ Ｐゴシック" pitchFamily="1" charset="-128"/>
                  <a:cs typeface="Arial Black"/>
                </a:rPr>
                <a:t>Noah </a:t>
              </a:r>
              <a:r>
                <a:rPr lang="en-US" sz="1800" dirty="0" err="1" smtClean="0">
                  <a:latin typeface="Arial Black"/>
                  <a:ea typeface="ＭＳ Ｐゴシック" pitchFamily="1" charset="-128"/>
                  <a:cs typeface="Arial Black"/>
                </a:rPr>
                <a:t>Jafferis</a:t>
              </a: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Harvard University</a:t>
              </a:r>
              <a:endParaRPr lang="en-US" sz="1400" dirty="0">
                <a:solidFill>
                  <a:srgbClr val="010236"/>
                </a:solidFill>
                <a:latin typeface="Arial" pitchFamily="1" charset="0"/>
                <a:ea typeface="ＭＳ Ｐゴシック" pitchFamily="1" charset="-128"/>
                <a:cs typeface="ＭＳ Ｐゴシック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7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091">
        <p:split orient="vert"/>
      </p:transition>
    </mc:Choice>
    <mc:Fallback xmlns="">
      <p:transition xmlns:p14="http://schemas.microsoft.com/office/powerpoint/2010/main" spd="slow" advClick="0" advTm="23091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bg1"/>
            </a:gs>
            <a:gs pos="100000">
              <a:srgbClr val="FF660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solidFill>
            <a:schemeClr val="tx1"/>
          </a:solidFill>
        </p:spPr>
        <p:txBody>
          <a:bodyPr wrap="square" tIns="137160" bIns="45720" rtlCol="0">
            <a:spAutoFit/>
          </a:bodyPr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rPr>
              <a:t>UPCOMING EVENTS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1" name="Picture 10" descr="PPPL-LOGO-FNL-158-Y-GRADIENT-KW-LMC_TRANSPARENT.png"/>
          <p:cNvPicPr>
            <a:picLocks noChangeAspect="1"/>
          </p:cNvPicPr>
          <p:nvPr/>
        </p:nvPicPr>
        <p:blipFill rotWithShape="1">
          <a:blip r:embed="rId3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017" y="2940014"/>
            <a:ext cx="2112433" cy="21336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452" y="679450"/>
            <a:ext cx="8540748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 Black"/>
                <a:cs typeface="Arial Black"/>
              </a:rPr>
              <a:t>Monday</a:t>
            </a:r>
            <a:r>
              <a:rPr lang="en-US" sz="1800" b="1" dirty="0">
                <a:latin typeface="Arial Black"/>
                <a:cs typeface="Arial Black"/>
              </a:rPr>
              <a:t>, November </a:t>
            </a:r>
            <a:r>
              <a:rPr lang="en-US" sz="1800" b="1" dirty="0" smtClean="0">
                <a:latin typeface="Arial Black"/>
                <a:cs typeface="Arial Black"/>
              </a:rPr>
              <a:t>4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PPPL’s United Way Campaign begins</a:t>
            </a:r>
            <a:endParaRPr lang="en-US" sz="1400" dirty="0"/>
          </a:p>
          <a:p>
            <a:r>
              <a:rPr lang="en-US" sz="1800" b="1" dirty="0" smtClean="0">
                <a:latin typeface="Arial Black"/>
                <a:cs typeface="Arial Black"/>
              </a:rPr>
              <a:t>Wednesday, November 6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Open Enrollment Health Fair at PPPL – 10 a.m. to 2 p.m. – LSB Lobby</a:t>
            </a:r>
          </a:p>
          <a:p>
            <a:r>
              <a:rPr lang="en-US" sz="1800" b="1" dirty="0" smtClean="0">
                <a:latin typeface="Arial Black"/>
                <a:cs typeface="Arial Black"/>
              </a:rPr>
              <a:t>Monday </a:t>
            </a:r>
            <a:r>
              <a:rPr lang="en-US" sz="1800" b="1" dirty="0">
                <a:latin typeface="Arial Black"/>
                <a:cs typeface="Arial Black"/>
              </a:rPr>
              <a:t>- Friday, November </a:t>
            </a:r>
            <a:r>
              <a:rPr lang="en-US" sz="1800" b="1" dirty="0" smtClean="0">
                <a:latin typeface="Arial Black"/>
                <a:cs typeface="Arial Black"/>
              </a:rPr>
              <a:t>11 - 15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 smtClean="0"/>
              <a:t>55th </a:t>
            </a:r>
            <a:r>
              <a:rPr lang="en-US" sz="1400" dirty="0"/>
              <a:t>Annual Meeting of the </a:t>
            </a:r>
            <a:r>
              <a:rPr lang="en-US" sz="1400" dirty="0" smtClean="0"/>
              <a:t>APS </a:t>
            </a:r>
            <a:r>
              <a:rPr lang="en-US" sz="1400" dirty="0"/>
              <a:t>Division of Plasma </a:t>
            </a:r>
            <a:r>
              <a:rPr lang="en-US" sz="1400" dirty="0" smtClean="0"/>
              <a:t>Physics, Denver</a:t>
            </a:r>
            <a:r>
              <a:rPr lang="en-US" sz="1400" dirty="0"/>
              <a:t>, Colo</a:t>
            </a:r>
            <a:r>
              <a:rPr lang="en-US" sz="1400" dirty="0" smtClean="0"/>
              <a:t>.</a:t>
            </a:r>
          </a:p>
          <a:p>
            <a:r>
              <a:rPr lang="en-US" sz="1800" b="1" dirty="0">
                <a:latin typeface="Arial Black"/>
                <a:cs typeface="Arial Black"/>
              </a:rPr>
              <a:t>Thursday, November </a:t>
            </a:r>
            <a:r>
              <a:rPr lang="en-US" sz="1800" b="1" dirty="0" smtClean="0">
                <a:latin typeface="Arial Black"/>
                <a:cs typeface="Arial Black"/>
              </a:rPr>
              <a:t>14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America Recycles Day – LSB Lobby</a:t>
            </a:r>
          </a:p>
          <a:p>
            <a:r>
              <a:rPr lang="en-US" sz="1800" b="1" dirty="0" smtClean="0">
                <a:latin typeface="Arial Black"/>
                <a:cs typeface="Arial Black"/>
              </a:rPr>
              <a:t>Wednesday</a:t>
            </a:r>
            <a:r>
              <a:rPr lang="en-US" sz="1800" b="1" dirty="0">
                <a:latin typeface="Arial Black"/>
                <a:cs typeface="Arial Black"/>
              </a:rPr>
              <a:t>, November </a:t>
            </a:r>
            <a:r>
              <a:rPr lang="en-US" sz="1800" b="1" dirty="0" smtClean="0">
                <a:latin typeface="Arial Black"/>
                <a:cs typeface="Arial Black"/>
              </a:rPr>
              <a:t>20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Adam Cohen Lecture on PPPL at Princeton University – Princeton Deconstructed Fall Series</a:t>
            </a:r>
            <a:endParaRPr lang="en-US" sz="1400" dirty="0"/>
          </a:p>
          <a:p>
            <a:r>
              <a:rPr lang="en-US" sz="1800" b="1" dirty="0" smtClean="0">
                <a:latin typeface="Arial Black"/>
                <a:cs typeface="Arial Black"/>
              </a:rPr>
              <a:t>Thursday, November 21</a:t>
            </a: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United Way Bake Sale – 8 a.m. – LSB Lobby; United Way Presentation – 10 a.m. – MBG Auditorium</a:t>
            </a:r>
          </a:p>
          <a:p>
            <a:r>
              <a:rPr lang="en-US" sz="1800" b="1" dirty="0" smtClean="0">
                <a:latin typeface="Arial Black"/>
                <a:cs typeface="Arial Black"/>
              </a:rPr>
              <a:t>Thursday - Friday, </a:t>
            </a:r>
            <a:r>
              <a:rPr lang="en-US" sz="1800" b="1" dirty="0">
                <a:latin typeface="Arial Black"/>
                <a:cs typeface="Arial Black"/>
              </a:rPr>
              <a:t>November </a:t>
            </a:r>
            <a:r>
              <a:rPr lang="en-US" sz="1800" b="1" dirty="0" smtClean="0">
                <a:latin typeface="Arial Black"/>
                <a:cs typeface="Arial Black"/>
              </a:rPr>
              <a:t>28 - 29</a:t>
            </a:r>
            <a:endParaRPr lang="en-US" sz="1800" b="1" dirty="0">
              <a:latin typeface="Arial Black"/>
              <a:cs typeface="Arial Black"/>
            </a:endParaRPr>
          </a:p>
          <a:p>
            <a:pPr lvl="1">
              <a:spcAft>
                <a:spcPts val="600"/>
              </a:spcAft>
            </a:pPr>
            <a:r>
              <a:rPr lang="en-US" sz="1400" dirty="0" smtClean="0"/>
              <a:t>Lab Closed – </a:t>
            </a:r>
            <a:r>
              <a:rPr lang="en-US" sz="1400" i="1" dirty="0" smtClean="0"/>
              <a:t>Happy Thanksgiving!</a:t>
            </a:r>
            <a:endParaRPr lang="en-US" sz="1400" i="1" dirty="0"/>
          </a:p>
          <a:p>
            <a:pPr lvl="1">
              <a:spcAft>
                <a:spcPts val="60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450" y="793750"/>
            <a:ext cx="2794000" cy="332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8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4525">
        <p:circle/>
      </p:transition>
    </mc:Choice>
    <mc:Fallback xmlns="">
      <p:transition xmlns:p14="http://schemas.microsoft.com/office/powerpoint/2010/main" spd="slow" advClick="0" advTm="44525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9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8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10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" name="Picture 1" descr="ARD Slides TV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34934" y="4556667"/>
              <a:ext cx="3776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solidFill>
                    <a:schemeClr val="accent2">
                      <a:lumMod val="75000"/>
                    </a:schemeClr>
                  </a:solidFill>
                </a:rPr>
                <a:t>10 a.m. to 1:30 p.m.</a:t>
              </a:r>
              <a:endParaRPr lang="en-US" sz="1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208539"/>
      </p:ext>
    </p:extLst>
  </p:cSld>
  <p:clrMapOvr>
    <a:masterClrMapping/>
  </p:clrMapOvr>
  <p:transition xmlns:p14="http://schemas.microsoft.com/office/powerpoint/2010/main" spd="slow" advTm="11216">
    <p:pull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D Slides T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8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5679">
        <p:circle/>
      </p:transition>
    </mc:Choice>
    <mc:Fallback xmlns="">
      <p:transition xmlns:p14="http://schemas.microsoft.com/office/powerpoint/2010/main" spd="slow" advClick="0" advTm="25679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3.8|4.7|3.5|2.9|2.7|3.3|3.4|3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102353</TotalTime>
  <Words>217</Words>
  <Application>Microsoft Macintosh PowerPoint</Application>
  <PresentationFormat>On-screen Show (16:9)</PresentationFormat>
  <Paragraphs>40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1677</cp:revision>
  <cp:lastPrinted>2012-11-12T18:02:51Z</cp:lastPrinted>
  <dcterms:created xsi:type="dcterms:W3CDTF">2012-10-22T15:52:33Z</dcterms:created>
  <dcterms:modified xsi:type="dcterms:W3CDTF">2013-10-31T20:08:49Z</dcterms:modified>
  <cp:category/>
</cp:coreProperties>
</file>