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5"/>
  </p:notesMasterIdLst>
  <p:handoutMasterIdLst>
    <p:handoutMasterId r:id="rId16"/>
  </p:handoutMasterIdLst>
  <p:sldIdLst>
    <p:sldId id="479" r:id="rId2"/>
    <p:sldId id="439" r:id="rId3"/>
    <p:sldId id="559" r:id="rId4"/>
    <p:sldId id="556" r:id="rId5"/>
    <p:sldId id="539" r:id="rId6"/>
    <p:sldId id="555" r:id="rId7"/>
    <p:sldId id="560" r:id="rId8"/>
    <p:sldId id="561" r:id="rId9"/>
    <p:sldId id="557" r:id="rId10"/>
    <p:sldId id="562" r:id="rId11"/>
    <p:sldId id="563" r:id="rId12"/>
    <p:sldId id="537" r:id="rId13"/>
    <p:sldId id="518" r:id="rId1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E6025"/>
    <a:srgbClr val="FFFFFE"/>
    <a:srgbClr val="315A8D"/>
    <a:srgbClr val="C1E4EF"/>
    <a:srgbClr val="1B3666"/>
    <a:srgbClr val="922325"/>
    <a:srgbClr val="A82225"/>
    <a:srgbClr val="C41D24"/>
    <a:srgbClr val="45752F"/>
    <a:srgbClr val="E4B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5" autoAdjust="0"/>
    <p:restoredTop sz="99224" autoAdjust="0"/>
  </p:normalViewPr>
  <p:slideViewPr>
    <p:cSldViewPr snapToGrid="0" snapToObjects="1">
      <p:cViewPr>
        <p:scale>
          <a:sx n="150" d="100"/>
          <a:sy n="150" d="100"/>
        </p:scale>
        <p:origin x="-1008" y="-2424"/>
      </p:cViewPr>
      <p:guideLst>
        <p:guide orient="horz" pos="3103"/>
        <p:guide pos="27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8" d="100"/>
          <a:sy n="168" d="100"/>
        </p:scale>
        <p:origin x="-188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11/11/14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11/11/14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13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11/11/14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11/11/14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11/11/14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11/11/14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11/11/14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11/11/14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11/11/14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11/11/14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11/11/14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11/11/14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11/11/14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11/11/14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11/11/14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11/11/14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11/11/14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11/11/14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33630">
        <p14:prism/>
      </p:transition>
    </mc:Choice>
    <mc:Fallback xmlns="">
      <p:transition xmlns:p14="http://schemas.microsoft.com/office/powerpoint/2010/main" spd="slow" advClick="0" advTm="3363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gif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3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jpg"/><Relationship Id="rId3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png"/><Relationship Id="rId3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chemeClr val="bg1"/>
            </a:gs>
            <a:gs pos="100000">
              <a:srgbClr val="FF66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558"/>
            <a:ext cx="9144000" cy="1102519"/>
          </a:xfrm>
          <a:noFill/>
          <a:ln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762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31550" cmpd="sng">
                  <a:solidFill>
                    <a:schemeClr val="tx1"/>
                  </a:soli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4400" b="1" i="1" normalizeH="1" dirty="0" smtClean="0">
                <a:ln w="31550" cmpd="sng">
                  <a:solidFill>
                    <a:schemeClr val="tx1"/>
                  </a:soli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31550" cmpd="sng">
                  <a:solidFill>
                    <a:schemeClr val="tx1"/>
                  </a:soli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58249" y="1742899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6050" y="4826003"/>
            <a:ext cx="9144000" cy="348114"/>
          </a:xfrm>
          <a:prstGeom prst="rect">
            <a:avLst/>
          </a:prstGeom>
          <a:solidFill>
            <a:srgbClr val="45752F">
              <a:alpha val="64000"/>
            </a:srgb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200" dirty="0" smtClean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Brought to you by </a:t>
            </a:r>
            <a:r>
              <a:rPr lang="en-US" sz="1200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-12700" y="4088107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Verdana"/>
                <a:cs typeface="Verdana"/>
              </a:rPr>
              <a:t>November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Verdana"/>
                <a:cs typeface="Verdana"/>
              </a:rPr>
              <a:t>17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Verdana"/>
                <a:cs typeface="Verdana"/>
              </a:rPr>
              <a:t>-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Verdana"/>
                <a:cs typeface="Verdana"/>
              </a:rPr>
              <a:t>21,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Verdana"/>
                <a:cs typeface="Verdana"/>
              </a:rPr>
              <a:t>2014</a:t>
            </a:r>
            <a:endParaRPr lang="en-US" sz="3200" b="1" dirty="0">
              <a:ln>
                <a:solidFill>
                  <a:schemeClr val="tx1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6275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21619">
        <p:push dir="u"/>
      </p:transition>
    </mc:Choice>
    <mc:Fallback>
      <p:transition xmlns:p14="http://schemas.microsoft.com/office/powerpoint/2010/main" spd="slow" advClick="0" advTm="21619">
        <p:push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067" y="160866"/>
            <a:ext cx="8932333" cy="15286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solidFill>
                  <a:srgbClr val="0000FF"/>
                </a:solidFill>
                <a:latin typeface="Cooper Black"/>
                <a:cs typeface="Cooper Black"/>
              </a:rPr>
              <a:t>PPPL is once again taking part in the Princeton University United Way campaign to raise money for the United Way of Mercer County. The campaign kicks off when PPPL hosts a speaker from the United Way on Nov. 19 at 10:30 a.m. in the MBG Auditorium. Light refreshments will be served. A bake sale fundraiser is also planned for later this year</a:t>
            </a:r>
            <a:r>
              <a:rPr lang="en-US" sz="2800" baseline="30000" dirty="0" smtClean="0">
                <a:solidFill>
                  <a:srgbClr val="0000FF"/>
                </a:solidFill>
                <a:latin typeface="Cooper Black"/>
                <a:cs typeface="Cooper Black"/>
              </a:rPr>
              <a:t>.</a:t>
            </a:r>
            <a:endParaRPr lang="en-US" sz="2800" baseline="30000" dirty="0">
              <a:solidFill>
                <a:srgbClr val="0000FF"/>
              </a:solidFill>
              <a:latin typeface="Cooper Black"/>
              <a:cs typeface="Cooper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3" t="2527"/>
          <a:stretch/>
        </p:blipFill>
        <p:spPr>
          <a:xfrm>
            <a:off x="1278463" y="1507067"/>
            <a:ext cx="6477000" cy="3101631"/>
          </a:xfrm>
          <a:prstGeom prst="rect">
            <a:avLst/>
          </a:prstGeom>
          <a:effectLst/>
        </p:spPr>
      </p:pic>
      <p:pic>
        <p:nvPicPr>
          <p:cNvPr id="3" name="Picture 2" descr="gav_lu_b_uw_4p_ful_h_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49" t="-5999" r="-6114" b="-5035"/>
          <a:stretch/>
        </p:blipFill>
        <p:spPr>
          <a:xfrm>
            <a:off x="1168396" y="3671076"/>
            <a:ext cx="6807200" cy="147242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6742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121">
        <p:fade/>
      </p:transition>
    </mc:Choice>
    <mc:Fallback>
      <p:transition xmlns:p14="http://schemas.microsoft.com/office/powerpoint/2010/main" spd="med" advClick="0" advTm="2512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477417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</a:rPr>
              <a:t>UNIVERSITY OF ILLINOIS STUDENTS VISIT PPPL</a:t>
            </a:r>
            <a:endParaRPr lang="en-US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6" descr="14PR1107_55 (1)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508000"/>
            <a:ext cx="6858000" cy="4157132"/>
          </a:xfrm>
          <a:prstGeom prst="rect">
            <a:avLst/>
          </a:prstGeom>
        </p:spPr>
      </p:pic>
      <p:pic>
        <p:nvPicPr>
          <p:cNvPr id="6" name="Picture 5" descr="14PR1107_7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508000"/>
            <a:ext cx="6858000" cy="415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9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2914">
        <p:fade/>
      </p:transition>
    </mc:Choice>
    <mc:Fallback>
      <p:transition xmlns:p14="http://schemas.microsoft.com/office/powerpoint/2010/main" spd="med" advClick="0" advTm="2291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-orange-flowers-ppt-backgrounds-powerpoint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87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PPPL.LOGO.BLACK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455" y="122766"/>
            <a:ext cx="2851150" cy="963147"/>
          </a:xfrm>
          <a:prstGeom prst="rect">
            <a:avLst/>
          </a:prstGeom>
          <a:effectLst>
            <a:glow rad="127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13200" y="-241300"/>
            <a:ext cx="49784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n w="190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trivia</a:t>
            </a:r>
            <a:endParaRPr lang="en-US" sz="9600" dirty="0"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5005" y="1489226"/>
            <a:ext cx="4487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venir Black"/>
                <a:cs typeface="Avenir Black"/>
              </a:rPr>
              <a:t>Which of the following items </a:t>
            </a:r>
            <a:endParaRPr lang="en-US" b="1" dirty="0" smtClean="0">
              <a:solidFill>
                <a:srgbClr val="008000"/>
              </a:solidFill>
              <a:latin typeface="Avenir Black"/>
              <a:cs typeface="Avenir Black"/>
            </a:endParaRPr>
          </a:p>
          <a:p>
            <a:r>
              <a:rPr lang="en-US" b="1" dirty="0" smtClean="0">
                <a:solidFill>
                  <a:srgbClr val="008000"/>
                </a:solidFill>
                <a:latin typeface="Avenir Black"/>
                <a:cs typeface="Avenir Black"/>
              </a:rPr>
              <a:t>CANNOT </a:t>
            </a:r>
            <a:r>
              <a:rPr lang="en-US" b="1" dirty="0">
                <a:solidFill>
                  <a:srgbClr val="008000"/>
                </a:solidFill>
                <a:latin typeface="Avenir Black"/>
                <a:cs typeface="Avenir Black"/>
              </a:rPr>
              <a:t>be recycled? </a:t>
            </a:r>
            <a:endParaRPr lang="en-US" b="1" dirty="0">
              <a:solidFill>
                <a:srgbClr val="008000"/>
              </a:solidFill>
              <a:latin typeface="Avenir Black"/>
              <a:cs typeface="Avenir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19160" y="2531284"/>
            <a:ext cx="3479772" cy="477054"/>
          </a:xfrm>
          <a:prstGeom prst="rect">
            <a:avLst/>
          </a:prstGeom>
          <a:solidFill>
            <a:srgbClr val="008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a)	</a:t>
            </a:r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Cans and Bottles</a:t>
            </a:r>
            <a:endParaRPr lang="en-US" sz="25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19160" y="3143918"/>
            <a:ext cx="3479772" cy="477054"/>
          </a:xfrm>
          <a:prstGeom prst="rect">
            <a:avLst/>
          </a:prstGeom>
          <a:solidFill>
            <a:srgbClr val="008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b)	</a:t>
            </a:r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Newspapers</a:t>
            </a:r>
            <a:endParaRPr lang="en-US" sz="25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19160" y="3757738"/>
            <a:ext cx="3479774" cy="477054"/>
          </a:xfrm>
          <a:prstGeom prst="rect">
            <a:avLst/>
          </a:prstGeom>
          <a:solidFill>
            <a:srgbClr val="008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c)</a:t>
            </a:r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Pizza Boxes </a:t>
            </a:r>
            <a:endParaRPr lang="en-US" sz="25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19162" y="4375805"/>
            <a:ext cx="3479772" cy="477054"/>
          </a:xfrm>
          <a:prstGeom prst="rect">
            <a:avLst/>
          </a:prstGeom>
          <a:solidFill>
            <a:srgbClr val="008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d)</a:t>
            </a:r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en-US" sz="2500" b="1" dirty="0" smtClean="0">
                <a:solidFill>
                  <a:srgbClr val="FFFFFF"/>
                </a:solidFill>
                <a:latin typeface="Arial"/>
                <a:cs typeface="Arial"/>
              </a:rPr>
              <a:t>Yogurt Containers</a:t>
            </a:r>
            <a:endParaRPr lang="en-US" sz="25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02" y="1614719"/>
            <a:ext cx="2673544" cy="2620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PIZZA-BOX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67"/>
          <a:stretch/>
        </p:blipFill>
        <p:spPr>
          <a:xfrm>
            <a:off x="542826" y="1328360"/>
            <a:ext cx="3516064" cy="304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1" y="4120238"/>
            <a:ext cx="4216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smtClean="0">
                <a:solidFill>
                  <a:srgbClr val="008000"/>
                </a:solidFill>
                <a:latin typeface="Arial Black"/>
                <a:cs typeface="Arial Black"/>
              </a:rPr>
              <a:t>PIZZA BOXES </a:t>
            </a:r>
            <a:r>
              <a:rPr lang="fi-FI" b="1" dirty="0" smtClean="0">
                <a:solidFill>
                  <a:srgbClr val="008000"/>
                </a:solidFill>
                <a:latin typeface="Arial Black"/>
                <a:cs typeface="Arial Black"/>
              </a:rPr>
              <a:t>SHOULD BE </a:t>
            </a:r>
            <a:r>
              <a:rPr lang="fi-FI" b="1" dirty="0" smtClean="0">
                <a:solidFill>
                  <a:srgbClr val="0000FF"/>
                </a:solidFill>
                <a:latin typeface="Arial Black"/>
                <a:cs typeface="Arial Black"/>
              </a:rPr>
              <a:t>COMPOSTED</a:t>
            </a:r>
            <a:endParaRPr lang="en-US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19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8523">
        <p:wheel spokes="1"/>
      </p:transition>
    </mc:Choice>
    <mc:Fallback>
      <p:transition xmlns:p14="http://schemas.microsoft.com/office/powerpoint/2010/main" spd="slow" advClick="0" advTm="48523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000"/>
                            </p:stCondLst>
                            <p:childTnLst>
                              <p:par>
                                <p:cTn id="48" presetID="2" presetClass="exit" presetSubtype="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0"/>
                            </p:stCondLst>
                            <p:childTnLst>
                              <p:par>
                                <p:cTn id="53" presetID="2" presetClass="exit" presetSubtype="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4000"/>
                            </p:stCondLst>
                            <p:childTnLst>
                              <p:par>
                                <p:cTn id="58" presetID="2" presetClass="exit" presetSubtype="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000"/>
                            </p:stCondLst>
                            <p:childTnLst>
                              <p:par>
                                <p:cTn id="63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A0DD4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9000"/>
                            </p:stCondLst>
                            <p:childTnLst>
                              <p:par>
                                <p:cTn id="6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1000"/>
                            </p:stCondLst>
                            <p:childTnLst>
                              <p:par>
                                <p:cTn id="72" presetID="23" presetClass="exit" presetSubtype="27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6" grpId="2" animBg="1"/>
      <p:bldP spid="17" grpId="0" animBg="1"/>
      <p:bldP spid="17" grpId="1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fe@PPPL.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3500" cy="5143500"/>
          </a:xfrm>
          <a:prstGeom prst="rect">
            <a:avLst/>
          </a:prstGeom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25258">
        <p14:wheelReverse spokes="1"/>
      </p:transition>
    </mc:Choice>
    <mc:Fallback>
      <p:transition xmlns:p14="http://schemas.microsoft.com/office/powerpoint/2010/main" spd="slow" advClick="0" advTm="2525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UPCOMING EVENTS</a:t>
            </a:r>
            <a:endParaRPr lang="en-US" sz="28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11" name="Picture 10" descr="PPPL-LOGO-FNL-158-Y-GRADIENT-KW-LMC_TRANSPARENT.png"/>
          <p:cNvPicPr>
            <a:picLocks noChangeAspect="1"/>
          </p:cNvPicPr>
          <p:nvPr/>
        </p:nvPicPr>
        <p:blipFill rotWithShape="1">
          <a:blip r:embed="rId4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017" y="2969673"/>
            <a:ext cx="2112433" cy="2133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0" y="793750"/>
            <a:ext cx="2794000" cy="3327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3257" y="792163"/>
            <a:ext cx="837541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Tuesday</a:t>
            </a:r>
            <a:r>
              <a:rPr lang="en-US" b="1" spc="40" dirty="0">
                <a:solidFill>
                  <a:srgbClr val="1466C5"/>
                </a:solidFill>
                <a:latin typeface="Arial"/>
                <a:cs typeface="Arial"/>
              </a:rPr>
              <a:t>, </a:t>
            </a: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Nov. 18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/>
            <a:r>
              <a:rPr lang="en-US" sz="2200" b="1" baseline="30000" dirty="0" smtClean="0">
                <a:latin typeface="Bookman Old Style"/>
              </a:rPr>
              <a:t>	</a:t>
            </a:r>
            <a:r>
              <a:rPr lang="en-US" sz="1500" b="1" dirty="0" smtClean="0">
                <a:latin typeface="Bookman Old Style"/>
              </a:rPr>
              <a:t>20</a:t>
            </a:r>
            <a:r>
              <a:rPr lang="en-US" sz="1500" b="1" baseline="30000" dirty="0" smtClean="0">
                <a:latin typeface="Bookman Old Style"/>
              </a:rPr>
              <a:t>th</a:t>
            </a:r>
            <a:r>
              <a:rPr lang="en-US" sz="1500" b="1" dirty="0" smtClean="0">
                <a:latin typeface="Bookman Old Style"/>
              </a:rPr>
              <a:t> ANNIVERSARY CELEBRATION 10MW of Fusion Power in TFTR</a:t>
            </a:r>
          </a:p>
          <a:p>
            <a:pPr marL="0" lvl="1"/>
            <a:r>
              <a:rPr lang="en-US" sz="1500" b="1" dirty="0">
                <a:latin typeface="Bookman Old Style"/>
              </a:rPr>
              <a:t>	</a:t>
            </a:r>
            <a:r>
              <a:rPr lang="en-US" sz="1500" b="1" dirty="0" smtClean="0">
                <a:latin typeface="Bookman Old Style"/>
              </a:rPr>
              <a:t>1 p.m. – LABWIDE CELEBRATION – Ice cream and cake served</a:t>
            </a:r>
          </a:p>
          <a:p>
            <a:pPr marL="0" lvl="1"/>
            <a:r>
              <a:rPr lang="en-US" sz="1500" b="1" dirty="0">
                <a:solidFill>
                  <a:srgbClr val="000000"/>
                </a:solidFill>
                <a:latin typeface="Bookman Old Style"/>
                <a:cs typeface="Gotham-Book"/>
              </a:rPr>
              <a:t>	</a:t>
            </a:r>
            <a:r>
              <a:rPr lang="en-US" sz="1500" b="1" dirty="0" smtClean="0">
                <a:solidFill>
                  <a:srgbClr val="000000"/>
                </a:solidFill>
                <a:latin typeface="Bookman Old Style"/>
                <a:cs typeface="Gotham-Book"/>
              </a:rPr>
              <a:t>2 p.m. – COLLOQUIUM – Presented by Michael Bell</a:t>
            </a:r>
            <a:endParaRPr lang="en-US" sz="1400" b="1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257" y="2023269"/>
            <a:ext cx="9093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Wednesday</a:t>
            </a:r>
            <a:r>
              <a:rPr lang="en-US" b="1" spc="40" dirty="0">
                <a:solidFill>
                  <a:srgbClr val="1466C5"/>
                </a:solidFill>
                <a:latin typeface="Arial"/>
                <a:cs typeface="Arial"/>
              </a:rPr>
              <a:t>, </a:t>
            </a: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Nov. 19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/>
            <a:r>
              <a:rPr lang="en-US" sz="2200" b="1" baseline="30000" dirty="0" smtClean="0">
                <a:latin typeface="Bookman Old Style"/>
              </a:rPr>
              <a:t>	</a:t>
            </a:r>
            <a:r>
              <a:rPr lang="en-US" sz="1500" b="1" dirty="0" smtClean="0">
                <a:latin typeface="Bookman Old Style"/>
              </a:rPr>
              <a:t>UNITED WAY CAMPAIGN KICKOFF – 10:30 a.m</a:t>
            </a:r>
            <a:r>
              <a:rPr lang="en-US" sz="1500" b="1" dirty="0">
                <a:latin typeface="Bookman Old Style"/>
              </a:rPr>
              <a:t>. – MBG </a:t>
            </a:r>
            <a:r>
              <a:rPr lang="en-US" sz="1500" b="1" dirty="0" smtClean="0">
                <a:latin typeface="Bookman Old Style"/>
              </a:rPr>
              <a:t>Auditorium</a:t>
            </a:r>
            <a:endParaRPr lang="en-US" sz="1400" b="1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3257" y="3562151"/>
            <a:ext cx="9093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Thu. – Fri., Nov. 27-28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/>
            <a:r>
              <a:rPr lang="en-US" sz="2200" b="1" baseline="30000" dirty="0" smtClean="0">
                <a:latin typeface="Bookman Old Style"/>
              </a:rPr>
              <a:t>	</a:t>
            </a:r>
            <a:r>
              <a:rPr lang="en-US" sz="1500" b="1" dirty="0" smtClean="0">
                <a:latin typeface="Bookman Old Style"/>
              </a:rPr>
              <a:t>LAB CLOSED – Thanksgiving Holiday</a:t>
            </a:r>
            <a:endParaRPr lang="en-US" sz="1400" b="1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257" y="2792710"/>
            <a:ext cx="9093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Wednesday</a:t>
            </a:r>
            <a:r>
              <a:rPr lang="en-US" b="1" spc="40" dirty="0">
                <a:solidFill>
                  <a:srgbClr val="1466C5"/>
                </a:solidFill>
                <a:latin typeface="Arial"/>
                <a:cs typeface="Arial"/>
              </a:rPr>
              <a:t>, </a:t>
            </a: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Nov. 19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/>
            <a:r>
              <a:rPr lang="en-US" sz="2200" b="1" baseline="30000" dirty="0" smtClean="0">
                <a:latin typeface="Bookman Old Style"/>
              </a:rPr>
              <a:t>	</a:t>
            </a:r>
            <a:r>
              <a:rPr lang="en-US" sz="1500" b="1" dirty="0">
                <a:latin typeface="Bookman Old Style"/>
              </a:rPr>
              <a:t>PPPL COLLOQUIUM – Antibiotic Resistance-A Global </a:t>
            </a:r>
            <a:r>
              <a:rPr lang="en-US" sz="1500" b="1" dirty="0" smtClean="0">
                <a:latin typeface="Bookman Old Style"/>
              </a:rPr>
              <a:t>Challenge - 4 </a:t>
            </a:r>
            <a:r>
              <a:rPr lang="en-US" sz="1500" b="1" dirty="0">
                <a:latin typeface="Bookman Old Style"/>
              </a:rPr>
              <a:t>p.m. – MBG </a:t>
            </a:r>
            <a:r>
              <a:rPr lang="en-US" sz="1500" b="1" dirty="0" smtClean="0">
                <a:latin typeface="Bookman Old Style"/>
              </a:rPr>
              <a:t>Aud.</a:t>
            </a:r>
            <a:endParaRPr lang="en-US" sz="1400" b="1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257" y="4331592"/>
            <a:ext cx="9093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spcAft>
                <a:spcPts val="600"/>
              </a:spcAft>
            </a:pPr>
            <a:r>
              <a:rPr lang="en-US" b="1" spc="40" dirty="0" smtClean="0">
                <a:solidFill>
                  <a:srgbClr val="1466C5"/>
                </a:solidFill>
                <a:latin typeface="Arial"/>
                <a:cs typeface="Arial"/>
              </a:rPr>
              <a:t>Wednesday, Jan. 15, 2015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/>
            <a:r>
              <a:rPr lang="en-US" sz="2200" b="1" baseline="30000" dirty="0" smtClean="0">
                <a:latin typeface="Bookman Old Style"/>
              </a:rPr>
              <a:t>	</a:t>
            </a:r>
            <a:r>
              <a:rPr lang="en-US" sz="1500" b="1" dirty="0" smtClean="0">
                <a:latin typeface="Bookman Old Style"/>
              </a:rPr>
              <a:t>PPPL’S RECORDS PAPER SHREDDING EVENT</a:t>
            </a:r>
            <a:endParaRPr lang="en-US" sz="1400" b="1" dirty="0">
              <a:solidFill>
                <a:srgbClr val="000000"/>
              </a:solidFill>
              <a:latin typeface="Gotham-Book"/>
              <a:cs typeface="Gotham-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08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5263">
        <p:split orient="vert"/>
      </p:transition>
    </mc:Choice>
    <mc:Fallback>
      <p:transition xmlns:p14="http://schemas.microsoft.com/office/powerpoint/2010/main" spd="slow" advClick="0" advTm="35263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6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8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1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8" grpId="0" build="p"/>
      <p:bldP spid="21" grpId="0" build="p"/>
      <p:bldP spid="10" grpId="0" build="p"/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FTR.EXTERNAL.jpg"/>
          <p:cNvPicPr>
            <a:picLocks noChangeAspect="1"/>
          </p:cNvPicPr>
          <p:nvPr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17705" cy="5143500"/>
          </a:xfrm>
          <a:prstGeom prst="rect">
            <a:avLst/>
          </a:prstGeom>
        </p:spPr>
      </p:pic>
      <p:pic>
        <p:nvPicPr>
          <p:cNvPr id="7" name="Picture 6" descr="20TH TFTR.POSTE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955" y="-5508183"/>
            <a:ext cx="7514448" cy="11688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02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2101">
        <p:circle/>
      </p:transition>
    </mc:Choice>
    <mc:Fallback>
      <p:transition xmlns:p14="http://schemas.microsoft.com/office/powerpoint/2010/main" spd="slow" advClick="0" advTm="22101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19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9089" y="1476034"/>
            <a:ext cx="6942668" cy="2944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Date: 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January </a:t>
            </a:r>
            <a:r>
              <a:rPr lang="en-US" sz="2000" b="1" dirty="0"/>
              <a:t>14, 2015  (9:00 am – 4:00 pm)</a:t>
            </a:r>
          </a:p>
          <a:p>
            <a:pPr>
              <a:lnSpc>
                <a:spcPts val="1480"/>
              </a:lnSpc>
            </a:pPr>
            <a:endParaRPr lang="en-US" sz="2000" b="1" dirty="0" smtClean="0"/>
          </a:p>
          <a:p>
            <a:r>
              <a:rPr lang="en-US" b="1" dirty="0" smtClean="0"/>
              <a:t>Centralized location: </a:t>
            </a:r>
            <a:br>
              <a:rPr lang="en-US" b="1" dirty="0" smtClean="0"/>
            </a:br>
            <a:r>
              <a:rPr lang="en-US" sz="2000" b="1" dirty="0" smtClean="0"/>
              <a:t>Warehouse</a:t>
            </a:r>
            <a:r>
              <a:rPr lang="en-US" sz="2000" b="1" dirty="0"/>
              <a:t>, Receiving Area #3, </a:t>
            </a:r>
            <a:r>
              <a:rPr lang="en-US" sz="2000" b="1" dirty="0" smtClean="0"/>
              <a:t>Princeton</a:t>
            </a:r>
            <a:r>
              <a:rPr lang="en-US" sz="2000" b="1" dirty="0"/>
              <a:t>, NJ </a:t>
            </a:r>
            <a:r>
              <a:rPr lang="en-US" sz="2000" b="1" dirty="0" smtClean="0"/>
              <a:t>08543</a:t>
            </a:r>
          </a:p>
          <a:p>
            <a:pPr>
              <a:lnSpc>
                <a:spcPts val="1560"/>
              </a:lnSpc>
            </a:pPr>
            <a:endParaRPr lang="en-US" b="1" dirty="0"/>
          </a:p>
          <a:p>
            <a:r>
              <a:rPr lang="en-US" b="1" dirty="0" smtClean="0"/>
              <a:t>Restrictions</a:t>
            </a:r>
            <a:r>
              <a:rPr lang="en-US" b="1" dirty="0"/>
              <a:t>: 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Only </a:t>
            </a:r>
            <a:r>
              <a:rPr lang="en-US" sz="2000" b="1" dirty="0"/>
              <a:t>PPPL departmental </a:t>
            </a:r>
            <a:r>
              <a:rPr lang="en-US" sz="2000" b="1" dirty="0" smtClean="0"/>
              <a:t>business-related </a:t>
            </a:r>
            <a:r>
              <a:rPr lang="en-US" sz="2000" b="1" dirty="0"/>
              <a:t>records and documents will be shredded</a:t>
            </a:r>
            <a:r>
              <a:rPr lang="en-US" b="1" dirty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63" y="442963"/>
            <a:ext cx="7881697" cy="8847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2788" y="703197"/>
            <a:ext cx="74583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RECORDS/PAPER SHREDDING EVENT: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2788" y="-84670"/>
            <a:ext cx="745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SAVE THE DATE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05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16125">
        <p14:switch dir="r"/>
      </p:transition>
    </mc:Choice>
    <mc:Fallback>
      <p:transition xmlns:p14="http://schemas.microsoft.com/office/powerpoint/2010/main" spd="slow" advClick="0" advTm="1612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SHPLANPROFLYE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989" y="-2497677"/>
            <a:ext cx="5909349" cy="764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6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6237">
        <p:checker/>
      </p:transition>
    </mc:Choice>
    <mc:Fallback>
      <p:transition xmlns:p14="http://schemas.microsoft.com/office/powerpoint/2010/main" spd="slow" advClick="0" advTm="16237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stract-christmas-2012-ppt-backgrounds-powerpoint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217"/>
            <a:ext cx="9144000" cy="5183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40900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This event is not sponsored by PPPL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3" name="Picture 2" descr="Holiday Party Flier MV-11 (1).pd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460" y="-40218"/>
            <a:ext cx="6773333" cy="523393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995694"/>
      </p:ext>
    </p:extLst>
  </p:cSld>
  <p:clrMapOvr>
    <a:masterClrMapping/>
  </p:clrMapOvr>
  <p:transition xmlns:p14="http://schemas.microsoft.com/office/powerpoint/2010/main" spd="slow" advClick="0" advTm="25591">
    <p:wheel spokes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A1111_05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3" name="Picture 2" descr="14A1111_11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pic>
        <p:nvPicPr>
          <p:cNvPr id="5" name="Picture 4" descr="14A1111_16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612467" cy="5135033"/>
          </a:xfrm>
          <a:prstGeom prst="rect">
            <a:avLst/>
          </a:prstGeom>
        </p:spPr>
      </p:pic>
      <p:pic>
        <p:nvPicPr>
          <p:cNvPr id="6" name="Picture 5" descr="14A1111_137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2467" y="0"/>
            <a:ext cx="2531533" cy="5143500"/>
          </a:xfrm>
          <a:prstGeom prst="rect">
            <a:avLst/>
          </a:prstGeom>
        </p:spPr>
      </p:pic>
      <p:pic>
        <p:nvPicPr>
          <p:cNvPr id="10" name="Picture 9" descr="14A1111_008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"/>
            <a:ext cx="9144001" cy="5143501"/>
          </a:xfrm>
          <a:prstGeom prst="rect">
            <a:avLst/>
          </a:prstGeom>
        </p:spPr>
      </p:pic>
      <p:pic>
        <p:nvPicPr>
          <p:cNvPr id="11" name="Picture 10" descr="14A1111_150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350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4774175"/>
            <a:ext cx="9143999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AMERICA RECYCLES DAY FESTIVITIES AT PPPL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73747"/>
      </p:ext>
    </p:extLst>
  </p:cSld>
  <p:clrMapOvr>
    <a:masterClrMapping/>
  </p:clrMapOvr>
  <p:transition xmlns:p14="http://schemas.microsoft.com/office/powerpoint/2010/main" spd="slow" advClick="0" advTm="53850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8000"/>
            </a:gs>
            <a:gs pos="100000">
              <a:srgbClr val="FFFF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ew_DOE(circleONLY).gif"/>
          <p:cNvPicPr>
            <a:picLocks noChangeAspect="1"/>
          </p:cNvPicPr>
          <p:nvPr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476" y="-704850"/>
            <a:ext cx="6267049" cy="662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1647"/>
            <a:ext cx="91440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Rockwell Extra Bold"/>
                <a:cs typeface="Rockwell Extra Bold"/>
              </a:rPr>
              <a:t>Welcome DOE Communicators</a:t>
            </a:r>
            <a:endParaRPr lang="en-US" sz="3200" b="1" dirty="0">
              <a:solidFill>
                <a:srgbClr val="000090"/>
              </a:solidFill>
              <a:latin typeface="Rockwell Extra Bold"/>
              <a:cs typeface="Rockwell Extra Bold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01133" y="1490133"/>
            <a:ext cx="2531534" cy="2711398"/>
            <a:chOff x="601133" y="1490133"/>
            <a:chExt cx="2531534" cy="2711398"/>
          </a:xfrm>
        </p:grpSpPr>
        <p:sp>
          <p:nvSpPr>
            <p:cNvPr id="2" name="TextBox 1"/>
            <p:cNvSpPr txBox="1"/>
            <p:nvPr/>
          </p:nvSpPr>
          <p:spPr>
            <a:xfrm>
              <a:off x="601133" y="3462867"/>
              <a:ext cx="253153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90"/>
                  </a:solidFill>
                  <a:latin typeface="Avenir Black"/>
                  <a:cs typeface="Avenir Black"/>
                </a:rPr>
                <a:t>JOHN CARTER</a:t>
              </a:r>
            </a:p>
            <a:p>
              <a:pPr algn="ctr"/>
              <a:r>
                <a:rPr lang="en-US" sz="1400" dirty="0" smtClean="0"/>
                <a:t>Director </a:t>
              </a:r>
              <a:r>
                <a:rPr lang="en-US" sz="1400" dirty="0"/>
                <a:t>of </a:t>
              </a:r>
              <a:r>
                <a:rPr lang="en-US" sz="1400" dirty="0" smtClean="0"/>
                <a:t>Communications </a:t>
              </a:r>
              <a:r>
                <a:rPr lang="en-US" sz="1400" dirty="0">
                  <a:solidFill>
                    <a:srgbClr val="000090"/>
                  </a:solidFill>
                </a:rPr>
                <a:t>Brookhaven Site Office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274" y="1490133"/>
              <a:ext cx="1861252" cy="1972734"/>
            </a:xfrm>
            <a:prstGeom prst="rect">
              <a:avLst/>
            </a:prstGeom>
            <a:ln>
              <a:solidFill>
                <a:srgbClr val="00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/>
          <p:cNvGrpSpPr/>
          <p:nvPr/>
        </p:nvGrpSpPr>
        <p:grpSpPr>
          <a:xfrm>
            <a:off x="3306233" y="1490134"/>
            <a:ext cx="2531534" cy="2711398"/>
            <a:chOff x="3306233" y="1490134"/>
            <a:chExt cx="2531534" cy="2711398"/>
          </a:xfrm>
        </p:grpSpPr>
        <p:sp>
          <p:nvSpPr>
            <p:cNvPr id="5" name="TextBox 4"/>
            <p:cNvSpPr txBox="1"/>
            <p:nvPr/>
          </p:nvSpPr>
          <p:spPr>
            <a:xfrm>
              <a:off x="3306233" y="3462868"/>
              <a:ext cx="253153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90"/>
                  </a:solidFill>
                  <a:latin typeface="Avenir Black"/>
                  <a:cs typeface="Avenir Black"/>
                </a:rPr>
                <a:t>BRIAN QUIRKE</a:t>
              </a:r>
            </a:p>
            <a:p>
              <a:pPr algn="ctr"/>
              <a:r>
                <a:rPr lang="en-US" sz="1400" dirty="0" smtClean="0"/>
                <a:t>Director </a:t>
              </a:r>
              <a:r>
                <a:rPr lang="en-US" sz="1400" dirty="0"/>
                <a:t>of </a:t>
              </a:r>
              <a:r>
                <a:rPr lang="en-US" sz="1400" dirty="0" smtClean="0"/>
                <a:t>Communications </a:t>
              </a:r>
              <a:r>
                <a:rPr lang="en-US" sz="1400" dirty="0" smtClean="0">
                  <a:solidFill>
                    <a:srgbClr val="000090"/>
                  </a:solidFill>
                </a:rPr>
                <a:t>Chicago Field Office</a:t>
              </a:r>
              <a:endParaRPr lang="en-US" sz="1400" dirty="0">
                <a:solidFill>
                  <a:srgbClr val="00009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41374" y="1490134"/>
              <a:ext cx="1861252" cy="1972734"/>
            </a:xfrm>
            <a:prstGeom prst="rect">
              <a:avLst/>
            </a:prstGeom>
            <a:ln>
              <a:solidFill>
                <a:srgbClr val="00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5935144" y="1490134"/>
            <a:ext cx="2531534" cy="2926840"/>
            <a:chOff x="5935144" y="1490134"/>
            <a:chExt cx="2531534" cy="2926840"/>
          </a:xfrm>
        </p:grpSpPr>
        <p:sp>
          <p:nvSpPr>
            <p:cNvPr id="9" name="TextBox 8"/>
            <p:cNvSpPr txBox="1"/>
            <p:nvPr/>
          </p:nvSpPr>
          <p:spPr>
            <a:xfrm>
              <a:off x="5935144" y="3462867"/>
              <a:ext cx="25315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90"/>
                  </a:solidFill>
                  <a:latin typeface="Avenir Black"/>
                  <a:cs typeface="Avenir Black"/>
                </a:rPr>
                <a:t>RICK BORCHELT</a:t>
              </a:r>
            </a:p>
            <a:p>
              <a:pPr algn="ctr"/>
              <a:r>
                <a:rPr lang="en-US" sz="1400" dirty="0"/>
                <a:t>Director </a:t>
              </a:r>
              <a:r>
                <a:rPr lang="en-US" sz="1400" dirty="0" smtClean="0"/>
                <a:t>of </a:t>
              </a:r>
              <a:r>
                <a:rPr lang="en-US" sz="1400" dirty="0"/>
                <a:t>Communications and Public </a:t>
              </a:r>
              <a:r>
                <a:rPr lang="en-US" sz="1400" dirty="0" smtClean="0"/>
                <a:t>Affairs</a:t>
              </a:r>
            </a:p>
            <a:p>
              <a:pPr algn="ctr"/>
              <a:r>
                <a:rPr lang="en-US" sz="1400" dirty="0" smtClean="0">
                  <a:solidFill>
                    <a:srgbClr val="000090"/>
                  </a:solidFill>
                </a:rPr>
                <a:t>DOE </a:t>
              </a:r>
              <a:r>
                <a:rPr lang="en-US" sz="1400" dirty="0">
                  <a:solidFill>
                    <a:srgbClr val="000090"/>
                  </a:solidFill>
                </a:rPr>
                <a:t>Office of Science</a:t>
              </a:r>
            </a:p>
          </p:txBody>
        </p:sp>
        <p:pic>
          <p:nvPicPr>
            <p:cNvPr id="11" name="Picture 10" descr="borchelt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6270285" y="1490134"/>
              <a:ext cx="1861252" cy="1972734"/>
            </a:xfrm>
            <a:prstGeom prst="rect">
              <a:avLst/>
            </a:prstGeom>
            <a:ln>
              <a:solidFill>
                <a:srgbClr val="00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3948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9838">
        <p:circle/>
      </p:transition>
    </mc:Choice>
    <mc:Fallback>
      <p:transition xmlns:p14="http://schemas.microsoft.com/office/powerpoint/2010/main" spd="slow" advClick="0" advTm="19838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660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3460857"/>
            <a:ext cx="9144000" cy="2002087"/>
          </a:xfrm>
          <a:prstGeom prst="rect">
            <a:avLst/>
          </a:prstGeom>
          <a:solidFill>
            <a:schemeClr val="bg1"/>
          </a:solidFill>
          <a:ln w="28575" cmpd="sng">
            <a:noFill/>
            <a:miter lim="800000"/>
            <a:headEnd/>
            <a:tailEnd/>
          </a:ln>
          <a:effectLst/>
        </p:spPr>
        <p:txBody>
          <a:bodyPr wrap="square" lIns="0" tIns="0" rIns="0" bIns="877824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Abadi MT Condensed Extra Bold"/>
                <a:ea typeface="ＭＳ Ｐゴシック" pitchFamily="1" charset="-128"/>
                <a:cs typeface="Abadi MT Condensed Extra Bold"/>
              </a:rPr>
              <a:t>Antibiotic Resistance: A Global Challenge</a:t>
            </a:r>
            <a:endParaRPr lang="en-US" sz="2800" dirty="0">
              <a:solidFill>
                <a:srgbClr val="000000"/>
              </a:solidFill>
              <a:latin typeface="Abadi MT Condensed Extra Bold"/>
              <a:ea typeface="ＭＳ Ｐゴシック" pitchFamily="1" charset="-128"/>
              <a:cs typeface="Abadi MT Condensed Extra Bold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>
                <a:latin typeface="Arial Black"/>
                <a:ea typeface="ＭＳ Ｐゴシック" pitchFamily="1" charset="-128"/>
                <a:cs typeface="Arial Black"/>
              </a:rPr>
              <a:t>Ramanan</a:t>
            </a:r>
            <a:r>
              <a:rPr lang="en-US" sz="1400" dirty="0" smtClean="0">
                <a:latin typeface="Arial Black"/>
                <a:ea typeface="ＭＳ Ｐゴシック" pitchFamily="1" charset="-128"/>
                <a:cs typeface="Arial Black"/>
              </a:rPr>
              <a:t> </a:t>
            </a:r>
            <a:r>
              <a:rPr lang="en-US" sz="1400" dirty="0" err="1" smtClean="0">
                <a:latin typeface="Arial Black"/>
                <a:ea typeface="ＭＳ Ｐゴシック" pitchFamily="1" charset="-128"/>
                <a:cs typeface="Arial Black"/>
              </a:rPr>
              <a:t>Laxminarayan</a:t>
            </a:r>
            <a:r>
              <a:rPr lang="en-US" sz="1400" dirty="0" smtClean="0">
                <a:latin typeface="Arial Black"/>
                <a:ea typeface="ＭＳ Ｐゴシック" pitchFamily="1" charset="-128"/>
                <a:cs typeface="Arial Black"/>
              </a:rPr>
              <a:t> –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Arial Black"/>
                <a:ea typeface="ＭＳ Ｐゴシック" pitchFamily="1" charset="-128"/>
                <a:cs typeface="Arial Black"/>
              </a:rPr>
              <a:t>Princeton University – Princeton Environmental Institute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>
                  <a:lumMod val="65000"/>
                </a:schemeClr>
              </a:solidFill>
              <a:latin typeface="Arial Black"/>
              <a:ea typeface="ＭＳ Ｐゴシック" pitchFamily="1" charset="-128"/>
              <a:cs typeface="Arial Black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solidFill>
                <a:schemeClr val="bg1">
                  <a:lumMod val="65000"/>
                </a:schemeClr>
              </a:solidFill>
              <a:latin typeface="Arial Black"/>
              <a:ea typeface="ＭＳ Ｐゴシック" pitchFamily="1" charset="-128"/>
              <a:cs typeface="Arial Black"/>
            </a:endParaRPr>
          </a:p>
        </p:txBody>
      </p:sp>
      <p:pic>
        <p:nvPicPr>
          <p:cNvPr id="5" name="Picture 4" descr="COLLOQUIUM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73" y="-103139"/>
            <a:ext cx="7433374" cy="15980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252" r="-17452"/>
          <a:stretch/>
        </p:blipFill>
        <p:spPr>
          <a:xfrm>
            <a:off x="2048934" y="1412592"/>
            <a:ext cx="4605866" cy="1836497"/>
          </a:xfrm>
          <a:prstGeom prst="rect">
            <a:avLst/>
          </a:prstGeom>
          <a:solidFill>
            <a:schemeClr val="tx1"/>
          </a:solidFill>
          <a:ln w="1905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" y="4358670"/>
            <a:ext cx="9144000" cy="78483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bIns="91440">
            <a:spAutoFit/>
          </a:bodyPr>
          <a:lstStyle/>
          <a:p>
            <a:pPr algn="ctr">
              <a:defRPr/>
            </a:pPr>
            <a:r>
              <a:rPr lang="en-US" sz="28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 Black"/>
                <a:cs typeface="Arial Black"/>
              </a:rPr>
              <a:t>WEDNESDAY, NOVEMBER 19</a:t>
            </a:r>
            <a:endParaRPr lang="en-US" sz="2800" b="1" kern="500" spc="-100" dirty="0">
              <a:ln w="6350">
                <a:solidFill>
                  <a:schemeClr val="tx1"/>
                </a:solidFill>
              </a:ln>
              <a:solidFill>
                <a:srgbClr val="FF6600"/>
              </a:solidFill>
              <a:latin typeface="Arial Black"/>
              <a:cs typeface="Arial Black"/>
            </a:endParaRPr>
          </a:p>
          <a:p>
            <a:pPr algn="ctr">
              <a:defRPr/>
            </a:pPr>
            <a:r>
              <a:rPr lang="en-US" sz="1400" b="1" dirty="0" smtClean="0">
                <a:ln w="3175">
                  <a:noFill/>
                </a:ln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4:15 p.m. </a:t>
            </a:r>
            <a:r>
              <a:rPr lang="en-US" sz="1400" dirty="0" smtClean="0">
                <a:ln w="3175">
                  <a:noFill/>
                </a:ln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• </a:t>
            </a:r>
            <a:r>
              <a:rPr lang="en-US" sz="1400" b="1" dirty="0" smtClean="0">
                <a:ln w="3175">
                  <a:noFill/>
                </a:ln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M.B.G. Auditorium</a:t>
            </a:r>
            <a:endParaRPr lang="en-US" sz="1400" b="1" dirty="0">
              <a:ln w="3175">
                <a:noFill/>
              </a:ln>
              <a:effectLst>
                <a:glow rad="101600">
                  <a:schemeClr val="bg1">
                    <a:alpha val="75000"/>
                  </a:schemeClr>
                </a:glo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98254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7623">
        <p:fade/>
      </p:transition>
    </mc:Choice>
    <mc:Fallback>
      <p:transition xmlns:p14="http://schemas.microsoft.com/office/powerpoint/2010/main" spd="med" advClick="0" advTm="17623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177352</TotalTime>
  <Words>238</Words>
  <Application>Microsoft Macintosh PowerPoint</Application>
  <PresentationFormat>On-screen Show (16:9)</PresentationFormat>
  <Paragraphs>49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2574</cp:revision>
  <cp:lastPrinted>2012-11-12T18:02:51Z</cp:lastPrinted>
  <dcterms:created xsi:type="dcterms:W3CDTF">2012-10-22T15:52:33Z</dcterms:created>
  <dcterms:modified xsi:type="dcterms:W3CDTF">2014-11-13T19:23:36Z</dcterms:modified>
  <cp:category/>
</cp:coreProperties>
</file>