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3"/>
  </p:notesMasterIdLst>
  <p:handoutMasterIdLst>
    <p:handoutMasterId r:id="rId14"/>
  </p:handoutMasterIdLst>
  <p:sldIdLst>
    <p:sldId id="256" r:id="rId2"/>
    <p:sldId id="447" r:id="rId3"/>
    <p:sldId id="439" r:id="rId4"/>
    <p:sldId id="453" r:id="rId5"/>
    <p:sldId id="460" r:id="rId6"/>
    <p:sldId id="454" r:id="rId7"/>
    <p:sldId id="455" r:id="rId8"/>
    <p:sldId id="459" r:id="rId9"/>
    <p:sldId id="462" r:id="rId10"/>
    <p:sldId id="461" r:id="rId11"/>
    <p:sldId id="340" r:id="rId1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B45"/>
    <a:srgbClr val="A90021"/>
    <a:srgbClr val="14399E"/>
    <a:srgbClr val="FF2183"/>
    <a:srgbClr val="FF5AED"/>
    <a:srgbClr val="CC2EB8"/>
    <a:srgbClr val="9A001B"/>
    <a:srgbClr val="FFFF58"/>
    <a:srgbClr val="FFE69C"/>
    <a:srgbClr val="6AF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2480" y="-2312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11/14/13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96216" indent="-19085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3410" indent="-15268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68774" indent="-15268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4137" indent="-15268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679501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1984865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290229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595593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8751B3-56B2-B94E-9315-4618922F2D5E}" type="slidenum">
              <a:rPr lang="en-US">
                <a:latin typeface="Calibri" charset="0"/>
              </a:rPr>
              <a:pPr eaLnBrk="1" hangingPunct="1"/>
              <a:t>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11/14/13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11/14/13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7"/>
          <a:stretch/>
        </p:blipFill>
        <p:spPr>
          <a:xfrm>
            <a:off x="0" y="0"/>
            <a:ext cx="9143999" cy="5149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470400"/>
            <a:ext cx="9156696" cy="673100"/>
          </a:xfrm>
          <a:prstGeom prst="rect">
            <a:avLst/>
          </a:prstGeom>
          <a:solidFill>
            <a:srgbClr val="FFCB45">
              <a:alpha val="41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74076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November 18 </a:t>
            </a:r>
            <a:r>
              <a:rPr lang="en-US" sz="4400" b="1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- 22, </a:t>
            </a:r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34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TM - November 2013 - Carbon Monoxid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2" r="-3156"/>
          <a:stretch/>
        </p:blipFill>
        <p:spPr>
          <a:xfrm>
            <a:off x="2506133" y="0"/>
            <a:ext cx="4114799" cy="5143500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6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028">
        <p:circle/>
      </p:transition>
    </mc:Choice>
    <mc:Fallback xmlns="">
      <p:transition xmlns:p14="http://schemas.microsoft.com/office/powerpoint/2010/main" spd="slow" advClick="0" advTm="2202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1" b="16248"/>
          <a:stretch/>
        </p:blipFill>
        <p:spPr>
          <a:xfrm>
            <a:off x="-149270" y="-16929"/>
            <a:ext cx="9598069" cy="5160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55703" y="4848035"/>
            <a:ext cx="2924175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A90021"/>
                </a:solidFill>
                <a:latin typeface="Calibri" charset="0"/>
                <a:cs typeface="+mn-cs"/>
              </a:rPr>
              <a:t>Menu subject to change without notice.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804">
        <p:wheel spokes="1"/>
      </p:transition>
    </mc:Choice>
    <mc:Fallback xmlns="">
      <p:transition xmlns:p14="http://schemas.microsoft.com/office/powerpoint/2010/main" spd="slow" advClick="0" advTm="30804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NOVEMBER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20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FF6600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chemeClr val="bg1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29562" y="1614283"/>
            <a:ext cx="8363623" cy="2126098"/>
            <a:chOff x="429562" y="1512684"/>
            <a:chExt cx="8363623" cy="21260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62" y="1512684"/>
              <a:ext cx="3958408" cy="2126098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513907"/>
              <a:ext cx="4145537" cy="2123658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2857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dirty="0" err="1">
                  <a:solidFill>
                    <a:srgbClr val="80000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Cybersnooping</a:t>
              </a:r>
              <a:r>
                <a:rPr lang="en-US" dirty="0">
                  <a:solidFill>
                    <a:srgbClr val="80000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: Collection and Analysis of Metadata </a:t>
              </a:r>
              <a:r>
                <a:rPr lang="en-US" dirty="0" smtClean="0">
                  <a:solidFill>
                    <a:srgbClr val="80000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&amp; Content</a:t>
              </a:r>
            </a:p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Edward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Felten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Princeton </a:t>
              </a: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091">
        <p:split orient="vert"/>
      </p:transition>
    </mc:Choice>
    <mc:Fallback xmlns="">
      <p:transition xmlns:p14="http://schemas.microsoft.com/office/powerpoint/2010/main" spd="slow" advClick="0" advTm="23091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52" y="679450"/>
            <a:ext cx="8540748" cy="5309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 Black"/>
                <a:cs typeface="Arial Black"/>
              </a:rPr>
              <a:t>Wednesday</a:t>
            </a:r>
            <a:r>
              <a:rPr lang="en-US" sz="1800" b="1" dirty="0">
                <a:latin typeface="Arial Black"/>
                <a:cs typeface="Arial Black"/>
              </a:rPr>
              <a:t>, November 20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</a:t>
            </a:r>
            <a:r>
              <a:rPr lang="en-US" sz="1400" dirty="0" smtClean="0"/>
              <a:t>“</a:t>
            </a:r>
            <a:r>
              <a:rPr lang="en-US" sz="1400" dirty="0" err="1" smtClean="0"/>
              <a:t>Cybersnooping</a:t>
            </a:r>
            <a:r>
              <a:rPr lang="en-US" sz="1400" dirty="0"/>
              <a:t>: Collection and Analysis of Metadata &amp; </a:t>
            </a:r>
            <a:r>
              <a:rPr lang="en-US" sz="1400" dirty="0" smtClean="0"/>
              <a:t>Content”  </a:t>
            </a:r>
            <a:endParaRPr lang="en-US" sz="1400" dirty="0"/>
          </a:p>
          <a:p>
            <a:r>
              <a:rPr lang="en-US" sz="1800" b="1" dirty="0" smtClean="0">
                <a:latin typeface="Arial Black"/>
                <a:cs typeface="Arial Black"/>
              </a:rPr>
              <a:t>Thursday</a:t>
            </a:r>
            <a:r>
              <a:rPr lang="en-US" sz="1800" b="1" dirty="0" smtClean="0">
                <a:latin typeface="Arial Black"/>
                <a:cs typeface="Arial Black"/>
              </a:rPr>
              <a:t>, November 21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United Way Bake Sale – 8 a.m. – LSB Lobby; United Way Presentation – 10 a.m. – MBG </a:t>
            </a:r>
            <a:r>
              <a:rPr lang="en-US" sz="1400" dirty="0" smtClean="0"/>
              <a:t>Auditorium</a:t>
            </a:r>
          </a:p>
          <a:p>
            <a:r>
              <a:rPr lang="en-US" sz="1800" b="1" dirty="0">
                <a:latin typeface="Arial Black"/>
                <a:cs typeface="Arial Black"/>
              </a:rPr>
              <a:t>Friday, November 22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Noon - Adam Cohen Lecture on PPPL at Princeton University – Princeton Deconstructed Fall Series</a:t>
            </a:r>
          </a:p>
          <a:p>
            <a:r>
              <a:rPr lang="en-US" sz="1800" b="1" dirty="0" smtClean="0">
                <a:latin typeface="Arial Black"/>
                <a:cs typeface="Arial Black"/>
              </a:rPr>
              <a:t>Friday</a:t>
            </a:r>
            <a:r>
              <a:rPr lang="en-US" sz="1800" b="1" dirty="0">
                <a:latin typeface="Arial Black"/>
                <a:cs typeface="Arial Black"/>
              </a:rPr>
              <a:t>, November </a:t>
            </a:r>
            <a:r>
              <a:rPr lang="en-US" sz="1800" b="1" dirty="0" smtClean="0">
                <a:latin typeface="Arial Black"/>
                <a:cs typeface="Arial Black"/>
              </a:rPr>
              <a:t>22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Open Enrollment Ends</a:t>
            </a:r>
            <a:endParaRPr lang="en-US" sz="1400" dirty="0" smtClean="0"/>
          </a:p>
          <a:p>
            <a:r>
              <a:rPr lang="en-US" sz="1800" b="1" dirty="0" smtClean="0">
                <a:latin typeface="Arial Black"/>
                <a:cs typeface="Arial Black"/>
              </a:rPr>
              <a:t>Thursday - Friday, </a:t>
            </a:r>
            <a:r>
              <a:rPr lang="en-US" sz="1800" b="1" dirty="0">
                <a:latin typeface="Arial Black"/>
                <a:cs typeface="Arial Black"/>
              </a:rPr>
              <a:t>November </a:t>
            </a:r>
            <a:r>
              <a:rPr lang="en-US" sz="1800" b="1" dirty="0" smtClean="0">
                <a:latin typeface="Arial Black"/>
                <a:cs typeface="Arial Black"/>
              </a:rPr>
              <a:t>28 - 29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Lab Closed – </a:t>
            </a:r>
            <a:r>
              <a:rPr lang="en-US" sz="1400" i="1" dirty="0" smtClean="0"/>
              <a:t>Happy Thanksgiving</a:t>
            </a:r>
            <a:r>
              <a:rPr lang="en-US" sz="1400" i="1" dirty="0" smtClean="0"/>
              <a:t>!</a:t>
            </a:r>
          </a:p>
          <a:p>
            <a:r>
              <a:rPr lang="en-US" sz="1800" b="1" dirty="0">
                <a:latin typeface="Arial Black"/>
                <a:cs typeface="Arial Black"/>
              </a:rPr>
              <a:t>Wednesday, </a:t>
            </a:r>
            <a:r>
              <a:rPr lang="en-US" sz="1800" b="1" dirty="0" smtClean="0">
                <a:latin typeface="Arial Black"/>
                <a:cs typeface="Arial Black"/>
              </a:rPr>
              <a:t>December 4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</a:t>
            </a:r>
            <a:r>
              <a:rPr lang="en-US" sz="1400" dirty="0" smtClean="0"/>
              <a:t>“Observing the Deep Sea Globally”</a:t>
            </a:r>
          </a:p>
          <a:p>
            <a:r>
              <a:rPr lang="en-US" sz="1800" b="1" dirty="0">
                <a:latin typeface="Arial Black"/>
                <a:cs typeface="Arial Black"/>
              </a:rPr>
              <a:t>Wednesday, December </a:t>
            </a:r>
            <a:r>
              <a:rPr lang="en-US" sz="1800" b="1" dirty="0" smtClean="0">
                <a:latin typeface="Arial Black"/>
                <a:cs typeface="Arial Black"/>
              </a:rPr>
              <a:t>11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- MBG Auditorium – “DIII-D Explorations of Fusion Science to Prepare for ITER and FNSF</a:t>
            </a:r>
            <a:r>
              <a:rPr lang="en-US" sz="1400" dirty="0" smtClean="0"/>
              <a:t>”</a:t>
            </a: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50" y="793750"/>
            <a:ext cx="2794000" cy="332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4525">
        <p:circle/>
      </p:transition>
    </mc:Choice>
    <mc:Fallback xmlns="">
      <p:transition xmlns:p14="http://schemas.microsoft.com/office/powerpoint/2010/main" spd="slow" advClick="0" advTm="44525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10000"/>
              </a:schemeClr>
            </a:gs>
            <a:gs pos="100000">
              <a:schemeClr val="accent6">
                <a:lumMod val="60000"/>
                <a:lumOff val="40000"/>
                <a:alpha val="6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69340" y="177796"/>
            <a:ext cx="9465740" cy="4947135"/>
            <a:chOff x="-169340" y="177796"/>
            <a:chExt cx="9465740" cy="4947135"/>
          </a:xfrm>
        </p:grpSpPr>
        <p:pic>
          <p:nvPicPr>
            <p:cNvPr id="9" name="Picture 8" descr="PhD Comic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041" y="2537883"/>
              <a:ext cx="2633359" cy="19750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87037" y="177796"/>
              <a:ext cx="492760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PPPL WELCOMES</a:t>
              </a:r>
            </a:p>
            <a:p>
              <a:pPr algn="ctr"/>
              <a:r>
                <a:rPr lang="en-US" sz="4400" dirty="0">
                  <a:latin typeface="Comic Sans MS"/>
                  <a:cs typeface="Comic Sans MS"/>
                </a:rPr>
                <a:t>Jorge </a:t>
              </a:r>
              <a:r>
                <a:rPr lang="en-US" sz="4400" dirty="0" smtClean="0">
                  <a:latin typeface="Comic Sans MS"/>
                  <a:cs typeface="Comic Sans MS"/>
                </a:rPr>
                <a:t>Cham</a:t>
              </a:r>
              <a:endParaRPr lang="en-US" sz="4400" dirty="0">
                <a:latin typeface="Comic Sans MS"/>
                <a:cs typeface="Comic Sans MS"/>
              </a:endParaRPr>
            </a:p>
            <a:p>
              <a:pPr algn="ctr"/>
              <a:r>
                <a:rPr lang="en-US" sz="3200" dirty="0" smtClean="0">
                  <a:solidFill>
                    <a:schemeClr val="accent5">
                      <a:lumMod val="75000"/>
                    </a:schemeClr>
                  </a:solidFill>
                  <a:latin typeface="Comic Sans MS"/>
                  <a:cs typeface="Comic Sans MS"/>
                </a:rPr>
                <a:t>creator </a:t>
              </a:r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Comic Sans MS"/>
                  <a:cs typeface="Comic Sans MS"/>
                </a:rPr>
                <a:t>of PhD Comics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402" y="1967977"/>
              <a:ext cx="5410201" cy="3156954"/>
            </a:xfrm>
            <a:prstGeom prst="rect">
              <a:avLst/>
            </a:prstGeom>
          </p:spPr>
        </p:pic>
        <p:pic>
          <p:nvPicPr>
            <p:cNvPr id="14" name="Picture 13" descr="PhD Comic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0" y="2537883"/>
              <a:ext cx="2633359" cy="197501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278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679">
        <p:circle/>
      </p:transition>
    </mc:Choice>
    <mc:Fallback xmlns="">
      <p:transition xmlns:p14="http://schemas.microsoft.com/office/powerpoint/2010/main" spd="slow" advClick="0" advTm="25679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333" y="3928533"/>
            <a:ext cx="8542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 smtClean="0">
                <a:solidFill>
                  <a:srgbClr val="1466C5"/>
                </a:solidFill>
              </a:rPr>
              <a:t>Baked </a:t>
            </a:r>
            <a:r>
              <a:rPr lang="en-US" b="1" baseline="30000" dirty="0">
                <a:solidFill>
                  <a:srgbClr val="1466C5"/>
                </a:solidFill>
              </a:rPr>
              <a:t>goods available for $1. </a:t>
            </a:r>
            <a:endParaRPr lang="en-US" b="1" baseline="30000" dirty="0" smtClean="0">
              <a:solidFill>
                <a:srgbClr val="1466C5"/>
              </a:solidFill>
            </a:endParaRPr>
          </a:p>
          <a:p>
            <a:pPr algn="ctr"/>
            <a:r>
              <a:rPr lang="en-US" b="1" baseline="30000" dirty="0" smtClean="0"/>
              <a:t>Please </a:t>
            </a:r>
            <a:r>
              <a:rPr lang="en-US" b="1" baseline="30000" dirty="0"/>
              <a:t>volunteer by bringing in home-baked goodies for the sale. </a:t>
            </a:r>
            <a:endParaRPr lang="en-US" b="1" baseline="30000" dirty="0" smtClean="0"/>
          </a:p>
          <a:p>
            <a:pPr algn="ctr"/>
            <a:r>
              <a:rPr lang="en-US" b="1" baseline="30000" dirty="0" smtClean="0"/>
              <a:t>Contact </a:t>
            </a:r>
            <a:r>
              <a:rPr lang="en-US" b="1" baseline="30000" dirty="0"/>
              <a:t>Kim </a:t>
            </a:r>
            <a:r>
              <a:rPr lang="en-US" b="1" baseline="30000" dirty="0" err="1"/>
              <a:t>Mastromarino</a:t>
            </a:r>
            <a:r>
              <a:rPr lang="en-US" b="1" baseline="30000" dirty="0"/>
              <a:t> </a:t>
            </a:r>
            <a:r>
              <a:rPr lang="en-US" b="1" baseline="30000" dirty="0" smtClean="0"/>
              <a:t>(</a:t>
            </a:r>
            <a:r>
              <a:rPr lang="en-US" b="1" baseline="30000" dirty="0" err="1" smtClean="0"/>
              <a:t>kmastrom@pppl.gov</a:t>
            </a:r>
            <a:r>
              <a:rPr lang="en-US" b="1" baseline="30000" dirty="0" smtClean="0"/>
              <a:t>).</a:t>
            </a:r>
            <a:endParaRPr lang="en-US" b="1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0" y="4844200"/>
            <a:ext cx="9144000" cy="2993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WCAK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45" y="465667"/>
            <a:ext cx="50800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6333" y="177800"/>
            <a:ext cx="8542867" cy="4656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UNITED WAY BAKE SALE – THURSDAY, NOV. 21 – 8 a.m.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6" y="270925"/>
            <a:ext cx="4013214" cy="4013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3852332" y="4851184"/>
            <a:ext cx="13233400" cy="307777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Last week’s United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Way Bake Sale raised $260!  Thank you so much to those who volunteered and donated a baked item and also to those who purchased them!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1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679">
        <p:circle/>
      </p:transition>
    </mc:Choice>
    <mc:Fallback xmlns="">
      <p:transition xmlns:p14="http://schemas.microsoft.com/office/powerpoint/2010/main" spd="slow" advClick="0" advTm="25679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3U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/>
          <a:stretch/>
        </p:blipFill>
        <p:spPr>
          <a:xfrm>
            <a:off x="795867" y="-4709209"/>
            <a:ext cx="7552264" cy="9861176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2013U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b="52962"/>
          <a:stretch/>
        </p:blipFill>
        <p:spPr>
          <a:xfrm>
            <a:off x="795867" y="212912"/>
            <a:ext cx="7552264" cy="4638488"/>
          </a:xfrm>
          <a:prstGeom prst="rect">
            <a:avLst/>
          </a:prstGeom>
          <a:ln>
            <a:solidFill>
              <a:srgbClr val="33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208539"/>
      </p:ext>
    </p:extLst>
  </p:cSld>
  <p:clrMapOvr>
    <a:masterClrMapping/>
  </p:clrMapOvr>
  <p:transition xmlns:p14="http://schemas.microsoft.com/office/powerpoint/2010/main" spd="slow" advTm="11216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5676222"/>
            <a:ext cx="7772400" cy="10725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8111">
        <p:circle/>
      </p:transition>
    </mc:Choice>
    <mc:Fallback xmlns="">
      <p:transition xmlns:p14="http://schemas.microsoft.com/office/powerpoint/2010/main" spd="slow" advClick="0" advTm="28111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Kyron_Stephen 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r="9465"/>
          <a:stretch/>
        </p:blipFill>
        <p:spPr>
          <a:xfrm>
            <a:off x="0" y="0"/>
            <a:ext cx="3048001" cy="5143500"/>
          </a:xfrm>
          <a:prstGeom prst="rect">
            <a:avLst/>
          </a:prstGeom>
        </p:spPr>
      </p:pic>
      <p:pic>
        <p:nvPicPr>
          <p:cNvPr id="12" name="Picture 11" descr="Kyron_Stephe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1" r="30515"/>
          <a:stretch/>
        </p:blipFill>
        <p:spPr>
          <a:xfrm>
            <a:off x="5842000" y="-19050"/>
            <a:ext cx="3302000" cy="5181600"/>
          </a:xfrm>
          <a:prstGeom prst="rect">
            <a:avLst/>
          </a:prstGeom>
        </p:spPr>
      </p:pic>
      <p:pic>
        <p:nvPicPr>
          <p:cNvPr id="9" name="Picture 8" descr="DAN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0"/>
            <a:ext cx="3201648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929468" y="4588933"/>
            <a:ext cx="839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AMERICA RECYCLES DAY AT PPPL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7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028">
        <p:circle/>
      </p:transition>
    </mc:Choice>
    <mc:Fallback xmlns="">
      <p:transition xmlns:p14="http://schemas.microsoft.com/office/powerpoint/2010/main" spd="slow" advClick="0" advTm="2202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2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D_Dana_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19675"/>
          <a:stretch/>
        </p:blipFill>
        <p:spPr>
          <a:xfrm>
            <a:off x="-76199" y="0"/>
            <a:ext cx="9245222" cy="5143500"/>
          </a:xfrm>
          <a:prstGeom prst="rect">
            <a:avLst/>
          </a:prstGeom>
        </p:spPr>
      </p:pic>
      <p:pic>
        <p:nvPicPr>
          <p:cNvPr id="2" name="Picture 1" descr="Garr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5"/>
          <a:stretch/>
        </p:blipFill>
        <p:spPr>
          <a:xfrm>
            <a:off x="-211670" y="1476538"/>
            <a:ext cx="4021669" cy="378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JIM.VIRGIN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7" y="-190338"/>
            <a:ext cx="5594847" cy="3600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20133" y="4563533"/>
            <a:ext cx="839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AMERICA RECYCLES DAY AT PPPL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7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028">
        <p:circle/>
      </p:transition>
    </mc:Choice>
    <mc:Fallback xmlns="">
      <p:transition xmlns:p14="http://schemas.microsoft.com/office/powerpoint/2010/main" spd="slow" advClick="0" advTm="2202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102643</TotalTime>
  <Words>191</Words>
  <Application>Microsoft Macintosh PowerPoint</Application>
  <PresentationFormat>On-screen Show (16:9)</PresentationFormat>
  <Paragraphs>38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1696</cp:revision>
  <cp:lastPrinted>2012-11-12T18:02:51Z</cp:lastPrinted>
  <dcterms:created xsi:type="dcterms:W3CDTF">2012-10-22T15:52:33Z</dcterms:created>
  <dcterms:modified xsi:type="dcterms:W3CDTF">2013-11-14T20:59:08Z</dcterms:modified>
  <cp:category/>
</cp:coreProperties>
</file>