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502" r:id="rId1"/>
  </p:sldMasterIdLst>
  <p:notesMasterIdLst>
    <p:notesMasterId r:id="rId11"/>
  </p:notesMasterIdLst>
  <p:handoutMasterIdLst>
    <p:handoutMasterId r:id="rId12"/>
  </p:handoutMasterIdLst>
  <p:sldIdLst>
    <p:sldId id="256" r:id="rId2"/>
    <p:sldId id="447" r:id="rId3"/>
    <p:sldId id="465" r:id="rId4"/>
    <p:sldId id="466" r:id="rId5"/>
    <p:sldId id="439" r:id="rId6"/>
    <p:sldId id="464" r:id="rId7"/>
    <p:sldId id="461" r:id="rId8"/>
    <p:sldId id="467" r:id="rId9"/>
    <p:sldId id="340" r:id="rId10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loop="1" showNarration="1">
    <p:kiosk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F2D1F"/>
    <a:srgbClr val="EF2D24"/>
    <a:srgbClr val="FD0900"/>
    <a:srgbClr val="FD0000"/>
    <a:srgbClr val="FFCC66"/>
    <a:srgbClr val="FFCB45"/>
    <a:srgbClr val="A90021"/>
    <a:srgbClr val="14399E"/>
    <a:srgbClr val="FF2183"/>
    <a:srgbClr val="FF5A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8" autoAdjust="0"/>
    <p:restoredTop sz="99224" autoAdjust="0"/>
  </p:normalViewPr>
  <p:slideViewPr>
    <p:cSldViewPr snapToGrid="0" snapToObjects="1">
      <p:cViewPr>
        <p:scale>
          <a:sx n="200" d="100"/>
          <a:sy n="200" d="100"/>
        </p:scale>
        <p:origin x="-1040" y="-1504"/>
      </p:cViewPr>
      <p:guideLst>
        <p:guide orient="horz" pos="3239"/>
        <p:guide pos="28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-376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9C53DCE-FBFC-F342-AFA5-6F077C71EE7E}" type="datetime1">
              <a:rPr lang="en-US"/>
              <a:pPr>
                <a:defRPr/>
              </a:pPr>
              <a:t>12/2/13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583265F-31CD-944B-8C64-F736A64C9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82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2289EBD-AA38-A342-8F46-4C68F3AC6E62}" type="datetime1">
              <a:rPr lang="en-US"/>
              <a:pPr>
                <a:defRPr/>
              </a:pPr>
              <a:t>12/2/13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8E94F65-F006-F345-BE36-FCD9F8C8FE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493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1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DF1C20-A47E-5C4A-8AA2-6FF145CB2CE8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E0F4F6-397A-DB4F-9975-11C0B1C4990A}" type="slidenum">
              <a:rPr lang="en-US" sz="1200"/>
              <a:pPr eaLnBrk="1" hangingPunct="1"/>
              <a:t>9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971550"/>
            <a:ext cx="8228013" cy="1445419"/>
          </a:xfrm>
          <a:prstGeom prst="rect">
            <a:avLst/>
          </a:prstGeo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480982"/>
            <a:ext cx="8228013" cy="800100"/>
          </a:xfrm>
          <a:prstGeom prst="rect">
            <a:avLst/>
          </a:prstGeo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A24CD3-204F-4468-8EE4-28A6668D006A}" type="datetimeFigureOut">
              <a:rPr lang="en-US" smtClean="0"/>
              <a:pPr/>
              <a:t>12/2/13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B887A7B-5908-014F-8AAE-1F7362F76B68}" type="datetime1">
              <a:rPr lang="en-US" smtClean="0"/>
              <a:pPr>
                <a:defRPr/>
              </a:pPr>
              <a:t>12/2/13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0DE6FA7-0733-CE4A-A70B-A4ED66C227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1"/>
            <a:ext cx="3509683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04788"/>
            <a:ext cx="3657600" cy="43898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86803"/>
            <a:ext cx="3509683" cy="25411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D619CB2-AE81-5D49-BD41-4CCAE826C5B0}" type="datetime1">
              <a:rPr lang="en-US" smtClean="0"/>
              <a:pPr>
                <a:defRPr/>
              </a:pPr>
              <a:t>12/2/13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3E87A8-B380-BA47-8EA0-406CD7F68F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855B178-6897-C846-9FD7-FA8D0F21F626}" type="datetime1">
              <a:rPr lang="en-US" smtClean="0"/>
              <a:pPr>
                <a:defRPr/>
              </a:pPr>
              <a:t>12/2/13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D64EA03-BD01-1343-9DE1-19421FBE56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857250"/>
            <a:ext cx="4267200" cy="32004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12/2/13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1943100"/>
            <a:ext cx="3505200" cy="26289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6" y="945357"/>
            <a:ext cx="1254125" cy="94059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6" y="571500"/>
            <a:ext cx="2092325" cy="156924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926292"/>
            <a:ext cx="8228013" cy="2601656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80160F-568D-024F-8335-8BD058FDF1FA}" type="datetime1">
              <a:rPr lang="en-US" smtClean="0"/>
              <a:pPr>
                <a:defRPr/>
              </a:pPr>
              <a:t>12/2/13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E950DD-CB45-0E45-A100-CB47277501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05979"/>
            <a:ext cx="1524000" cy="4388644"/>
          </a:xfrm>
          <a:prstGeom prst="rect">
            <a:avLst/>
          </a:prstGeo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12644"/>
            <a:ext cx="6019800" cy="4211732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6FC90B1-2386-1D41-85B8-9347A4CBDACA}" type="datetime1">
              <a:rPr lang="en-US" smtClean="0"/>
              <a:pPr>
                <a:defRPr/>
              </a:pPr>
              <a:t>12/2/13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4CE5DB-8480-3D48-BBEA-756594F4CA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12/2/13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077571"/>
            <a:ext cx="7662864" cy="2450377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C7A8030-0FD6-D246-9B42-DB45DC685505}" type="datetime1">
              <a:rPr lang="en-US" smtClean="0"/>
              <a:pPr>
                <a:defRPr/>
              </a:pPr>
              <a:t>12/2/13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187A894-7C5E-1340-A00F-FF4CD8D1F9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7521"/>
            <a:ext cx="6400800" cy="1021556"/>
          </a:xfrm>
          <a:prstGeom prst="rect">
            <a:avLst/>
          </a:prstGeo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2707272"/>
            <a:ext cx="5181601" cy="112514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A24CD3-204F-4468-8EE4-28A6668D006A}" type="datetimeFigureOut">
              <a:rPr lang="en-US" smtClean="0"/>
              <a:pPr/>
              <a:t>12/2/13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9000" y="4767263"/>
            <a:ext cx="144621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FA15492-5B9E-6F43-8E60-A4A9FD086FF3}" type="datetime1">
              <a:rPr lang="en-US" smtClean="0"/>
              <a:pPr>
                <a:defRPr/>
              </a:pPr>
              <a:t>12/2/13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7C364D-0116-D647-8F6F-5B1FB640FF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674158"/>
            <a:ext cx="3767328" cy="5715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2370045"/>
            <a:ext cx="3767328" cy="21686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1674158"/>
            <a:ext cx="3767328" cy="5715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2370045"/>
            <a:ext cx="3767328" cy="21686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63C1875-5082-DB4F-A9B7-B8DACB88AD4E}" type="datetime1">
              <a:rPr lang="en-US" smtClean="0"/>
              <a:pPr>
                <a:defRPr/>
              </a:pPr>
              <a:t>12/2/13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3D352A9-19AB-784E-A79E-208455803D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088356"/>
            <a:ext cx="7656512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12/2/13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3372802"/>
            <a:ext cx="7656512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12/2/13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12/2/13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9B24F7-4F80-BE4A-B8A0-C30B09B13516}" type="datetime1">
              <a:rPr lang="en-US" smtClean="0"/>
              <a:pPr>
                <a:defRPr/>
              </a:pPr>
              <a:t>12/2/13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371A92-273D-074E-8CC2-33EBC2DEBF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503" r:id="rId1"/>
    <p:sldLayoutId id="2147485504" r:id="rId2"/>
    <p:sldLayoutId id="2147485505" r:id="rId3"/>
    <p:sldLayoutId id="2147485506" r:id="rId4"/>
    <p:sldLayoutId id="2147485507" r:id="rId5"/>
    <p:sldLayoutId id="2147485508" r:id="rId6"/>
    <p:sldLayoutId id="2147485509" r:id="rId7"/>
    <p:sldLayoutId id="2147485510" r:id="rId8"/>
    <p:sldLayoutId id="2147485511" r:id="rId9"/>
    <p:sldLayoutId id="2147485512" r:id="rId10"/>
    <p:sldLayoutId id="2147485513" r:id="rId11"/>
    <p:sldLayoutId id="2147485514" r:id="rId12"/>
    <p:sldLayoutId id="2147485515" r:id="rId13"/>
    <p:sldLayoutId id="2147485516" r:id="rId14"/>
    <p:sldLayoutId id="2147485517" r:id="rId15"/>
    <p:sldLayoutId id="2147485518" r:id="rId16"/>
  </p:sldLayoutIdLst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emf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6" Type="http://schemas.openxmlformats.org/officeDocument/2006/relationships/image" Target="../media/image23.jpg"/><Relationship Id="rId7" Type="http://schemas.openxmlformats.org/officeDocument/2006/relationships/image" Target="../media/image24.jp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9143999" cy="5143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2278"/>
            <a:ext cx="9156700" cy="1102519"/>
          </a:xfrm>
          <a:ln>
            <a:miter lim="800000"/>
            <a:headEnd/>
            <a:tailEnd/>
          </a:ln>
          <a:effectLst>
            <a:softEdge rad="76200"/>
          </a:effectLst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This Week </a:t>
            </a:r>
            <a:r>
              <a:rPr lang="en-US" sz="3600" b="1" i="1" normalizeH="1" dirty="0" smtClean="0"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@</a:t>
            </a:r>
            <a:r>
              <a:rPr lang="en-US" sz="6600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 </a:t>
            </a:r>
            <a:r>
              <a:rPr lang="en-US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PPPL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338"/>
          <a:stretch/>
        </p:blipFill>
        <p:spPr bwMode="auto">
          <a:xfrm>
            <a:off x="789508" y="1491878"/>
            <a:ext cx="7634817" cy="1524372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53355" y="-23761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0" y="4470400"/>
            <a:ext cx="9156696" cy="673100"/>
          </a:xfrm>
          <a:prstGeom prst="rect">
            <a:avLst/>
          </a:prstGeom>
          <a:solidFill>
            <a:srgbClr val="FFCB45">
              <a:alpha val="41000"/>
            </a:srgbClr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600" b="1" i="1" dirty="0">
                <a:ln w="22225" cmpd="sng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29000"/>
                    </a:srgbClr>
                  </a:outerShdw>
                </a:effectLst>
                <a:latin typeface="Verdana"/>
                <a:cs typeface="Verdana"/>
              </a:rPr>
              <a:t>From the PPPL Office of Communications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0" y="3740765"/>
            <a:ext cx="9156700" cy="800100"/>
          </a:xfr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US" sz="4400" b="1" dirty="0" smtClean="0">
                <a:ln>
                  <a:solidFill>
                    <a:srgbClr val="FF6600"/>
                  </a:solidFill>
                </a:ln>
                <a:effectLst>
                  <a:outerShdw blurRad="53975" dist="25400" dir="2700000" sx="101000" sy="101000" algn="tl" rotWithShape="0">
                    <a:srgbClr val="000000"/>
                  </a:outerShdw>
                </a:effectLst>
                <a:latin typeface="Rockwell"/>
                <a:cs typeface="Rockwell"/>
              </a:rPr>
              <a:t>December 2-6, 2013</a:t>
            </a:r>
            <a:endParaRPr lang="en-US" sz="4400" b="1" dirty="0">
              <a:ln>
                <a:solidFill>
                  <a:srgbClr val="FF6600"/>
                </a:solidFill>
              </a:ln>
              <a:effectLst>
                <a:outerShdw blurRad="53975" dist="25400" dir="2700000" sx="101000" sy="101000" algn="tl" rotWithShape="0">
                  <a:srgbClr val="000000"/>
                </a:outerShdw>
              </a:effectLst>
              <a:latin typeface="Rockwell"/>
              <a:cs typeface="Rockwell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19858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2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Rectangle 4"/>
          <p:cNvSpPr>
            <a:spLocks noChangeArrowheads="1"/>
          </p:cNvSpPr>
          <p:nvPr/>
        </p:nvSpPr>
        <p:spPr bwMode="auto">
          <a:xfrm>
            <a:off x="8" y="3939793"/>
            <a:ext cx="914451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kern="500" spc="-100" dirty="0" smtClean="0">
                <a:ln w="6350">
                  <a:solidFill>
                    <a:schemeClr val="tx1"/>
                  </a:solidFill>
                </a:ln>
                <a:solidFill>
                  <a:srgbClr val="0000FF"/>
                </a:solidFill>
                <a:latin typeface="Bookman Old Style"/>
                <a:cs typeface="Bookman Old Style"/>
              </a:rPr>
              <a:t>WEDNESDAY</a:t>
            </a:r>
            <a:r>
              <a:rPr lang="en-US" sz="3600" b="1" kern="500" spc="-100" dirty="0">
                <a:ln w="6350">
                  <a:solidFill>
                    <a:schemeClr val="tx1"/>
                  </a:solidFill>
                </a:ln>
                <a:solidFill>
                  <a:srgbClr val="0000FF"/>
                </a:solidFill>
                <a:latin typeface="Bookman Old Style"/>
                <a:cs typeface="Bookman Old Style"/>
              </a:rPr>
              <a:t>, </a:t>
            </a:r>
            <a:r>
              <a:rPr lang="en-US" sz="3600" b="1" kern="500" spc="-100" dirty="0" smtClean="0">
                <a:ln w="6350">
                  <a:solidFill>
                    <a:schemeClr val="tx1"/>
                  </a:solidFill>
                </a:ln>
                <a:solidFill>
                  <a:srgbClr val="0000FF"/>
                </a:solidFill>
                <a:latin typeface="Bookman Old Style"/>
                <a:cs typeface="Bookman Old Style"/>
              </a:rPr>
              <a:t>DEC. </a:t>
            </a:r>
            <a:r>
              <a:rPr lang="en-US" sz="3600" b="1" kern="500" spc="-100" dirty="0">
                <a:ln w="6350">
                  <a:solidFill>
                    <a:schemeClr val="tx1"/>
                  </a:solidFill>
                </a:ln>
                <a:solidFill>
                  <a:srgbClr val="0000FF"/>
                </a:solidFill>
                <a:latin typeface="Bookman Old Style"/>
                <a:cs typeface="Bookman Old Style"/>
              </a:rPr>
              <a:t>4</a:t>
            </a:r>
          </a:p>
          <a:p>
            <a:pPr algn="ctr">
              <a:defRPr/>
            </a:pPr>
            <a:r>
              <a:rPr lang="en-US" sz="1400" b="1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4:15 p</a:t>
            </a:r>
            <a:r>
              <a:rPr lang="en-US" sz="1400" b="1" dirty="0" smtClean="0">
                <a:solidFill>
                  <a:srgbClr val="0000FF"/>
                </a:solidFill>
                <a:effectLst/>
                <a:latin typeface="Bookman Old Style"/>
                <a:cs typeface="Bookman Old Style"/>
              </a:rPr>
              <a:t>.m. </a:t>
            </a:r>
            <a:r>
              <a:rPr lang="en-US" sz="1400" dirty="0" smtClean="0">
                <a:solidFill>
                  <a:srgbClr val="0000FF"/>
                </a:solidFill>
                <a:effectLst/>
                <a:latin typeface="Bookman Old Style"/>
                <a:cs typeface="Bookman Old Style"/>
              </a:rPr>
              <a:t>(Coffee/Tea at 4 p.m.) • </a:t>
            </a:r>
            <a:r>
              <a:rPr lang="en-US" sz="1400" b="1" dirty="0" smtClean="0">
                <a:solidFill>
                  <a:srgbClr val="0000FF"/>
                </a:solidFill>
                <a:effectLst/>
                <a:latin typeface="Bookman Old Style"/>
                <a:cs typeface="Bookman Old Style"/>
              </a:rPr>
              <a:t>M.B.G. Auditorium</a:t>
            </a:r>
            <a:endParaRPr lang="en-US" sz="1400" b="1" dirty="0">
              <a:solidFill>
                <a:srgbClr val="0000FF"/>
              </a:solidFill>
              <a:effectLst/>
              <a:latin typeface="Bookman Old Style"/>
              <a:cs typeface="Bookman Old Style"/>
            </a:endParaRPr>
          </a:p>
        </p:txBody>
      </p:sp>
      <p:pic>
        <p:nvPicPr>
          <p:cNvPr id="3" name="Picture 2" descr="Colloquium.a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147" y="279400"/>
            <a:ext cx="7329706" cy="1208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489134" y="1629356"/>
            <a:ext cx="8304051" cy="2095958"/>
            <a:chOff x="489134" y="1527757"/>
            <a:chExt cx="8304051" cy="209595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134" y="1544685"/>
              <a:ext cx="3839262" cy="2062104"/>
            </a:xfrm>
            <a:prstGeom prst="rect">
              <a:avLst/>
            </a:prstGeom>
            <a:ln w="28575" cmpd="sng">
              <a:solidFill>
                <a:srgbClr val="000000"/>
              </a:solidFill>
            </a:ln>
            <a:effectLst>
              <a:softEdge rad="112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4" name="TextBox 3"/>
            <p:cNvSpPr txBox="1">
              <a:spLocks noChangeArrowheads="1"/>
            </p:cNvSpPr>
            <p:nvPr/>
          </p:nvSpPr>
          <p:spPr bwMode="auto">
            <a:xfrm>
              <a:off x="4647648" y="1527757"/>
              <a:ext cx="4145537" cy="2095958"/>
            </a:xfrm>
            <a:prstGeom prst="rect">
              <a:avLst/>
            </a:prstGeom>
            <a:solidFill>
              <a:schemeClr val="bg1">
                <a:alpha val="84000"/>
              </a:schemeClr>
            </a:solidFill>
            <a:ln w="28575" cmpd="sng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h="114300"/>
            </a:sp3d>
          </p:spPr>
          <p:txBody>
            <a:bodyPr wrap="square" tIns="146304" bIns="146304" anchor="ctr" anchorCtr="1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FF"/>
                  </a:solidFill>
                  <a:latin typeface="Abadi MT Condensed Extra Bold"/>
                  <a:ea typeface="ＭＳ Ｐゴシック" pitchFamily="1" charset="-128"/>
                  <a:cs typeface="Abadi MT Condensed Extra Bold"/>
                </a:rPr>
                <a:t>Spitzer’s 100th: </a:t>
              </a:r>
              <a:endParaRPr lang="en-US" dirty="0" smtClean="0">
                <a:solidFill>
                  <a:srgbClr val="0000FF"/>
                </a:solidFill>
                <a:latin typeface="Abadi MT Condensed Extra Bold"/>
                <a:ea typeface="ＭＳ Ｐゴシック" pitchFamily="1" charset="-128"/>
                <a:cs typeface="Abadi MT Condensed Extra Bold"/>
              </a:endParaRPr>
            </a:p>
            <a:p>
              <a:pPr algn="ctr">
                <a:spcBef>
                  <a:spcPts val="0"/>
                </a:spcBef>
                <a:spcAft>
                  <a:spcPts val="1800"/>
                </a:spcAft>
                <a:defRPr/>
              </a:pPr>
              <a:r>
                <a:rPr lang="en-US" dirty="0" smtClean="0">
                  <a:solidFill>
                    <a:srgbClr val="0000FF"/>
                  </a:solidFill>
                  <a:latin typeface="Abadi MT Condensed Extra Bold"/>
                  <a:ea typeface="ＭＳ Ｐゴシック" pitchFamily="1" charset="-128"/>
                  <a:cs typeface="Abadi MT Condensed Extra Bold"/>
                </a:rPr>
                <a:t>Founding </a:t>
              </a:r>
              <a:r>
                <a:rPr lang="en-US" dirty="0">
                  <a:solidFill>
                    <a:srgbClr val="0000FF"/>
                  </a:solidFill>
                  <a:latin typeface="Abadi MT Condensed Extra Bold"/>
                  <a:ea typeface="ＭＳ Ｐゴシック" pitchFamily="1" charset="-128"/>
                  <a:cs typeface="Abadi MT Condensed Extra Bold"/>
                </a:rPr>
                <a:t>PPPL &amp; Pioneering Work in </a:t>
              </a:r>
              <a:r>
                <a:rPr lang="en-US" dirty="0" smtClean="0">
                  <a:solidFill>
                    <a:srgbClr val="0000FF"/>
                  </a:solidFill>
                  <a:latin typeface="Abadi MT Condensed Extra Bold"/>
                  <a:ea typeface="ＭＳ Ｐゴシック" pitchFamily="1" charset="-128"/>
                  <a:cs typeface="Abadi MT Condensed Extra Bold"/>
                </a:rPr>
                <a:t>Fusion Energy</a:t>
              </a:r>
            </a:p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latin typeface="Arial Black"/>
                  <a:ea typeface="ＭＳ Ｐゴシック" pitchFamily="1" charset="-128"/>
                  <a:cs typeface="Arial Black"/>
                </a:rPr>
                <a:t>Greg </a:t>
              </a:r>
              <a:r>
                <a:rPr lang="en-US" sz="1600" dirty="0" smtClean="0">
                  <a:latin typeface="Arial Black"/>
                  <a:ea typeface="ＭＳ Ｐゴシック" pitchFamily="1" charset="-128"/>
                  <a:cs typeface="Arial Black"/>
                </a:rPr>
                <a:t>Hammett, Russell </a:t>
              </a:r>
              <a:r>
                <a:rPr lang="en-US" sz="1600" dirty="0" err="1" smtClean="0">
                  <a:latin typeface="Arial Black"/>
                  <a:ea typeface="ＭＳ Ｐゴシック" pitchFamily="1" charset="-128"/>
                  <a:cs typeface="Arial Black"/>
                </a:rPr>
                <a:t>Kulsrud</a:t>
              </a:r>
              <a:endParaRPr lang="en-US" sz="1600" dirty="0" smtClean="0">
                <a:latin typeface="Arial Black"/>
                <a:ea typeface="ＭＳ Ｐゴシック" pitchFamily="1" charset="-128"/>
                <a:cs typeface="Arial Black"/>
              </a:endParaRPr>
            </a:p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rgbClr val="010236"/>
                  </a:solidFill>
                  <a:latin typeface="Arial" pitchFamily="1" charset="0"/>
                  <a:ea typeface="ＭＳ Ｐゴシック" pitchFamily="1" charset="-128"/>
                  <a:cs typeface="ＭＳ Ｐゴシック" pitchFamily="1" charset="-128"/>
                </a:rPr>
                <a:t>Princeton University</a:t>
              </a:r>
              <a:endParaRPr lang="en-US" sz="1400" dirty="0">
                <a:solidFill>
                  <a:srgbClr val="010236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279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4579">
        <p:split orient="vert"/>
      </p:transition>
    </mc:Choice>
    <mc:Fallback xmlns="">
      <p:transition xmlns:p14="http://schemas.microsoft.com/office/powerpoint/2010/main" spd="slow" advClick="0" advTm="14579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3d-outsidetokamak_sm.jp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8" b="14707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7414" name="Rectangle 4"/>
          <p:cNvSpPr>
            <a:spLocks noChangeArrowheads="1"/>
          </p:cNvSpPr>
          <p:nvPr/>
        </p:nvSpPr>
        <p:spPr bwMode="auto">
          <a:xfrm>
            <a:off x="8" y="3939793"/>
            <a:ext cx="914451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kern="500" spc="-100" dirty="0" smtClean="0">
                <a:ln w="6350">
                  <a:solidFill>
                    <a:schemeClr val="tx1"/>
                  </a:solidFill>
                </a:ln>
                <a:solidFill>
                  <a:srgbClr val="0000FF"/>
                </a:solidFill>
                <a:latin typeface="Bookman Old Style"/>
                <a:cs typeface="Bookman Old Style"/>
              </a:rPr>
              <a:t>NEXT WEEK - TUESDAY</a:t>
            </a:r>
            <a:r>
              <a:rPr lang="en-US" sz="3600" b="1" kern="500" spc="-100" dirty="0">
                <a:ln w="6350">
                  <a:solidFill>
                    <a:schemeClr val="tx1"/>
                  </a:solidFill>
                </a:ln>
                <a:solidFill>
                  <a:srgbClr val="0000FF"/>
                </a:solidFill>
                <a:latin typeface="Bookman Old Style"/>
                <a:cs typeface="Bookman Old Style"/>
              </a:rPr>
              <a:t>, </a:t>
            </a:r>
            <a:r>
              <a:rPr lang="en-US" sz="3600" b="1" kern="500" spc="-100" dirty="0" smtClean="0">
                <a:ln w="6350">
                  <a:solidFill>
                    <a:schemeClr val="tx1"/>
                  </a:solidFill>
                </a:ln>
                <a:solidFill>
                  <a:srgbClr val="0000FF"/>
                </a:solidFill>
                <a:latin typeface="Bookman Old Style"/>
                <a:cs typeface="Bookman Old Style"/>
              </a:rPr>
              <a:t>DEC. 10</a:t>
            </a:r>
            <a:endParaRPr lang="en-US" sz="3600" b="1" kern="500" spc="-100" dirty="0">
              <a:ln w="6350">
                <a:solidFill>
                  <a:schemeClr val="tx1"/>
                </a:solidFill>
              </a:ln>
              <a:solidFill>
                <a:srgbClr val="0000FF"/>
              </a:solidFill>
              <a:latin typeface="Bookman Old Style"/>
              <a:cs typeface="Bookman Old Style"/>
            </a:endParaRPr>
          </a:p>
          <a:p>
            <a:pPr algn="ctr">
              <a:defRPr/>
            </a:pPr>
            <a:r>
              <a:rPr lang="en-US" sz="1400" b="1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11 a</a:t>
            </a:r>
            <a:r>
              <a:rPr lang="en-US" sz="1400" b="1" dirty="0" smtClean="0">
                <a:solidFill>
                  <a:srgbClr val="0000FF"/>
                </a:solidFill>
                <a:effectLst/>
                <a:latin typeface="Bookman Old Style"/>
                <a:cs typeface="Bookman Old Style"/>
              </a:rPr>
              <a:t>.m. </a:t>
            </a:r>
            <a:r>
              <a:rPr lang="en-US" sz="1400" dirty="0" smtClean="0">
                <a:solidFill>
                  <a:srgbClr val="0000FF"/>
                </a:solidFill>
                <a:effectLst/>
                <a:latin typeface="Bookman Old Style"/>
                <a:cs typeface="Bookman Old Style"/>
              </a:rPr>
              <a:t>(Coffee/Tea at 10:45 a.m.) • </a:t>
            </a:r>
            <a:r>
              <a:rPr lang="en-US" sz="1400" b="1" dirty="0" smtClean="0">
                <a:solidFill>
                  <a:srgbClr val="0000FF"/>
                </a:solidFill>
                <a:effectLst/>
                <a:latin typeface="Bookman Old Style"/>
                <a:cs typeface="Bookman Old Style"/>
              </a:rPr>
              <a:t>M.B.G. Auditorium</a:t>
            </a:r>
            <a:endParaRPr lang="en-US" sz="1400" b="1" dirty="0">
              <a:solidFill>
                <a:srgbClr val="0000FF"/>
              </a:solidFill>
              <a:effectLst/>
              <a:latin typeface="Bookman Old Style"/>
              <a:cs typeface="Bookman Old Style"/>
            </a:endParaRPr>
          </a:p>
        </p:txBody>
      </p:sp>
      <p:pic>
        <p:nvPicPr>
          <p:cNvPr id="3" name="Picture 2" descr="Colloquium.a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147" y="279400"/>
            <a:ext cx="7329706" cy="1208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489134" y="1637051"/>
            <a:ext cx="8304051" cy="2080570"/>
            <a:chOff x="489134" y="1535452"/>
            <a:chExt cx="8304051" cy="208057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134" y="1544685"/>
              <a:ext cx="3839262" cy="2062104"/>
            </a:xfrm>
            <a:prstGeom prst="rect">
              <a:avLst/>
            </a:prstGeom>
            <a:ln w="28575" cmpd="sng">
              <a:solidFill>
                <a:srgbClr val="000000"/>
              </a:solidFill>
            </a:ln>
            <a:effectLst>
              <a:softEdge rad="112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4" name="TextBox 3"/>
            <p:cNvSpPr txBox="1">
              <a:spLocks noChangeArrowheads="1"/>
            </p:cNvSpPr>
            <p:nvPr/>
          </p:nvSpPr>
          <p:spPr bwMode="auto">
            <a:xfrm>
              <a:off x="4647648" y="1535452"/>
              <a:ext cx="4145537" cy="2080570"/>
            </a:xfrm>
            <a:prstGeom prst="rect">
              <a:avLst/>
            </a:prstGeom>
            <a:solidFill>
              <a:schemeClr val="bg1">
                <a:alpha val="84000"/>
              </a:schemeClr>
            </a:solidFill>
            <a:ln w="28575" cmpd="sng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h="114300"/>
            </a:sp3d>
          </p:spPr>
          <p:txBody>
            <a:bodyPr wrap="square" tIns="146304" bIns="146304" anchor="ctr" anchorCtr="1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0000FF"/>
                  </a:solidFill>
                  <a:latin typeface="Abadi MT Condensed Extra Bold"/>
                  <a:ea typeface="ＭＳ Ｐゴシック" pitchFamily="1" charset="-128"/>
                  <a:cs typeface="Abadi MT Condensed Extra Bold"/>
                </a:rPr>
                <a:t>DIII-D Explorations of Fusion Science to Prepare for ITER and </a:t>
              </a:r>
              <a:r>
                <a:rPr lang="en-US" sz="2800" dirty="0" smtClean="0">
                  <a:solidFill>
                    <a:srgbClr val="0000FF"/>
                  </a:solidFill>
                  <a:latin typeface="Abadi MT Condensed Extra Bold"/>
                  <a:ea typeface="ＭＳ Ｐゴシック" pitchFamily="1" charset="-128"/>
                  <a:cs typeface="Abadi MT Condensed Extra Bold"/>
                </a:rPr>
                <a:t>FNSF</a:t>
              </a:r>
            </a:p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latin typeface="Arial Black"/>
                  <a:ea typeface="ＭＳ Ｐゴシック" pitchFamily="1" charset="-128"/>
                  <a:cs typeface="Arial Black"/>
                </a:rPr>
                <a:t>Richard </a:t>
              </a:r>
              <a:r>
                <a:rPr lang="en-US" sz="1800" dirty="0" smtClean="0">
                  <a:latin typeface="Arial Black"/>
                  <a:ea typeface="ＭＳ Ｐゴシック" pitchFamily="1" charset="-128"/>
                  <a:cs typeface="Arial Black"/>
                </a:rPr>
                <a:t>Buttery</a:t>
              </a:r>
            </a:p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err="1" smtClean="0">
                  <a:solidFill>
                    <a:srgbClr val="010236"/>
                  </a:solidFill>
                  <a:latin typeface="Arial" pitchFamily="1" charset="0"/>
                  <a:ea typeface="ＭＳ Ｐゴシック" pitchFamily="1" charset="-128"/>
                  <a:cs typeface="ＭＳ Ｐゴシック" pitchFamily="1" charset="-128"/>
                </a:rPr>
                <a:t>Geberal</a:t>
              </a:r>
              <a:r>
                <a:rPr lang="en-US" sz="1400" dirty="0" smtClean="0">
                  <a:solidFill>
                    <a:srgbClr val="010236"/>
                  </a:solidFill>
                  <a:latin typeface="Arial" pitchFamily="1" charset="0"/>
                  <a:ea typeface="ＭＳ Ｐゴシック" pitchFamily="1" charset="-128"/>
                  <a:cs typeface="ＭＳ Ｐゴシック" pitchFamily="1" charset="-128"/>
                </a:rPr>
                <a:t> Atomics, DIII-D</a:t>
              </a:r>
              <a:endParaRPr lang="en-US" sz="1400" dirty="0">
                <a:solidFill>
                  <a:srgbClr val="010236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8" y="4801567"/>
            <a:ext cx="9144515" cy="35394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FFFFFF"/>
                </a:solidFill>
              </a:rPr>
              <a:t>PLEASE NOTE DATE AND TIME </a:t>
            </a:r>
            <a:r>
              <a:rPr lang="en-US" sz="1700" b="1" dirty="0" smtClean="0">
                <a:solidFill>
                  <a:srgbClr val="FFFFFF"/>
                </a:solidFill>
              </a:rPr>
              <a:t>CHANGE • PLEASE NOTE DATE AND TIME CHANGE</a:t>
            </a:r>
            <a:endParaRPr lang="en-US" sz="17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47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1160">
        <p:split orient="vert"/>
      </p:transition>
    </mc:Choice>
    <mc:Fallback xmlns="">
      <p:transition xmlns:p14="http://schemas.microsoft.com/office/powerpoint/2010/main" spd="slow" advClick="0" advTm="21160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Rectangle 4"/>
          <p:cNvSpPr>
            <a:spLocks noChangeArrowheads="1"/>
          </p:cNvSpPr>
          <p:nvPr/>
        </p:nvSpPr>
        <p:spPr bwMode="auto">
          <a:xfrm>
            <a:off x="8" y="3939793"/>
            <a:ext cx="914451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kern="500" spc="-100" dirty="0" smtClean="0">
                <a:ln w="6350">
                  <a:solidFill>
                    <a:schemeClr val="tx1"/>
                  </a:solidFill>
                </a:ln>
                <a:solidFill>
                  <a:srgbClr val="0000FF"/>
                </a:solidFill>
                <a:latin typeface="Bookman Old Style"/>
                <a:cs typeface="Bookman Old Style"/>
              </a:rPr>
              <a:t>WEDNESDAY</a:t>
            </a:r>
            <a:r>
              <a:rPr lang="en-US" sz="3600" b="1" kern="500" spc="-100" dirty="0">
                <a:ln w="6350">
                  <a:solidFill>
                    <a:schemeClr val="tx1"/>
                  </a:solidFill>
                </a:ln>
                <a:solidFill>
                  <a:srgbClr val="0000FF"/>
                </a:solidFill>
                <a:latin typeface="Bookman Old Style"/>
                <a:cs typeface="Bookman Old Style"/>
              </a:rPr>
              <a:t>, </a:t>
            </a:r>
            <a:r>
              <a:rPr lang="en-US" sz="3600" b="1" kern="500" spc="-100" dirty="0" smtClean="0">
                <a:ln w="6350">
                  <a:solidFill>
                    <a:schemeClr val="tx1"/>
                  </a:solidFill>
                </a:ln>
                <a:solidFill>
                  <a:srgbClr val="0000FF"/>
                </a:solidFill>
                <a:latin typeface="Bookman Old Style"/>
                <a:cs typeface="Bookman Old Style"/>
              </a:rPr>
              <a:t>DEC. 18</a:t>
            </a:r>
            <a:endParaRPr lang="en-US" sz="3600" b="1" kern="500" spc="-100" dirty="0">
              <a:ln w="6350">
                <a:solidFill>
                  <a:schemeClr val="tx1"/>
                </a:solidFill>
              </a:ln>
              <a:solidFill>
                <a:srgbClr val="0000FF"/>
              </a:solidFill>
              <a:latin typeface="Bookman Old Style"/>
              <a:cs typeface="Bookman Old Style"/>
            </a:endParaRPr>
          </a:p>
          <a:p>
            <a:pPr algn="ctr">
              <a:defRPr/>
            </a:pPr>
            <a:r>
              <a:rPr lang="en-US" sz="1400" b="1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4:15 p</a:t>
            </a:r>
            <a:r>
              <a:rPr lang="en-US" sz="1400" b="1" dirty="0" smtClean="0">
                <a:solidFill>
                  <a:srgbClr val="0000FF"/>
                </a:solidFill>
                <a:effectLst/>
                <a:latin typeface="Bookman Old Style"/>
                <a:cs typeface="Bookman Old Style"/>
              </a:rPr>
              <a:t>.m. </a:t>
            </a:r>
            <a:r>
              <a:rPr lang="en-US" sz="1400" dirty="0" smtClean="0">
                <a:solidFill>
                  <a:srgbClr val="0000FF"/>
                </a:solidFill>
                <a:effectLst/>
                <a:latin typeface="Bookman Old Style"/>
                <a:cs typeface="Bookman Old Style"/>
              </a:rPr>
              <a:t>(Coffee/Tea at 4 p.m.) • </a:t>
            </a:r>
            <a:r>
              <a:rPr lang="en-US" sz="1400" b="1" dirty="0" smtClean="0">
                <a:solidFill>
                  <a:srgbClr val="0000FF"/>
                </a:solidFill>
                <a:effectLst/>
                <a:latin typeface="Bookman Old Style"/>
                <a:cs typeface="Bookman Old Style"/>
              </a:rPr>
              <a:t>M.B.G. Auditorium</a:t>
            </a:r>
            <a:endParaRPr lang="en-US" sz="1400" b="1" dirty="0">
              <a:solidFill>
                <a:srgbClr val="0000FF"/>
              </a:solidFill>
              <a:effectLst/>
              <a:latin typeface="Bookman Old Style"/>
              <a:cs typeface="Bookman Old Style"/>
            </a:endParaRPr>
          </a:p>
        </p:txBody>
      </p:sp>
      <p:pic>
        <p:nvPicPr>
          <p:cNvPr id="3" name="Picture 2" descr="Colloquium.a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147" y="279400"/>
            <a:ext cx="7329706" cy="1208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489134" y="1646284"/>
            <a:ext cx="8304051" cy="2062103"/>
            <a:chOff x="489134" y="1544685"/>
            <a:chExt cx="8304051" cy="206210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134" y="1544685"/>
              <a:ext cx="3839262" cy="2062103"/>
            </a:xfrm>
            <a:prstGeom prst="rect">
              <a:avLst/>
            </a:prstGeom>
            <a:ln w="28575" cmpd="sng">
              <a:solidFill>
                <a:srgbClr val="000000"/>
              </a:solidFill>
            </a:ln>
            <a:effectLst>
              <a:softEdge rad="112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4" name="TextBox 3"/>
            <p:cNvSpPr txBox="1">
              <a:spLocks noChangeArrowheads="1"/>
            </p:cNvSpPr>
            <p:nvPr/>
          </p:nvSpPr>
          <p:spPr bwMode="auto">
            <a:xfrm>
              <a:off x="4647648" y="1558537"/>
              <a:ext cx="4145537" cy="2034403"/>
            </a:xfrm>
            <a:prstGeom prst="rect">
              <a:avLst/>
            </a:prstGeom>
            <a:solidFill>
              <a:schemeClr val="bg1">
                <a:alpha val="84000"/>
              </a:schemeClr>
            </a:solidFill>
            <a:ln w="28575" cmpd="sng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h="114300"/>
            </a:sp3d>
          </p:spPr>
          <p:txBody>
            <a:bodyPr wrap="square" tIns="146304" bIns="146304" anchor="ctr" anchorCtr="1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3000"/>
                </a:spcAft>
                <a:defRPr/>
              </a:pPr>
              <a:r>
                <a:rPr lang="en-US" sz="2800" dirty="0">
                  <a:solidFill>
                    <a:srgbClr val="0000FF"/>
                  </a:solidFill>
                  <a:latin typeface="Abadi MT Condensed Extra Bold"/>
                  <a:ea typeface="ＭＳ Ｐゴシック" pitchFamily="1" charset="-128"/>
                  <a:cs typeface="Abadi MT Condensed Extra Bold"/>
                </a:rPr>
                <a:t>Lithium </a:t>
              </a:r>
              <a:r>
                <a:rPr lang="en-US" sz="2800" dirty="0" err="1">
                  <a:solidFill>
                    <a:srgbClr val="0000FF"/>
                  </a:solidFill>
                  <a:latin typeface="Abadi MT Condensed Extra Bold"/>
                  <a:ea typeface="ＭＳ Ｐゴシック" pitchFamily="1" charset="-128"/>
                  <a:cs typeface="Abadi MT Condensed Extra Bold"/>
                </a:rPr>
                <a:t>Tokamak</a:t>
              </a:r>
              <a:r>
                <a:rPr lang="en-US" sz="2800" dirty="0">
                  <a:solidFill>
                    <a:srgbClr val="0000FF"/>
                  </a:solidFill>
                  <a:latin typeface="Abadi MT Condensed Extra Bold"/>
                  <a:ea typeface="ＭＳ Ｐゴシック" pitchFamily="1" charset="-128"/>
                  <a:cs typeface="Abadi MT Condensed Extra Bold"/>
                </a:rPr>
                <a:t> Experiment (LTX</a:t>
              </a:r>
              <a:r>
                <a:rPr lang="en-US" sz="2800" dirty="0" smtClean="0">
                  <a:solidFill>
                    <a:srgbClr val="0000FF"/>
                  </a:solidFill>
                  <a:latin typeface="Abadi MT Condensed Extra Bold"/>
                  <a:ea typeface="ＭＳ Ｐゴシック" pitchFamily="1" charset="-128"/>
                  <a:cs typeface="Abadi MT Condensed Extra Bold"/>
                </a:rPr>
                <a:t>)</a:t>
              </a:r>
            </a:p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 smtClean="0">
                  <a:latin typeface="Arial Black"/>
                  <a:ea typeface="ＭＳ Ｐゴシック" pitchFamily="1" charset="-128"/>
                  <a:cs typeface="Arial Black"/>
                </a:rPr>
                <a:t>Richard </a:t>
              </a:r>
              <a:r>
                <a:rPr lang="en-US" sz="1800" dirty="0" err="1" smtClean="0">
                  <a:latin typeface="Arial Black"/>
                  <a:ea typeface="ＭＳ Ｐゴシック" pitchFamily="1" charset="-128"/>
                  <a:cs typeface="Arial Black"/>
                </a:rPr>
                <a:t>Majeski</a:t>
              </a:r>
              <a:endParaRPr lang="en-US" sz="1800" dirty="0" smtClean="0">
                <a:latin typeface="Arial Black"/>
                <a:ea typeface="ＭＳ Ｐゴシック" pitchFamily="1" charset="-128"/>
                <a:cs typeface="Arial Black"/>
              </a:endParaRPr>
            </a:p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rgbClr val="010236"/>
                  </a:solidFill>
                  <a:latin typeface="Arial" pitchFamily="1" charset="0"/>
                  <a:ea typeface="ＭＳ Ｐゴシック" pitchFamily="1" charset="-128"/>
                  <a:cs typeface="ＭＳ Ｐゴシック" pitchFamily="1" charset="-128"/>
                </a:rPr>
                <a:t>Princeton University</a:t>
              </a:r>
              <a:endParaRPr lang="en-US" sz="1400" dirty="0">
                <a:solidFill>
                  <a:srgbClr val="010236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321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4323">
        <p:split orient="vert"/>
      </p:transition>
    </mc:Choice>
    <mc:Fallback xmlns="">
      <p:transition xmlns:p14="http://schemas.microsoft.com/office/powerpoint/2010/main" spd="slow" advClick="0" advTm="24323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8000">
              <a:schemeClr val="bg1"/>
            </a:gs>
            <a:gs pos="100000">
              <a:srgbClr val="FF6600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tx1"/>
          </a:solidFill>
        </p:spPr>
        <p:txBody>
          <a:bodyPr wrap="square" tIns="137160" bIns="45720" rtlCol="0">
            <a:spAutoFit/>
          </a:bodyPr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  <a:cs typeface="Arial Black"/>
              </a:rPr>
              <a:t>UPCOMING EVENTS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pic>
        <p:nvPicPr>
          <p:cNvPr id="11" name="Picture 10" descr="PPPL-LOGO-FNL-158-Y-GRADIENT-KW-LMC_TRANSPARENT.png"/>
          <p:cNvPicPr>
            <a:picLocks noChangeAspect="1"/>
          </p:cNvPicPr>
          <p:nvPr/>
        </p:nvPicPr>
        <p:blipFill rotWithShape="1">
          <a:blip r:embed="rId3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9017" y="2940014"/>
            <a:ext cx="2112433" cy="21336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5452" y="679450"/>
            <a:ext cx="854074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 Black"/>
                <a:cs typeface="Arial Black"/>
              </a:rPr>
              <a:t>Wednesday</a:t>
            </a:r>
            <a:r>
              <a:rPr lang="en-US" sz="1800" b="1" dirty="0">
                <a:latin typeface="Arial Black"/>
                <a:cs typeface="Arial Black"/>
              </a:rPr>
              <a:t>, December </a:t>
            </a:r>
            <a:r>
              <a:rPr lang="en-US" sz="1800" b="1" dirty="0" smtClean="0">
                <a:latin typeface="Arial Black"/>
                <a:cs typeface="Arial Black"/>
              </a:rPr>
              <a:t>11</a:t>
            </a:r>
            <a:endParaRPr lang="en-US" sz="1800" b="1" dirty="0">
              <a:latin typeface="Arial Black"/>
              <a:cs typeface="Arial Black"/>
            </a:endParaRPr>
          </a:p>
          <a:p>
            <a:pPr lvl="1">
              <a:spcAft>
                <a:spcPts val="600"/>
              </a:spcAft>
            </a:pPr>
            <a:r>
              <a:rPr lang="en-US" sz="1400" dirty="0"/>
              <a:t>PPPL Colloquium • 4:15 p.m. - MBG Auditorium – “DIII-D Explorations of Fusion Science to Prepare for ITER and FNSF</a:t>
            </a:r>
            <a:r>
              <a:rPr lang="en-US" sz="1400" dirty="0" smtClean="0"/>
              <a:t>”</a:t>
            </a:r>
          </a:p>
          <a:p>
            <a:r>
              <a:rPr lang="en-US" sz="1800" b="1" dirty="0">
                <a:latin typeface="Arial Black"/>
                <a:cs typeface="Arial Black"/>
              </a:rPr>
              <a:t>Wednesday, December </a:t>
            </a:r>
            <a:r>
              <a:rPr lang="en-US" sz="1800" b="1" dirty="0" smtClean="0">
                <a:latin typeface="Arial Black"/>
                <a:cs typeface="Arial Black"/>
              </a:rPr>
              <a:t>18</a:t>
            </a:r>
            <a:endParaRPr lang="en-US" sz="1800" b="1" dirty="0">
              <a:latin typeface="Arial Black"/>
              <a:cs typeface="Arial Black"/>
            </a:endParaRPr>
          </a:p>
          <a:p>
            <a:pPr lvl="1">
              <a:spcAft>
                <a:spcPts val="600"/>
              </a:spcAft>
            </a:pPr>
            <a:r>
              <a:rPr lang="en-US" sz="1400" dirty="0"/>
              <a:t>PPPL Colloquium • 4:15 p.m. - MBG Auditorium – </a:t>
            </a:r>
            <a:r>
              <a:rPr lang="en-US" sz="1400" dirty="0" smtClean="0"/>
              <a:t>“Lithium </a:t>
            </a:r>
            <a:r>
              <a:rPr lang="en-US" sz="1400" dirty="0" err="1" smtClean="0"/>
              <a:t>Tokamak</a:t>
            </a:r>
            <a:r>
              <a:rPr lang="en-US" sz="1400" dirty="0" smtClean="0"/>
              <a:t> Experiment (LTX)”</a:t>
            </a:r>
            <a:endParaRPr lang="en-US" sz="1400" i="1" dirty="0"/>
          </a:p>
          <a:p>
            <a:r>
              <a:rPr lang="en-US" sz="1800" b="1" dirty="0" smtClean="0">
                <a:latin typeface="Arial Black"/>
                <a:cs typeface="Arial Black"/>
              </a:rPr>
              <a:t>Friday</a:t>
            </a:r>
            <a:r>
              <a:rPr lang="en-US" sz="1800" b="1" dirty="0">
                <a:latin typeface="Arial Black"/>
                <a:cs typeface="Arial Black"/>
              </a:rPr>
              <a:t>, December </a:t>
            </a:r>
            <a:r>
              <a:rPr lang="en-US" sz="1800" b="1" dirty="0" smtClean="0">
                <a:latin typeface="Arial Black"/>
                <a:cs typeface="Arial Black"/>
              </a:rPr>
              <a:t>20</a:t>
            </a:r>
            <a:endParaRPr lang="en-US" sz="1800" b="1" dirty="0">
              <a:latin typeface="Arial Black"/>
              <a:cs typeface="Arial Black"/>
            </a:endParaRPr>
          </a:p>
          <a:p>
            <a:pPr lvl="1">
              <a:spcAft>
                <a:spcPts val="600"/>
              </a:spcAft>
            </a:pPr>
            <a:r>
              <a:rPr lang="en-US" sz="1400" dirty="0"/>
              <a:t>PPPL </a:t>
            </a:r>
            <a:r>
              <a:rPr lang="en-US" sz="1400" dirty="0" smtClean="0"/>
              <a:t>Holiday Luncheon • Noon – LSB Lobby and Café</a:t>
            </a:r>
          </a:p>
          <a:p>
            <a:r>
              <a:rPr lang="en-US" sz="1800" b="1" dirty="0" smtClean="0">
                <a:latin typeface="Arial Black"/>
                <a:cs typeface="Arial Black"/>
              </a:rPr>
              <a:t>Mon., Dec. 23, 2013 to Wed., Jan. 1, 2014</a:t>
            </a:r>
            <a:endParaRPr lang="en-US" sz="1800" b="1" dirty="0">
              <a:latin typeface="Arial Black"/>
              <a:cs typeface="Arial Black"/>
            </a:endParaRPr>
          </a:p>
          <a:p>
            <a:pPr lvl="1">
              <a:spcAft>
                <a:spcPts val="600"/>
              </a:spcAft>
            </a:pPr>
            <a:r>
              <a:rPr lang="en-US" sz="1400" dirty="0" smtClean="0"/>
              <a:t>Lab Closed – </a:t>
            </a:r>
            <a:r>
              <a:rPr lang="en-US" sz="1400" i="1" dirty="0" smtClean="0"/>
              <a:t>Happy Holidays!</a:t>
            </a:r>
          </a:p>
          <a:p>
            <a:r>
              <a:rPr lang="en-US" sz="1800" b="1" dirty="0" smtClean="0">
                <a:latin typeface="Arial Black"/>
                <a:cs typeface="Arial Black"/>
              </a:rPr>
              <a:t>Saturday</a:t>
            </a:r>
            <a:r>
              <a:rPr lang="en-US" sz="1800" b="1" dirty="0">
                <a:latin typeface="Arial Black"/>
                <a:cs typeface="Arial Black"/>
              </a:rPr>
              <a:t>, </a:t>
            </a:r>
            <a:r>
              <a:rPr lang="en-US" sz="1800" b="1" dirty="0" smtClean="0">
                <a:latin typeface="Arial Black"/>
                <a:cs typeface="Arial Black"/>
              </a:rPr>
              <a:t>January 11</a:t>
            </a:r>
            <a:endParaRPr lang="en-US" sz="1800" b="1" dirty="0">
              <a:latin typeface="Arial Black"/>
              <a:cs typeface="Arial Black"/>
            </a:endParaRPr>
          </a:p>
          <a:p>
            <a:pPr lvl="1">
              <a:spcAft>
                <a:spcPts val="600"/>
              </a:spcAft>
            </a:pPr>
            <a:r>
              <a:rPr lang="en-US" sz="1400" dirty="0" smtClean="0"/>
              <a:t>Science on Saturday Lecture Series begins.</a:t>
            </a:r>
            <a:endParaRPr lang="en-US" sz="1400" dirty="0"/>
          </a:p>
          <a:p>
            <a:pPr lvl="1">
              <a:spcAft>
                <a:spcPts val="600"/>
              </a:spcAft>
            </a:pPr>
            <a:endParaRPr lang="en-US" sz="1400" i="1" dirty="0"/>
          </a:p>
          <a:p>
            <a:pPr lvl="1">
              <a:spcAft>
                <a:spcPts val="600"/>
              </a:spcAft>
            </a:pPr>
            <a:endParaRPr lang="en-US" sz="1400" i="1" dirty="0"/>
          </a:p>
          <a:p>
            <a:pPr lvl="1">
              <a:spcAft>
                <a:spcPts val="600"/>
              </a:spcAft>
            </a:pPr>
            <a:endParaRPr lang="en-US" sz="1400" i="1" dirty="0" smtClean="0"/>
          </a:p>
          <a:p>
            <a:pPr lvl="1">
              <a:spcAft>
                <a:spcPts val="600"/>
              </a:spcAft>
            </a:pPr>
            <a:endParaRPr lang="en-US" sz="14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400" dirty="0"/>
          </a:p>
          <a:p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6450" y="793750"/>
            <a:ext cx="2794000" cy="3327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108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8377">
        <p:circle/>
      </p:transition>
    </mc:Choice>
    <mc:Fallback xmlns="">
      <p:transition xmlns:p14="http://schemas.microsoft.com/office/powerpoint/2010/main" spd="slow" advClick="0" advTm="48377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4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3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30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>
            <a:alphaModFix amt="3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98066" y="347133"/>
            <a:ext cx="3259667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Thank you to all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PPPL’ers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who have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contributed $19,937.37 </a:t>
            </a:r>
            <a:endParaRPr lang="en-US" sz="3600" b="1" dirty="0" smtClean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spcAft>
                <a:spcPts val="0"/>
              </a:spcAft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 the </a:t>
            </a:r>
          </a:p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United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Way </a:t>
            </a:r>
            <a:endParaRPr lang="en-US" sz="3600" b="1" dirty="0" smtClean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36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as 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of Nov. 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25</a:t>
            </a:r>
            <a:endParaRPr lang="en-US" sz="3600" b="1" i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8500" y="668866"/>
            <a:ext cx="846666" cy="2734733"/>
          </a:xfrm>
          <a:prstGeom prst="rect">
            <a:avLst/>
          </a:prstGeom>
          <a:solidFill>
            <a:srgbClr val="FD0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-31265" t="-1767" r="-32434" b="-2743"/>
          <a:stretch/>
        </p:blipFill>
        <p:spPr>
          <a:xfrm>
            <a:off x="0" y="63500"/>
            <a:ext cx="5416549" cy="50799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tangle 7"/>
          <p:cNvSpPr/>
          <p:nvPr/>
        </p:nvSpPr>
        <p:spPr>
          <a:xfrm>
            <a:off x="2366433" y="529168"/>
            <a:ext cx="512234" cy="2904066"/>
          </a:xfrm>
          <a:prstGeom prst="rect">
            <a:avLst/>
          </a:prstGeom>
          <a:solidFill>
            <a:srgbClr val="EF2D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709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5054">
        <p:circle/>
      </p:transition>
    </mc:Choice>
    <mc:Fallback xmlns="">
      <p:transition xmlns:p14="http://schemas.microsoft.com/office/powerpoint/2010/main" spd="slow" advClick="0" advTm="25054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rgeChamprofilescience_magazine_Page_2.jpg"/>
          <p:cNvPicPr>
            <a:picLocks noChangeAspect="1"/>
          </p:cNvPicPr>
          <p:nvPr/>
        </p:nvPicPr>
        <p:blipFill rotWithShape="1">
          <a:blip r:embed="rId3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4" t="30714" r="24110" b="26667"/>
          <a:stretch/>
        </p:blipFill>
        <p:spPr>
          <a:xfrm>
            <a:off x="-57150" y="164638"/>
            <a:ext cx="4572000" cy="4978862"/>
          </a:xfrm>
          <a:prstGeom prst="rect">
            <a:avLst/>
          </a:prstGeom>
        </p:spPr>
      </p:pic>
      <p:pic>
        <p:nvPicPr>
          <p:cNvPr id="7" name="Picture 6" descr="JorgeChamprofilescience_magazine_Page_2.jpg"/>
          <p:cNvPicPr>
            <a:picLocks noChangeAspect="1"/>
          </p:cNvPicPr>
          <p:nvPr/>
        </p:nvPicPr>
        <p:blipFill rotWithShape="1">
          <a:blip r:embed="rId3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4" t="30714" r="24110" b="26667"/>
          <a:stretch/>
        </p:blipFill>
        <p:spPr>
          <a:xfrm>
            <a:off x="4514850" y="164638"/>
            <a:ext cx="4572000" cy="4978862"/>
          </a:xfrm>
          <a:prstGeom prst="rect">
            <a:avLst/>
          </a:prstGeom>
        </p:spPr>
      </p:pic>
      <p:pic>
        <p:nvPicPr>
          <p:cNvPr id="9" name="Picture 8" descr="Jorge_056P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>
            <a:off x="443941" y="2692400"/>
            <a:ext cx="3816477" cy="2311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Jorge_01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7" b="8353"/>
          <a:stretch/>
        </p:blipFill>
        <p:spPr>
          <a:xfrm>
            <a:off x="4725010" y="114300"/>
            <a:ext cx="4073296" cy="245608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Jorge _099a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" t="9584" r="-1"/>
          <a:stretch/>
        </p:blipFill>
        <p:spPr>
          <a:xfrm>
            <a:off x="443941" y="114300"/>
            <a:ext cx="3816909" cy="245608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Jorge_005P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4" b="6167"/>
          <a:stretch/>
        </p:blipFill>
        <p:spPr>
          <a:xfrm>
            <a:off x="4724400" y="2692400"/>
            <a:ext cx="4073906" cy="2311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-57150" y="2425700"/>
            <a:ext cx="9251950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Rounded MT Bold"/>
                <a:cs typeface="Arial Rounded MT Bold"/>
              </a:rPr>
              <a:t>Jorge </a:t>
            </a:r>
            <a:r>
              <a:rPr lang="en-US" sz="200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Cham, creator </a:t>
            </a:r>
            <a:r>
              <a:rPr lang="en-US" sz="2000" dirty="0">
                <a:solidFill>
                  <a:schemeClr val="bg1"/>
                </a:solidFill>
                <a:latin typeface="Arial Rounded MT Bold"/>
                <a:cs typeface="Arial Rounded MT Bold"/>
              </a:rPr>
              <a:t>of PhD </a:t>
            </a:r>
            <a:r>
              <a:rPr lang="en-US" sz="200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Comics, visits PPPL</a:t>
            </a:r>
            <a:endParaRPr lang="en-US" sz="2000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068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8766">
        <p:circle/>
      </p:transition>
    </mc:Choice>
    <mc:Fallback xmlns="">
      <p:transition xmlns:p14="http://schemas.microsoft.com/office/powerpoint/2010/main" spd="slow" advClick="0" advTm="28766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3873" y="29960"/>
            <a:ext cx="4117854" cy="49039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4650" y="361950"/>
            <a:ext cx="8496300" cy="43396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WELCOME</a:t>
            </a:r>
          </a:p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Princeton University</a:t>
            </a:r>
          </a:p>
          <a:p>
            <a:pPr algn="ctr"/>
            <a:r>
              <a:rPr lang="en-US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SPIN GROUP</a:t>
            </a:r>
          </a:p>
          <a:p>
            <a:pPr algn="ctr"/>
            <a:endParaRPr lang="en-US" sz="4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Friday, Dec. 6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266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8766">
        <p:circle/>
      </p:transition>
    </mc:Choice>
    <mc:Fallback xmlns="">
      <p:transition xmlns:p14="http://schemas.microsoft.com/office/powerpoint/2010/main" spd="slow" advClick="0" advTm="28766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" t="26238" r="3077" b="652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31467" y="4927605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028188" y="4848035"/>
            <a:ext cx="2924175" cy="23083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sz="900" dirty="0" smtClean="0">
                <a:solidFill>
                  <a:srgbClr val="A90021"/>
                </a:solidFill>
                <a:latin typeface="Calibri" charset="0"/>
                <a:cs typeface="+mn-cs"/>
              </a:rPr>
              <a:t>Menu subject to change without notice.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8934">
        <p:wheel spokes="1"/>
      </p:transition>
    </mc:Choice>
    <mc:Fallback xmlns="">
      <p:transition xmlns:p14="http://schemas.microsoft.com/office/powerpoint/2010/main" spd="slow" advClick="0" advTm="28934">
        <p:wheel spokes="1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3.8|4.7|3.5|2.9|2.7|3.3|3.4|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3.8|4.7|3.5|2.9|2.7|3.3|3.4|3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3.8|4.7|3.5|2.9|2.7|3.3|3.4|3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Grid.thmx</Template>
  <TotalTime>106944</TotalTime>
  <Words>303</Words>
  <Application>Microsoft Macintosh PowerPoint</Application>
  <PresentationFormat>On-screen Show (16:9)</PresentationFormat>
  <Paragraphs>48</Paragraphs>
  <Slides>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Genesis</vt:lpstr>
      <vt:lpstr>This Week @ PPPL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Princeton Plasma Physics Lab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Week @ PPPL</dc:title>
  <dc:subject/>
  <dc:creator>Gregory J. Czechowicz</dc:creator>
  <cp:keywords/>
  <dc:description/>
  <cp:lastModifiedBy>Gregory J. Czechowicz</cp:lastModifiedBy>
  <cp:revision>1729</cp:revision>
  <cp:lastPrinted>2012-11-12T18:02:51Z</cp:lastPrinted>
  <dcterms:created xsi:type="dcterms:W3CDTF">2012-10-22T15:52:33Z</dcterms:created>
  <dcterms:modified xsi:type="dcterms:W3CDTF">2013-12-03T14:24:50Z</dcterms:modified>
  <cp:category/>
</cp:coreProperties>
</file>